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0.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8" r:id="rId3"/>
    <p:sldMasterId id="2147483698" r:id="rId4"/>
    <p:sldMasterId id="2147483712" r:id="rId5"/>
    <p:sldMasterId id="2147483728" r:id="rId6"/>
    <p:sldMasterId id="2147483740" r:id="rId7"/>
    <p:sldMasterId id="2147483753" r:id="rId8"/>
    <p:sldMasterId id="2147483765" r:id="rId9"/>
    <p:sldMasterId id="2147483777" r:id="rId10"/>
    <p:sldMasterId id="2147483789" r:id="rId11"/>
    <p:sldMasterId id="2147483794" r:id="rId12"/>
  </p:sldMasterIdLst>
  <p:notesMasterIdLst>
    <p:notesMasterId r:id="rId91"/>
  </p:notesMasterIdLst>
  <p:sldIdLst>
    <p:sldId id="362" r:id="rId13"/>
    <p:sldId id="271" r:id="rId14"/>
    <p:sldId id="272" r:id="rId15"/>
    <p:sldId id="307" r:id="rId16"/>
    <p:sldId id="275" r:id="rId17"/>
    <p:sldId id="308" r:id="rId18"/>
    <p:sldId id="309" r:id="rId19"/>
    <p:sldId id="310" r:id="rId20"/>
    <p:sldId id="311" r:id="rId21"/>
    <p:sldId id="342" r:id="rId22"/>
    <p:sldId id="343" r:id="rId23"/>
    <p:sldId id="273" r:id="rId24"/>
    <p:sldId id="277" r:id="rId25"/>
    <p:sldId id="289" r:id="rId26"/>
    <p:sldId id="299" r:id="rId27"/>
    <p:sldId id="291" r:id="rId28"/>
    <p:sldId id="290" r:id="rId29"/>
    <p:sldId id="292" r:id="rId30"/>
    <p:sldId id="293" r:id="rId31"/>
    <p:sldId id="306" r:id="rId32"/>
    <p:sldId id="305" r:id="rId33"/>
    <p:sldId id="304" r:id="rId34"/>
    <p:sldId id="303" r:id="rId35"/>
    <p:sldId id="302" r:id="rId36"/>
    <p:sldId id="368" r:id="rId37"/>
    <p:sldId id="300" r:id="rId38"/>
    <p:sldId id="285" r:id="rId39"/>
    <p:sldId id="301" r:id="rId40"/>
    <p:sldId id="286" r:id="rId41"/>
    <p:sldId id="287" r:id="rId42"/>
    <p:sldId id="279" r:id="rId43"/>
    <p:sldId id="280" r:id="rId44"/>
    <p:sldId id="313" r:id="rId45"/>
    <p:sldId id="314" r:id="rId46"/>
    <p:sldId id="317" r:id="rId47"/>
    <p:sldId id="282" r:id="rId48"/>
    <p:sldId id="281" r:id="rId49"/>
    <p:sldId id="284" r:id="rId50"/>
    <p:sldId id="288" r:id="rId51"/>
    <p:sldId id="318" r:id="rId52"/>
    <p:sldId id="319" r:id="rId53"/>
    <p:sldId id="320" r:id="rId54"/>
    <p:sldId id="322" r:id="rId55"/>
    <p:sldId id="323" r:id="rId56"/>
    <p:sldId id="333" r:id="rId57"/>
    <p:sldId id="324" r:id="rId58"/>
    <p:sldId id="325" r:id="rId59"/>
    <p:sldId id="327" r:id="rId60"/>
    <p:sldId id="328" r:id="rId61"/>
    <p:sldId id="330" r:id="rId62"/>
    <p:sldId id="334" r:id="rId63"/>
    <p:sldId id="335" r:id="rId64"/>
    <p:sldId id="363" r:id="rId65"/>
    <p:sldId id="336" r:id="rId66"/>
    <p:sldId id="366" r:id="rId67"/>
    <p:sldId id="337" r:id="rId68"/>
    <p:sldId id="364" r:id="rId69"/>
    <p:sldId id="338" r:id="rId70"/>
    <p:sldId id="339" r:id="rId71"/>
    <p:sldId id="340" r:id="rId72"/>
    <p:sldId id="367" r:id="rId73"/>
    <p:sldId id="344" r:id="rId74"/>
    <p:sldId id="345" r:id="rId75"/>
    <p:sldId id="369" r:id="rId76"/>
    <p:sldId id="346" r:id="rId77"/>
    <p:sldId id="347" r:id="rId78"/>
    <p:sldId id="348" r:id="rId79"/>
    <p:sldId id="349" r:id="rId80"/>
    <p:sldId id="350" r:id="rId81"/>
    <p:sldId id="351" r:id="rId82"/>
    <p:sldId id="353" r:id="rId83"/>
    <p:sldId id="354" r:id="rId84"/>
    <p:sldId id="355" r:id="rId85"/>
    <p:sldId id="356" r:id="rId86"/>
    <p:sldId id="357" r:id="rId87"/>
    <p:sldId id="358" r:id="rId88"/>
    <p:sldId id="359" r:id="rId89"/>
    <p:sldId id="36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5" d="100"/>
          <a:sy n="65" d="100"/>
        </p:scale>
        <p:origin x="6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tableStyles" Target="tableStyle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06794-82AE-47BA-BF94-C349C18F63B8}" type="doc">
      <dgm:prSet loTypeId="urn:microsoft.com/office/officeart/2005/8/layout/radial1" loCatId="relationship" qsTypeId="urn:microsoft.com/office/officeart/2005/8/quickstyle/simple2" qsCatId="simple" csTypeId="urn:microsoft.com/office/officeart/2005/8/colors/accent0_3" csCatId="mainScheme" phldr="1"/>
      <dgm:spPr/>
      <dgm:t>
        <a:bodyPr/>
        <a:lstStyle/>
        <a:p>
          <a:endParaRPr lang="en-GB"/>
        </a:p>
      </dgm:t>
    </dgm:pt>
    <dgm:pt modelId="{A53A6B4C-4C49-49D2-9359-A528FBEBEDD3}">
      <dgm:prSet phldrT="[Text]" custT="1"/>
      <dgm:spPr/>
      <dgm:t>
        <a:bodyPr/>
        <a:lstStyle/>
        <a:p>
          <a:r>
            <a:rPr lang="en-GB" sz="1800" dirty="0"/>
            <a:t>Product</a:t>
          </a:r>
          <a:endParaRPr lang="en-GB" sz="1200" dirty="0"/>
        </a:p>
      </dgm:t>
    </dgm:pt>
    <dgm:pt modelId="{C0AB4387-17D7-432A-B950-B975327C36E7}" type="parTrans" cxnId="{93AEFDD6-784E-42F0-9A82-98F3CB567FB6}">
      <dgm:prSet/>
      <dgm:spPr/>
      <dgm:t>
        <a:bodyPr/>
        <a:lstStyle/>
        <a:p>
          <a:endParaRPr lang="en-GB"/>
        </a:p>
      </dgm:t>
    </dgm:pt>
    <dgm:pt modelId="{0C2D74A1-A584-4385-8435-7ACEBF21D6C7}" type="sibTrans" cxnId="{93AEFDD6-784E-42F0-9A82-98F3CB567FB6}">
      <dgm:prSet/>
      <dgm:spPr/>
      <dgm:t>
        <a:bodyPr/>
        <a:lstStyle/>
        <a:p>
          <a:endParaRPr lang="en-GB"/>
        </a:p>
      </dgm:t>
    </dgm:pt>
    <dgm:pt modelId="{0C22BE04-9488-45E7-8BDC-0A4A47844B0A}">
      <dgm:prSet phldrT="[Text]" custT="1"/>
      <dgm:spPr/>
      <dgm:t>
        <a:bodyPr/>
        <a:lstStyle/>
        <a:p>
          <a:r>
            <a:rPr lang="en-GB" sz="1200" dirty="0"/>
            <a:t>Topology</a:t>
          </a:r>
        </a:p>
      </dgm:t>
    </dgm:pt>
    <dgm:pt modelId="{E9938564-A5DA-439E-B6B7-34A3DBE8C7B8}" type="parTrans" cxnId="{62C35BAA-59F0-4529-9D7D-EDE64E220387}">
      <dgm:prSet/>
      <dgm:spPr/>
      <dgm:t>
        <a:bodyPr/>
        <a:lstStyle/>
        <a:p>
          <a:endParaRPr lang="en-GB"/>
        </a:p>
      </dgm:t>
    </dgm:pt>
    <dgm:pt modelId="{38608D87-76F7-4606-9FF8-9A4C7C145E6A}" type="sibTrans" cxnId="{62C35BAA-59F0-4529-9D7D-EDE64E220387}">
      <dgm:prSet/>
      <dgm:spPr/>
      <dgm:t>
        <a:bodyPr/>
        <a:lstStyle/>
        <a:p>
          <a:endParaRPr lang="en-GB"/>
        </a:p>
      </dgm:t>
    </dgm:pt>
    <dgm:pt modelId="{349F656B-9E6D-441F-B928-6102070A8B2E}">
      <dgm:prSet phldrT="[Text]" custT="1"/>
      <dgm:spPr/>
      <dgm:t>
        <a:bodyPr/>
        <a:lstStyle/>
        <a:p>
          <a:r>
            <a:rPr lang="en-GB" sz="1100" dirty="0"/>
            <a:t>Coverage</a:t>
          </a:r>
        </a:p>
      </dgm:t>
    </dgm:pt>
    <dgm:pt modelId="{B17F1778-F8F5-4279-8629-DB1000218EDA}" type="parTrans" cxnId="{D10B56A7-CA17-4B23-ACCB-3D01D917E057}">
      <dgm:prSet/>
      <dgm:spPr/>
      <dgm:t>
        <a:bodyPr/>
        <a:lstStyle/>
        <a:p>
          <a:endParaRPr lang="en-GB"/>
        </a:p>
      </dgm:t>
    </dgm:pt>
    <dgm:pt modelId="{6A1BCC09-4B86-4610-91EC-B5B4B293A5BB}" type="sibTrans" cxnId="{D10B56A7-CA17-4B23-ACCB-3D01D917E057}">
      <dgm:prSet/>
      <dgm:spPr/>
      <dgm:t>
        <a:bodyPr/>
        <a:lstStyle/>
        <a:p>
          <a:endParaRPr lang="en-GB"/>
        </a:p>
      </dgm:t>
    </dgm:pt>
    <dgm:pt modelId="{C1712126-D7BA-4A00-B1C0-48737CE1AD5A}">
      <dgm:prSet phldrT="[Text]" custT="1"/>
      <dgm:spPr/>
      <dgm:t>
        <a:bodyPr/>
        <a:lstStyle/>
        <a:p>
          <a:r>
            <a:rPr lang="en-GB" sz="1200" dirty="0"/>
            <a:t>Access Type</a:t>
          </a:r>
        </a:p>
      </dgm:t>
    </dgm:pt>
    <dgm:pt modelId="{CD4E10DB-FC0F-4D04-8FD8-671809411578}" type="parTrans" cxnId="{94856CB7-56D8-4C16-8B4C-A8D37F84B60C}">
      <dgm:prSet/>
      <dgm:spPr/>
      <dgm:t>
        <a:bodyPr/>
        <a:lstStyle/>
        <a:p>
          <a:endParaRPr lang="en-GB"/>
        </a:p>
      </dgm:t>
    </dgm:pt>
    <dgm:pt modelId="{81CB2B1B-2173-45B8-81B3-1DD01C0E37A8}" type="sibTrans" cxnId="{94856CB7-56D8-4C16-8B4C-A8D37F84B60C}">
      <dgm:prSet/>
      <dgm:spPr/>
      <dgm:t>
        <a:bodyPr/>
        <a:lstStyle/>
        <a:p>
          <a:endParaRPr lang="en-GB"/>
        </a:p>
      </dgm:t>
    </dgm:pt>
    <dgm:pt modelId="{F911BED1-B0AE-4E79-A09A-99DAF444A6C2}">
      <dgm:prSet phldrT="[Text]" custT="1"/>
      <dgm:spPr/>
      <dgm:t>
        <a:bodyPr/>
        <a:lstStyle/>
        <a:p>
          <a:r>
            <a:rPr lang="en-GB" sz="1050" dirty="0"/>
            <a:t>Bandwidth</a:t>
          </a:r>
        </a:p>
      </dgm:t>
    </dgm:pt>
    <dgm:pt modelId="{6588769B-5F6D-40A6-8FF9-C8272B5FB61C}" type="parTrans" cxnId="{34DF8DBD-145C-4A45-BB4F-9BD282E548FA}">
      <dgm:prSet/>
      <dgm:spPr/>
      <dgm:t>
        <a:bodyPr/>
        <a:lstStyle/>
        <a:p>
          <a:endParaRPr lang="en-GB"/>
        </a:p>
      </dgm:t>
    </dgm:pt>
    <dgm:pt modelId="{C7292171-55C8-44A4-8F8F-FAE5AD381021}" type="sibTrans" cxnId="{34DF8DBD-145C-4A45-BB4F-9BD282E548FA}">
      <dgm:prSet/>
      <dgm:spPr/>
      <dgm:t>
        <a:bodyPr/>
        <a:lstStyle/>
        <a:p>
          <a:endParaRPr lang="en-GB"/>
        </a:p>
      </dgm:t>
    </dgm:pt>
    <dgm:pt modelId="{ED445E95-FC21-4518-8FC3-83397B49624A}">
      <dgm:prSet phldrT="[Text]" custT="1"/>
      <dgm:spPr/>
      <dgm:t>
        <a:bodyPr/>
        <a:lstStyle/>
        <a:p>
          <a:r>
            <a:rPr lang="en-GB" sz="1100" dirty="0"/>
            <a:t>Resilience</a:t>
          </a:r>
        </a:p>
      </dgm:t>
    </dgm:pt>
    <dgm:pt modelId="{CB73C8B2-326C-468D-8BC6-47CFD8AB03DD}" type="parTrans" cxnId="{CE76CE38-AC82-4E9E-A4A6-99942CF15CA7}">
      <dgm:prSet/>
      <dgm:spPr/>
      <dgm:t>
        <a:bodyPr/>
        <a:lstStyle/>
        <a:p>
          <a:endParaRPr lang="en-GB"/>
        </a:p>
      </dgm:t>
    </dgm:pt>
    <dgm:pt modelId="{97BEA85D-C35B-4D52-A778-DD78B6E3B620}" type="sibTrans" cxnId="{CE76CE38-AC82-4E9E-A4A6-99942CF15CA7}">
      <dgm:prSet/>
      <dgm:spPr/>
      <dgm:t>
        <a:bodyPr/>
        <a:lstStyle/>
        <a:p>
          <a:endParaRPr lang="en-GB"/>
        </a:p>
      </dgm:t>
    </dgm:pt>
    <dgm:pt modelId="{5DCC812E-D29C-4FB4-B018-11E73595F4F6}">
      <dgm:prSet phldrT="[Text]" custT="1"/>
      <dgm:spPr/>
      <dgm:t>
        <a:bodyPr/>
        <a:lstStyle/>
        <a:p>
          <a:r>
            <a:rPr lang="en-GB" sz="1100" dirty="0"/>
            <a:t>Access Technology</a:t>
          </a:r>
        </a:p>
      </dgm:t>
    </dgm:pt>
    <dgm:pt modelId="{8D694C7B-C4E3-486D-B151-CEC644ECEDE8}" type="parTrans" cxnId="{C6435DA2-272D-493A-93B3-D4DD04F0F9C2}">
      <dgm:prSet/>
      <dgm:spPr/>
      <dgm:t>
        <a:bodyPr/>
        <a:lstStyle/>
        <a:p>
          <a:endParaRPr lang="en-GB"/>
        </a:p>
      </dgm:t>
    </dgm:pt>
    <dgm:pt modelId="{CD7F4930-DCE7-48CD-AA3A-F66BDCD56327}" type="sibTrans" cxnId="{C6435DA2-272D-493A-93B3-D4DD04F0F9C2}">
      <dgm:prSet/>
      <dgm:spPr/>
      <dgm:t>
        <a:bodyPr/>
        <a:lstStyle/>
        <a:p>
          <a:endParaRPr lang="en-GB"/>
        </a:p>
      </dgm:t>
    </dgm:pt>
    <dgm:pt modelId="{7DA5F034-DDB2-43C0-9790-00F49474F52F}">
      <dgm:prSet phldrT="[Text]" custT="1"/>
      <dgm:spPr/>
      <dgm:t>
        <a:bodyPr/>
        <a:lstStyle/>
        <a:p>
          <a:r>
            <a:rPr lang="en-GB" sz="1200" dirty="0"/>
            <a:t>Interface</a:t>
          </a:r>
        </a:p>
      </dgm:t>
    </dgm:pt>
    <dgm:pt modelId="{9B5696B7-B1A7-43EC-9CD2-9E8B944CDA09}" type="parTrans" cxnId="{E49DDE58-0DBB-4B0D-99D8-13980DDE2E34}">
      <dgm:prSet/>
      <dgm:spPr/>
      <dgm:t>
        <a:bodyPr/>
        <a:lstStyle/>
        <a:p>
          <a:endParaRPr lang="en-GB"/>
        </a:p>
      </dgm:t>
    </dgm:pt>
    <dgm:pt modelId="{5E547697-3164-43D0-AB8B-349F7EB8D56E}" type="sibTrans" cxnId="{E49DDE58-0DBB-4B0D-99D8-13980DDE2E34}">
      <dgm:prSet/>
      <dgm:spPr/>
      <dgm:t>
        <a:bodyPr/>
        <a:lstStyle/>
        <a:p>
          <a:endParaRPr lang="en-GB"/>
        </a:p>
      </dgm:t>
    </dgm:pt>
    <dgm:pt modelId="{A16E0BC1-3E5D-4FFD-8893-CADD9653FA02}">
      <dgm:prSet phldrT="[Text]" custT="1"/>
      <dgm:spPr/>
      <dgm:t>
        <a:bodyPr/>
        <a:lstStyle/>
        <a:p>
          <a:r>
            <a:rPr lang="en-GB" sz="1000" dirty="0"/>
            <a:t>Connectors</a:t>
          </a:r>
        </a:p>
      </dgm:t>
    </dgm:pt>
    <dgm:pt modelId="{EFB97FD5-74D2-406C-8F60-D650F771227F}" type="parTrans" cxnId="{8CACF6AC-C454-4CEA-98E1-FE1D92E0F15D}">
      <dgm:prSet/>
      <dgm:spPr/>
      <dgm:t>
        <a:bodyPr/>
        <a:lstStyle/>
        <a:p>
          <a:endParaRPr lang="en-GB"/>
        </a:p>
      </dgm:t>
    </dgm:pt>
    <dgm:pt modelId="{B193BCF5-A18A-4B3A-A926-6FF5C8C601D9}" type="sibTrans" cxnId="{8CACF6AC-C454-4CEA-98E1-FE1D92E0F15D}">
      <dgm:prSet/>
      <dgm:spPr/>
      <dgm:t>
        <a:bodyPr/>
        <a:lstStyle/>
        <a:p>
          <a:endParaRPr lang="en-GB"/>
        </a:p>
      </dgm:t>
    </dgm:pt>
    <dgm:pt modelId="{97AF6950-5F41-41FD-B7D1-EB0E73B3BDBB}">
      <dgm:prSet phldrT="[Text]" custT="1"/>
      <dgm:spPr/>
      <dgm:t>
        <a:bodyPr/>
        <a:lstStyle/>
        <a:p>
          <a:r>
            <a:rPr lang="en-GB" sz="1200" dirty="0"/>
            <a:t>Special Features</a:t>
          </a:r>
        </a:p>
      </dgm:t>
    </dgm:pt>
    <dgm:pt modelId="{FA3C2862-9E98-4F26-AD01-50A7A7928EAA}" type="parTrans" cxnId="{3B4E2FB4-4BB1-4F1F-B0A2-CB8A395B6FA9}">
      <dgm:prSet/>
      <dgm:spPr/>
      <dgm:t>
        <a:bodyPr/>
        <a:lstStyle/>
        <a:p>
          <a:endParaRPr lang="en-GB"/>
        </a:p>
      </dgm:t>
    </dgm:pt>
    <dgm:pt modelId="{B0B502CC-526F-409C-B3C3-918FA12FBE2D}" type="sibTrans" cxnId="{3B4E2FB4-4BB1-4F1F-B0A2-CB8A395B6FA9}">
      <dgm:prSet/>
      <dgm:spPr/>
      <dgm:t>
        <a:bodyPr/>
        <a:lstStyle/>
        <a:p>
          <a:endParaRPr lang="en-GB"/>
        </a:p>
      </dgm:t>
    </dgm:pt>
    <dgm:pt modelId="{04B62185-FDD1-41E9-8D23-45B92F1A0BE6}" type="pres">
      <dgm:prSet presAssocID="{DEE06794-82AE-47BA-BF94-C349C18F63B8}" presName="cycle" presStyleCnt="0">
        <dgm:presLayoutVars>
          <dgm:chMax val="1"/>
          <dgm:dir/>
          <dgm:animLvl val="ctr"/>
          <dgm:resizeHandles val="exact"/>
        </dgm:presLayoutVars>
      </dgm:prSet>
      <dgm:spPr/>
    </dgm:pt>
    <dgm:pt modelId="{7E585D29-9861-451E-A008-ACEC026C73AF}" type="pres">
      <dgm:prSet presAssocID="{A53A6B4C-4C49-49D2-9359-A528FBEBEDD3}" presName="centerShape" presStyleLbl="node0" presStyleIdx="0" presStyleCnt="1" custScaleX="156664" custScaleY="160551"/>
      <dgm:spPr/>
    </dgm:pt>
    <dgm:pt modelId="{1CECF931-40C2-4513-A0A8-20AE48A6D290}" type="pres">
      <dgm:prSet presAssocID="{E9938564-A5DA-439E-B6B7-34A3DBE8C7B8}" presName="Name9" presStyleLbl="parChTrans1D2" presStyleIdx="0" presStyleCnt="9"/>
      <dgm:spPr/>
    </dgm:pt>
    <dgm:pt modelId="{287EE9C9-5582-47FA-8BB8-A41D6DDEABCB}" type="pres">
      <dgm:prSet presAssocID="{E9938564-A5DA-439E-B6B7-34A3DBE8C7B8}" presName="connTx" presStyleLbl="parChTrans1D2" presStyleIdx="0" presStyleCnt="9"/>
      <dgm:spPr/>
    </dgm:pt>
    <dgm:pt modelId="{0C5EB639-6167-471F-8F7E-C915E3647799}" type="pres">
      <dgm:prSet presAssocID="{0C22BE04-9488-45E7-8BDC-0A4A47844B0A}" presName="node" presStyleLbl="node1" presStyleIdx="0" presStyleCnt="9">
        <dgm:presLayoutVars>
          <dgm:bulletEnabled val="1"/>
        </dgm:presLayoutVars>
      </dgm:prSet>
      <dgm:spPr/>
    </dgm:pt>
    <dgm:pt modelId="{05772DBF-4C64-406D-9B05-E48F5F59DF10}" type="pres">
      <dgm:prSet presAssocID="{B17F1778-F8F5-4279-8629-DB1000218EDA}" presName="Name9" presStyleLbl="parChTrans1D2" presStyleIdx="1" presStyleCnt="9"/>
      <dgm:spPr/>
    </dgm:pt>
    <dgm:pt modelId="{FF9F9786-BD1C-46C7-BB09-BB6860B20334}" type="pres">
      <dgm:prSet presAssocID="{B17F1778-F8F5-4279-8629-DB1000218EDA}" presName="connTx" presStyleLbl="parChTrans1D2" presStyleIdx="1" presStyleCnt="9"/>
      <dgm:spPr/>
    </dgm:pt>
    <dgm:pt modelId="{67FFBAD0-005F-4C9F-A8A7-91273FB1507F}" type="pres">
      <dgm:prSet presAssocID="{349F656B-9E6D-441F-B928-6102070A8B2E}" presName="node" presStyleLbl="node1" presStyleIdx="1" presStyleCnt="9">
        <dgm:presLayoutVars>
          <dgm:bulletEnabled val="1"/>
        </dgm:presLayoutVars>
      </dgm:prSet>
      <dgm:spPr/>
    </dgm:pt>
    <dgm:pt modelId="{9760FCF6-A726-4FA0-9B3E-8A1A0D44ABAA}" type="pres">
      <dgm:prSet presAssocID="{CD4E10DB-FC0F-4D04-8FD8-671809411578}" presName="Name9" presStyleLbl="parChTrans1D2" presStyleIdx="2" presStyleCnt="9"/>
      <dgm:spPr/>
    </dgm:pt>
    <dgm:pt modelId="{D0B3ABB5-20E4-4A4C-9539-7E763CD538E7}" type="pres">
      <dgm:prSet presAssocID="{CD4E10DB-FC0F-4D04-8FD8-671809411578}" presName="connTx" presStyleLbl="parChTrans1D2" presStyleIdx="2" presStyleCnt="9"/>
      <dgm:spPr/>
    </dgm:pt>
    <dgm:pt modelId="{D0703DBF-4FA1-4D22-B6DC-C5E988A0F6BA}" type="pres">
      <dgm:prSet presAssocID="{C1712126-D7BA-4A00-B1C0-48737CE1AD5A}" presName="node" presStyleLbl="node1" presStyleIdx="2" presStyleCnt="9">
        <dgm:presLayoutVars>
          <dgm:bulletEnabled val="1"/>
        </dgm:presLayoutVars>
      </dgm:prSet>
      <dgm:spPr/>
    </dgm:pt>
    <dgm:pt modelId="{9BBE0C19-3970-4CE5-9B8D-508ABE5020D0}" type="pres">
      <dgm:prSet presAssocID="{8D694C7B-C4E3-486D-B151-CEC644ECEDE8}" presName="Name9" presStyleLbl="parChTrans1D2" presStyleIdx="3" presStyleCnt="9"/>
      <dgm:spPr/>
    </dgm:pt>
    <dgm:pt modelId="{16921606-4BFA-429B-A7EC-59ACFE05B935}" type="pres">
      <dgm:prSet presAssocID="{8D694C7B-C4E3-486D-B151-CEC644ECEDE8}" presName="connTx" presStyleLbl="parChTrans1D2" presStyleIdx="3" presStyleCnt="9"/>
      <dgm:spPr/>
    </dgm:pt>
    <dgm:pt modelId="{3E904C64-229C-4788-825F-A0A7AB7C12FA}" type="pres">
      <dgm:prSet presAssocID="{5DCC812E-D29C-4FB4-B018-11E73595F4F6}" presName="node" presStyleLbl="node1" presStyleIdx="3" presStyleCnt="9" custScaleX="117709" custScaleY="112797">
        <dgm:presLayoutVars>
          <dgm:bulletEnabled val="1"/>
        </dgm:presLayoutVars>
      </dgm:prSet>
      <dgm:spPr/>
    </dgm:pt>
    <dgm:pt modelId="{DCE3C9F6-7ED5-4407-94B9-089368B1E19E}" type="pres">
      <dgm:prSet presAssocID="{6588769B-5F6D-40A6-8FF9-C8272B5FB61C}" presName="Name9" presStyleLbl="parChTrans1D2" presStyleIdx="4" presStyleCnt="9"/>
      <dgm:spPr/>
    </dgm:pt>
    <dgm:pt modelId="{D2CEDC07-511B-4C86-9B9A-4D0FCF4328BA}" type="pres">
      <dgm:prSet presAssocID="{6588769B-5F6D-40A6-8FF9-C8272B5FB61C}" presName="connTx" presStyleLbl="parChTrans1D2" presStyleIdx="4" presStyleCnt="9"/>
      <dgm:spPr/>
    </dgm:pt>
    <dgm:pt modelId="{87B68871-C539-44C5-A0FB-38851F4D0D82}" type="pres">
      <dgm:prSet presAssocID="{F911BED1-B0AE-4E79-A09A-99DAF444A6C2}" presName="node" presStyleLbl="node1" presStyleIdx="4" presStyleCnt="9">
        <dgm:presLayoutVars>
          <dgm:bulletEnabled val="1"/>
        </dgm:presLayoutVars>
      </dgm:prSet>
      <dgm:spPr/>
    </dgm:pt>
    <dgm:pt modelId="{6DC6650C-8305-452F-87BD-70980AC78B3E}" type="pres">
      <dgm:prSet presAssocID="{CB73C8B2-326C-468D-8BC6-47CFD8AB03DD}" presName="Name9" presStyleLbl="parChTrans1D2" presStyleIdx="5" presStyleCnt="9"/>
      <dgm:spPr/>
    </dgm:pt>
    <dgm:pt modelId="{86BAB336-844E-4FE4-A657-BC3DAD392E6B}" type="pres">
      <dgm:prSet presAssocID="{CB73C8B2-326C-468D-8BC6-47CFD8AB03DD}" presName="connTx" presStyleLbl="parChTrans1D2" presStyleIdx="5" presStyleCnt="9"/>
      <dgm:spPr/>
    </dgm:pt>
    <dgm:pt modelId="{1CE56295-33E3-4532-9341-54507930BCE3}" type="pres">
      <dgm:prSet presAssocID="{ED445E95-FC21-4518-8FC3-83397B49624A}" presName="node" presStyleLbl="node1" presStyleIdx="5" presStyleCnt="9">
        <dgm:presLayoutVars>
          <dgm:bulletEnabled val="1"/>
        </dgm:presLayoutVars>
      </dgm:prSet>
      <dgm:spPr/>
    </dgm:pt>
    <dgm:pt modelId="{510FE21F-B1F3-4860-BC37-DB6AF6AC3690}" type="pres">
      <dgm:prSet presAssocID="{9B5696B7-B1A7-43EC-9CD2-9E8B944CDA09}" presName="Name9" presStyleLbl="parChTrans1D2" presStyleIdx="6" presStyleCnt="9"/>
      <dgm:spPr/>
    </dgm:pt>
    <dgm:pt modelId="{9043821A-A3BE-4728-AF1D-0A4AE0E61C38}" type="pres">
      <dgm:prSet presAssocID="{9B5696B7-B1A7-43EC-9CD2-9E8B944CDA09}" presName="connTx" presStyleLbl="parChTrans1D2" presStyleIdx="6" presStyleCnt="9"/>
      <dgm:spPr/>
    </dgm:pt>
    <dgm:pt modelId="{575269EB-6C00-41D4-9913-1CCDBA46E730}" type="pres">
      <dgm:prSet presAssocID="{7DA5F034-DDB2-43C0-9790-00F49474F52F}" presName="node" presStyleLbl="node1" presStyleIdx="6" presStyleCnt="9" custScaleX="115739" custScaleY="113002">
        <dgm:presLayoutVars>
          <dgm:bulletEnabled val="1"/>
        </dgm:presLayoutVars>
      </dgm:prSet>
      <dgm:spPr/>
    </dgm:pt>
    <dgm:pt modelId="{901CC705-A03C-4DF5-84EA-42796C78FAFE}" type="pres">
      <dgm:prSet presAssocID="{EFB97FD5-74D2-406C-8F60-D650F771227F}" presName="Name9" presStyleLbl="parChTrans1D2" presStyleIdx="7" presStyleCnt="9"/>
      <dgm:spPr/>
    </dgm:pt>
    <dgm:pt modelId="{EC384111-2687-43B3-8A98-405B4A0D8155}" type="pres">
      <dgm:prSet presAssocID="{EFB97FD5-74D2-406C-8F60-D650F771227F}" presName="connTx" presStyleLbl="parChTrans1D2" presStyleIdx="7" presStyleCnt="9"/>
      <dgm:spPr/>
    </dgm:pt>
    <dgm:pt modelId="{98C35546-FB96-45BB-A3E6-6CF54C03DEFA}" type="pres">
      <dgm:prSet presAssocID="{A16E0BC1-3E5D-4FFD-8893-CADD9653FA02}" presName="node" presStyleLbl="node1" presStyleIdx="7" presStyleCnt="9">
        <dgm:presLayoutVars>
          <dgm:bulletEnabled val="1"/>
        </dgm:presLayoutVars>
      </dgm:prSet>
      <dgm:spPr/>
    </dgm:pt>
    <dgm:pt modelId="{485E7DFA-1C07-4939-AE8B-DCEBE8C8232B}" type="pres">
      <dgm:prSet presAssocID="{FA3C2862-9E98-4F26-AD01-50A7A7928EAA}" presName="Name9" presStyleLbl="parChTrans1D2" presStyleIdx="8" presStyleCnt="9"/>
      <dgm:spPr/>
    </dgm:pt>
    <dgm:pt modelId="{3EC67EB8-DA43-44E0-80F6-3680E36775CF}" type="pres">
      <dgm:prSet presAssocID="{FA3C2862-9E98-4F26-AD01-50A7A7928EAA}" presName="connTx" presStyleLbl="parChTrans1D2" presStyleIdx="8" presStyleCnt="9"/>
      <dgm:spPr/>
    </dgm:pt>
    <dgm:pt modelId="{080089A7-F86B-4407-AE6B-9871B2742B89}" type="pres">
      <dgm:prSet presAssocID="{97AF6950-5F41-41FD-B7D1-EB0E73B3BDBB}" presName="node" presStyleLbl="node1" presStyleIdx="8" presStyleCnt="9">
        <dgm:presLayoutVars>
          <dgm:bulletEnabled val="1"/>
        </dgm:presLayoutVars>
      </dgm:prSet>
      <dgm:spPr/>
    </dgm:pt>
  </dgm:ptLst>
  <dgm:cxnLst>
    <dgm:cxn modelId="{50D57710-52D8-4B0B-9038-80B013AB5471}" type="presOf" srcId="{E9938564-A5DA-439E-B6B7-34A3DBE8C7B8}" destId="{1CECF931-40C2-4513-A0A8-20AE48A6D290}" srcOrd="0" destOrd="0" presId="urn:microsoft.com/office/officeart/2005/8/layout/radial1"/>
    <dgm:cxn modelId="{20ADE014-9091-418C-979D-EEBEBAE233F2}" type="presOf" srcId="{DEE06794-82AE-47BA-BF94-C349C18F63B8}" destId="{04B62185-FDD1-41E9-8D23-45B92F1A0BE6}" srcOrd="0" destOrd="0" presId="urn:microsoft.com/office/officeart/2005/8/layout/radial1"/>
    <dgm:cxn modelId="{3027691C-10DA-40DF-8CC6-14C9471DDB87}" type="presOf" srcId="{A53A6B4C-4C49-49D2-9359-A528FBEBEDD3}" destId="{7E585D29-9861-451E-A008-ACEC026C73AF}" srcOrd="0" destOrd="0" presId="urn:microsoft.com/office/officeart/2005/8/layout/radial1"/>
    <dgm:cxn modelId="{F8129222-5A70-4058-A33A-9F0602F10991}" type="presOf" srcId="{8D694C7B-C4E3-486D-B151-CEC644ECEDE8}" destId="{9BBE0C19-3970-4CE5-9B8D-508ABE5020D0}" srcOrd="0" destOrd="0" presId="urn:microsoft.com/office/officeart/2005/8/layout/radial1"/>
    <dgm:cxn modelId="{E97FB522-698B-4B56-95AF-66C0989B0E24}" type="presOf" srcId="{EFB97FD5-74D2-406C-8F60-D650F771227F}" destId="{901CC705-A03C-4DF5-84EA-42796C78FAFE}" srcOrd="0" destOrd="0" presId="urn:microsoft.com/office/officeart/2005/8/layout/radial1"/>
    <dgm:cxn modelId="{44600829-6A8F-437A-806A-BD775961CA29}" type="presOf" srcId="{F911BED1-B0AE-4E79-A09A-99DAF444A6C2}" destId="{87B68871-C539-44C5-A0FB-38851F4D0D82}" srcOrd="0" destOrd="0" presId="urn:microsoft.com/office/officeart/2005/8/layout/radial1"/>
    <dgm:cxn modelId="{A9B7EF29-DF5E-40C9-B4E9-111B11870910}" type="presOf" srcId="{B17F1778-F8F5-4279-8629-DB1000218EDA}" destId="{05772DBF-4C64-406D-9B05-E48F5F59DF10}" srcOrd="0" destOrd="0" presId="urn:microsoft.com/office/officeart/2005/8/layout/radial1"/>
    <dgm:cxn modelId="{AB4F702E-B63C-4407-9694-9F9578EC8791}" type="presOf" srcId="{E9938564-A5DA-439E-B6B7-34A3DBE8C7B8}" destId="{287EE9C9-5582-47FA-8BB8-A41D6DDEABCB}" srcOrd="1" destOrd="0" presId="urn:microsoft.com/office/officeart/2005/8/layout/radial1"/>
    <dgm:cxn modelId="{CE76CE38-AC82-4E9E-A4A6-99942CF15CA7}" srcId="{A53A6B4C-4C49-49D2-9359-A528FBEBEDD3}" destId="{ED445E95-FC21-4518-8FC3-83397B49624A}" srcOrd="5" destOrd="0" parTransId="{CB73C8B2-326C-468D-8BC6-47CFD8AB03DD}" sibTransId="{97BEA85D-C35B-4D52-A778-DD78B6E3B620}"/>
    <dgm:cxn modelId="{D4CFF538-DB4E-42D0-B8A8-56710AD02A24}" type="presOf" srcId="{CB73C8B2-326C-468D-8BC6-47CFD8AB03DD}" destId="{86BAB336-844E-4FE4-A657-BC3DAD392E6B}" srcOrd="1" destOrd="0" presId="urn:microsoft.com/office/officeart/2005/8/layout/radial1"/>
    <dgm:cxn modelId="{E02FF139-9BCE-4F99-93A6-C22C5EE76FF3}" type="presOf" srcId="{B17F1778-F8F5-4279-8629-DB1000218EDA}" destId="{FF9F9786-BD1C-46C7-BB09-BB6860B20334}" srcOrd="1" destOrd="0" presId="urn:microsoft.com/office/officeart/2005/8/layout/radial1"/>
    <dgm:cxn modelId="{B287EB62-B6C6-4032-A197-1690492EA7D6}" type="presOf" srcId="{349F656B-9E6D-441F-B928-6102070A8B2E}" destId="{67FFBAD0-005F-4C9F-A8A7-91273FB1507F}" srcOrd="0" destOrd="0" presId="urn:microsoft.com/office/officeart/2005/8/layout/radial1"/>
    <dgm:cxn modelId="{DB769E63-DE59-44BC-BD87-FDADCF802FE9}" type="presOf" srcId="{5DCC812E-D29C-4FB4-B018-11E73595F4F6}" destId="{3E904C64-229C-4788-825F-A0A7AB7C12FA}" srcOrd="0" destOrd="0" presId="urn:microsoft.com/office/officeart/2005/8/layout/radial1"/>
    <dgm:cxn modelId="{26CA2D64-97B2-43EC-986A-A2BD63F8DE98}" type="presOf" srcId="{A16E0BC1-3E5D-4FFD-8893-CADD9653FA02}" destId="{98C35546-FB96-45BB-A3E6-6CF54C03DEFA}" srcOrd="0" destOrd="0" presId="urn:microsoft.com/office/officeart/2005/8/layout/radial1"/>
    <dgm:cxn modelId="{4D07E766-0752-42ED-B454-812E9A4E500B}" type="presOf" srcId="{6588769B-5F6D-40A6-8FF9-C8272B5FB61C}" destId="{D2CEDC07-511B-4C86-9B9A-4D0FCF4328BA}" srcOrd="1" destOrd="0" presId="urn:microsoft.com/office/officeart/2005/8/layout/radial1"/>
    <dgm:cxn modelId="{1FB51669-08CB-4CC6-A4E3-91E35E8769E6}" type="presOf" srcId="{0C22BE04-9488-45E7-8BDC-0A4A47844B0A}" destId="{0C5EB639-6167-471F-8F7E-C915E3647799}" srcOrd="0" destOrd="0" presId="urn:microsoft.com/office/officeart/2005/8/layout/radial1"/>
    <dgm:cxn modelId="{63AD9749-A335-4592-B674-C57B37EA74EF}" type="presOf" srcId="{C1712126-D7BA-4A00-B1C0-48737CE1AD5A}" destId="{D0703DBF-4FA1-4D22-B6DC-C5E988A0F6BA}" srcOrd="0" destOrd="0" presId="urn:microsoft.com/office/officeart/2005/8/layout/radial1"/>
    <dgm:cxn modelId="{0A88344F-F915-40D6-BCAD-F299414D4CEE}" type="presOf" srcId="{8D694C7B-C4E3-486D-B151-CEC644ECEDE8}" destId="{16921606-4BFA-429B-A7EC-59ACFE05B935}" srcOrd="1" destOrd="0" presId="urn:microsoft.com/office/officeart/2005/8/layout/radial1"/>
    <dgm:cxn modelId="{B0E6806F-0B78-4A35-B271-74F69E997229}" type="presOf" srcId="{97AF6950-5F41-41FD-B7D1-EB0E73B3BDBB}" destId="{080089A7-F86B-4407-AE6B-9871B2742B89}" srcOrd="0" destOrd="0" presId="urn:microsoft.com/office/officeart/2005/8/layout/radial1"/>
    <dgm:cxn modelId="{AA644A70-EA74-42C3-9929-86B1B4AE8DEA}" type="presOf" srcId="{9B5696B7-B1A7-43EC-9CD2-9E8B944CDA09}" destId="{510FE21F-B1F3-4860-BC37-DB6AF6AC3690}" srcOrd="0" destOrd="0" presId="urn:microsoft.com/office/officeart/2005/8/layout/radial1"/>
    <dgm:cxn modelId="{EEF4B753-F46F-4507-BF4D-9894761C973F}" type="presOf" srcId="{FA3C2862-9E98-4F26-AD01-50A7A7928EAA}" destId="{485E7DFA-1C07-4939-AE8B-DCEBE8C8232B}" srcOrd="0" destOrd="0" presId="urn:microsoft.com/office/officeart/2005/8/layout/radial1"/>
    <dgm:cxn modelId="{F2501675-3B41-449E-8433-BA6150D7A25F}" type="presOf" srcId="{6588769B-5F6D-40A6-8FF9-C8272B5FB61C}" destId="{DCE3C9F6-7ED5-4407-94B9-089368B1E19E}" srcOrd="0" destOrd="0" presId="urn:microsoft.com/office/officeart/2005/8/layout/radial1"/>
    <dgm:cxn modelId="{C2AD7C56-21C0-4EEA-B364-400786C6A46A}" type="presOf" srcId="{ED445E95-FC21-4518-8FC3-83397B49624A}" destId="{1CE56295-33E3-4532-9341-54507930BCE3}" srcOrd="0" destOrd="0" presId="urn:microsoft.com/office/officeart/2005/8/layout/radial1"/>
    <dgm:cxn modelId="{5EA1C657-4682-4FD8-A0A7-2A848E076B9A}" type="presOf" srcId="{FA3C2862-9E98-4F26-AD01-50A7A7928EAA}" destId="{3EC67EB8-DA43-44E0-80F6-3680E36775CF}" srcOrd="1" destOrd="0" presId="urn:microsoft.com/office/officeart/2005/8/layout/radial1"/>
    <dgm:cxn modelId="{E49DDE58-0DBB-4B0D-99D8-13980DDE2E34}" srcId="{A53A6B4C-4C49-49D2-9359-A528FBEBEDD3}" destId="{7DA5F034-DDB2-43C0-9790-00F49474F52F}" srcOrd="6" destOrd="0" parTransId="{9B5696B7-B1A7-43EC-9CD2-9E8B944CDA09}" sibTransId="{5E547697-3164-43D0-AB8B-349F7EB8D56E}"/>
    <dgm:cxn modelId="{C6435DA2-272D-493A-93B3-D4DD04F0F9C2}" srcId="{A53A6B4C-4C49-49D2-9359-A528FBEBEDD3}" destId="{5DCC812E-D29C-4FB4-B018-11E73595F4F6}" srcOrd="3" destOrd="0" parTransId="{8D694C7B-C4E3-486D-B151-CEC644ECEDE8}" sibTransId="{CD7F4930-DCE7-48CD-AA3A-F66BDCD56327}"/>
    <dgm:cxn modelId="{D10B56A7-CA17-4B23-ACCB-3D01D917E057}" srcId="{A53A6B4C-4C49-49D2-9359-A528FBEBEDD3}" destId="{349F656B-9E6D-441F-B928-6102070A8B2E}" srcOrd="1" destOrd="0" parTransId="{B17F1778-F8F5-4279-8629-DB1000218EDA}" sibTransId="{6A1BCC09-4B86-4610-91EC-B5B4B293A5BB}"/>
    <dgm:cxn modelId="{62C35BAA-59F0-4529-9D7D-EDE64E220387}" srcId="{A53A6B4C-4C49-49D2-9359-A528FBEBEDD3}" destId="{0C22BE04-9488-45E7-8BDC-0A4A47844B0A}" srcOrd="0" destOrd="0" parTransId="{E9938564-A5DA-439E-B6B7-34A3DBE8C7B8}" sibTransId="{38608D87-76F7-4606-9FF8-9A4C7C145E6A}"/>
    <dgm:cxn modelId="{8CACF6AC-C454-4CEA-98E1-FE1D92E0F15D}" srcId="{A53A6B4C-4C49-49D2-9359-A528FBEBEDD3}" destId="{A16E0BC1-3E5D-4FFD-8893-CADD9653FA02}" srcOrd="7" destOrd="0" parTransId="{EFB97FD5-74D2-406C-8F60-D650F771227F}" sibTransId="{B193BCF5-A18A-4B3A-A926-6FF5C8C601D9}"/>
    <dgm:cxn modelId="{2B30F3B3-E10F-415F-B045-75B287099792}" type="presOf" srcId="{EFB97FD5-74D2-406C-8F60-D650F771227F}" destId="{EC384111-2687-43B3-8A98-405B4A0D8155}" srcOrd="1" destOrd="0" presId="urn:microsoft.com/office/officeart/2005/8/layout/radial1"/>
    <dgm:cxn modelId="{3B4E2FB4-4BB1-4F1F-B0A2-CB8A395B6FA9}" srcId="{A53A6B4C-4C49-49D2-9359-A528FBEBEDD3}" destId="{97AF6950-5F41-41FD-B7D1-EB0E73B3BDBB}" srcOrd="8" destOrd="0" parTransId="{FA3C2862-9E98-4F26-AD01-50A7A7928EAA}" sibTransId="{B0B502CC-526F-409C-B3C3-918FA12FBE2D}"/>
    <dgm:cxn modelId="{94856CB7-56D8-4C16-8B4C-A8D37F84B60C}" srcId="{A53A6B4C-4C49-49D2-9359-A528FBEBEDD3}" destId="{C1712126-D7BA-4A00-B1C0-48737CE1AD5A}" srcOrd="2" destOrd="0" parTransId="{CD4E10DB-FC0F-4D04-8FD8-671809411578}" sibTransId="{81CB2B1B-2173-45B8-81B3-1DD01C0E37A8}"/>
    <dgm:cxn modelId="{34DF8DBD-145C-4A45-BB4F-9BD282E548FA}" srcId="{A53A6B4C-4C49-49D2-9359-A528FBEBEDD3}" destId="{F911BED1-B0AE-4E79-A09A-99DAF444A6C2}" srcOrd="4" destOrd="0" parTransId="{6588769B-5F6D-40A6-8FF9-C8272B5FB61C}" sibTransId="{C7292171-55C8-44A4-8F8F-FAE5AD381021}"/>
    <dgm:cxn modelId="{5D7946C1-3B9D-40EC-A2D2-888C53858632}" type="presOf" srcId="{CD4E10DB-FC0F-4D04-8FD8-671809411578}" destId="{D0B3ABB5-20E4-4A4C-9539-7E763CD538E7}" srcOrd="1" destOrd="0" presId="urn:microsoft.com/office/officeart/2005/8/layout/radial1"/>
    <dgm:cxn modelId="{FBBD03D6-2966-4A7F-AF4F-427E40764963}" type="presOf" srcId="{CD4E10DB-FC0F-4D04-8FD8-671809411578}" destId="{9760FCF6-A726-4FA0-9B3E-8A1A0D44ABAA}" srcOrd="0" destOrd="0" presId="urn:microsoft.com/office/officeart/2005/8/layout/radial1"/>
    <dgm:cxn modelId="{93AEFDD6-784E-42F0-9A82-98F3CB567FB6}" srcId="{DEE06794-82AE-47BA-BF94-C349C18F63B8}" destId="{A53A6B4C-4C49-49D2-9359-A528FBEBEDD3}" srcOrd="0" destOrd="0" parTransId="{C0AB4387-17D7-432A-B950-B975327C36E7}" sibTransId="{0C2D74A1-A584-4385-8435-7ACEBF21D6C7}"/>
    <dgm:cxn modelId="{3E668FED-CBC4-4569-B414-F4C07C75AE83}" type="presOf" srcId="{9B5696B7-B1A7-43EC-9CD2-9E8B944CDA09}" destId="{9043821A-A3BE-4728-AF1D-0A4AE0E61C38}" srcOrd="1" destOrd="0" presId="urn:microsoft.com/office/officeart/2005/8/layout/radial1"/>
    <dgm:cxn modelId="{84C141EE-F498-4FDB-B295-D19D21616FC4}" type="presOf" srcId="{CB73C8B2-326C-468D-8BC6-47CFD8AB03DD}" destId="{6DC6650C-8305-452F-87BD-70980AC78B3E}" srcOrd="0" destOrd="0" presId="urn:microsoft.com/office/officeart/2005/8/layout/radial1"/>
    <dgm:cxn modelId="{8D0D04F4-6520-4FB8-A4DE-EB28AA6E6196}" type="presOf" srcId="{7DA5F034-DDB2-43C0-9790-00F49474F52F}" destId="{575269EB-6C00-41D4-9913-1CCDBA46E730}" srcOrd="0" destOrd="0" presId="urn:microsoft.com/office/officeart/2005/8/layout/radial1"/>
    <dgm:cxn modelId="{F918F716-48FF-46CB-9ECD-7F6C61D35EE1}" type="presParOf" srcId="{04B62185-FDD1-41E9-8D23-45B92F1A0BE6}" destId="{7E585D29-9861-451E-A008-ACEC026C73AF}" srcOrd="0" destOrd="0" presId="urn:microsoft.com/office/officeart/2005/8/layout/radial1"/>
    <dgm:cxn modelId="{0A66A0E1-4966-413B-9051-3E510D5607F0}" type="presParOf" srcId="{04B62185-FDD1-41E9-8D23-45B92F1A0BE6}" destId="{1CECF931-40C2-4513-A0A8-20AE48A6D290}" srcOrd="1" destOrd="0" presId="urn:microsoft.com/office/officeart/2005/8/layout/radial1"/>
    <dgm:cxn modelId="{894F9153-059B-405C-82F1-441DED4B25EB}" type="presParOf" srcId="{1CECF931-40C2-4513-A0A8-20AE48A6D290}" destId="{287EE9C9-5582-47FA-8BB8-A41D6DDEABCB}" srcOrd="0" destOrd="0" presId="urn:microsoft.com/office/officeart/2005/8/layout/radial1"/>
    <dgm:cxn modelId="{0BB6D580-C660-4C56-8F67-438B2B6B5773}" type="presParOf" srcId="{04B62185-FDD1-41E9-8D23-45B92F1A0BE6}" destId="{0C5EB639-6167-471F-8F7E-C915E3647799}" srcOrd="2" destOrd="0" presId="urn:microsoft.com/office/officeart/2005/8/layout/radial1"/>
    <dgm:cxn modelId="{1E98418A-E6BE-4792-B71B-9FCC2E8C422D}" type="presParOf" srcId="{04B62185-FDD1-41E9-8D23-45B92F1A0BE6}" destId="{05772DBF-4C64-406D-9B05-E48F5F59DF10}" srcOrd="3" destOrd="0" presId="urn:microsoft.com/office/officeart/2005/8/layout/radial1"/>
    <dgm:cxn modelId="{FA237B11-DEBB-45F8-832B-F7286F2CFD3B}" type="presParOf" srcId="{05772DBF-4C64-406D-9B05-E48F5F59DF10}" destId="{FF9F9786-BD1C-46C7-BB09-BB6860B20334}" srcOrd="0" destOrd="0" presId="urn:microsoft.com/office/officeart/2005/8/layout/radial1"/>
    <dgm:cxn modelId="{42ED1EBA-62AD-4116-9961-26F9CF3DB514}" type="presParOf" srcId="{04B62185-FDD1-41E9-8D23-45B92F1A0BE6}" destId="{67FFBAD0-005F-4C9F-A8A7-91273FB1507F}" srcOrd="4" destOrd="0" presId="urn:microsoft.com/office/officeart/2005/8/layout/radial1"/>
    <dgm:cxn modelId="{217771EA-666A-495F-B3D4-396E7A511927}" type="presParOf" srcId="{04B62185-FDD1-41E9-8D23-45B92F1A0BE6}" destId="{9760FCF6-A726-4FA0-9B3E-8A1A0D44ABAA}" srcOrd="5" destOrd="0" presId="urn:microsoft.com/office/officeart/2005/8/layout/radial1"/>
    <dgm:cxn modelId="{FB5877DB-A505-4E65-B731-0B1138DA4A94}" type="presParOf" srcId="{9760FCF6-A726-4FA0-9B3E-8A1A0D44ABAA}" destId="{D0B3ABB5-20E4-4A4C-9539-7E763CD538E7}" srcOrd="0" destOrd="0" presId="urn:microsoft.com/office/officeart/2005/8/layout/radial1"/>
    <dgm:cxn modelId="{7D061552-F11D-4139-8F96-F380667E299F}" type="presParOf" srcId="{04B62185-FDD1-41E9-8D23-45B92F1A0BE6}" destId="{D0703DBF-4FA1-4D22-B6DC-C5E988A0F6BA}" srcOrd="6" destOrd="0" presId="urn:microsoft.com/office/officeart/2005/8/layout/radial1"/>
    <dgm:cxn modelId="{AE67218E-9308-4FB4-9C37-13E4A68FBFD5}" type="presParOf" srcId="{04B62185-FDD1-41E9-8D23-45B92F1A0BE6}" destId="{9BBE0C19-3970-4CE5-9B8D-508ABE5020D0}" srcOrd="7" destOrd="0" presId="urn:microsoft.com/office/officeart/2005/8/layout/radial1"/>
    <dgm:cxn modelId="{D24390D4-94CE-4BA0-87DA-CA888ECD0E6A}" type="presParOf" srcId="{9BBE0C19-3970-4CE5-9B8D-508ABE5020D0}" destId="{16921606-4BFA-429B-A7EC-59ACFE05B935}" srcOrd="0" destOrd="0" presId="urn:microsoft.com/office/officeart/2005/8/layout/radial1"/>
    <dgm:cxn modelId="{EE5E057E-83A8-46F7-A8D2-E20BA5009671}" type="presParOf" srcId="{04B62185-FDD1-41E9-8D23-45B92F1A0BE6}" destId="{3E904C64-229C-4788-825F-A0A7AB7C12FA}" srcOrd="8" destOrd="0" presId="urn:microsoft.com/office/officeart/2005/8/layout/radial1"/>
    <dgm:cxn modelId="{09AB4A0E-3426-402B-8F3C-CE1609173126}" type="presParOf" srcId="{04B62185-FDD1-41E9-8D23-45B92F1A0BE6}" destId="{DCE3C9F6-7ED5-4407-94B9-089368B1E19E}" srcOrd="9" destOrd="0" presId="urn:microsoft.com/office/officeart/2005/8/layout/radial1"/>
    <dgm:cxn modelId="{781AA582-38A8-47C9-BCE9-D5E9256372B5}" type="presParOf" srcId="{DCE3C9F6-7ED5-4407-94B9-089368B1E19E}" destId="{D2CEDC07-511B-4C86-9B9A-4D0FCF4328BA}" srcOrd="0" destOrd="0" presId="urn:microsoft.com/office/officeart/2005/8/layout/radial1"/>
    <dgm:cxn modelId="{6513643A-6FA4-4516-9962-FB0BD927054A}" type="presParOf" srcId="{04B62185-FDD1-41E9-8D23-45B92F1A0BE6}" destId="{87B68871-C539-44C5-A0FB-38851F4D0D82}" srcOrd="10" destOrd="0" presId="urn:microsoft.com/office/officeart/2005/8/layout/radial1"/>
    <dgm:cxn modelId="{7A70B46B-C20D-457F-A069-E0BB9FC6DDFB}" type="presParOf" srcId="{04B62185-FDD1-41E9-8D23-45B92F1A0BE6}" destId="{6DC6650C-8305-452F-87BD-70980AC78B3E}" srcOrd="11" destOrd="0" presId="urn:microsoft.com/office/officeart/2005/8/layout/radial1"/>
    <dgm:cxn modelId="{FA95F87F-A013-4C16-BD07-D6A5CE9E432B}" type="presParOf" srcId="{6DC6650C-8305-452F-87BD-70980AC78B3E}" destId="{86BAB336-844E-4FE4-A657-BC3DAD392E6B}" srcOrd="0" destOrd="0" presId="urn:microsoft.com/office/officeart/2005/8/layout/radial1"/>
    <dgm:cxn modelId="{6B72930E-AD31-458F-AE4A-9C1F3259EA89}" type="presParOf" srcId="{04B62185-FDD1-41E9-8D23-45B92F1A0BE6}" destId="{1CE56295-33E3-4532-9341-54507930BCE3}" srcOrd="12" destOrd="0" presId="urn:microsoft.com/office/officeart/2005/8/layout/radial1"/>
    <dgm:cxn modelId="{84F0748A-CF86-497E-880D-AC3707D8BE14}" type="presParOf" srcId="{04B62185-FDD1-41E9-8D23-45B92F1A0BE6}" destId="{510FE21F-B1F3-4860-BC37-DB6AF6AC3690}" srcOrd="13" destOrd="0" presId="urn:microsoft.com/office/officeart/2005/8/layout/radial1"/>
    <dgm:cxn modelId="{E32B6F4A-40B3-4F77-BB4A-5367940F68E8}" type="presParOf" srcId="{510FE21F-B1F3-4860-BC37-DB6AF6AC3690}" destId="{9043821A-A3BE-4728-AF1D-0A4AE0E61C38}" srcOrd="0" destOrd="0" presId="urn:microsoft.com/office/officeart/2005/8/layout/radial1"/>
    <dgm:cxn modelId="{CF3896AE-140D-46FB-9D36-02DF8CF9AD72}" type="presParOf" srcId="{04B62185-FDD1-41E9-8D23-45B92F1A0BE6}" destId="{575269EB-6C00-41D4-9913-1CCDBA46E730}" srcOrd="14" destOrd="0" presId="urn:microsoft.com/office/officeart/2005/8/layout/radial1"/>
    <dgm:cxn modelId="{E2D995B9-AA58-49E9-9053-7084543F2716}" type="presParOf" srcId="{04B62185-FDD1-41E9-8D23-45B92F1A0BE6}" destId="{901CC705-A03C-4DF5-84EA-42796C78FAFE}" srcOrd="15" destOrd="0" presId="urn:microsoft.com/office/officeart/2005/8/layout/radial1"/>
    <dgm:cxn modelId="{B60CD842-73E5-49A8-8CCD-8272A2005BBA}" type="presParOf" srcId="{901CC705-A03C-4DF5-84EA-42796C78FAFE}" destId="{EC384111-2687-43B3-8A98-405B4A0D8155}" srcOrd="0" destOrd="0" presId="urn:microsoft.com/office/officeart/2005/8/layout/radial1"/>
    <dgm:cxn modelId="{7F7AD5ED-33E5-4690-926F-FDBE11D5E833}" type="presParOf" srcId="{04B62185-FDD1-41E9-8D23-45B92F1A0BE6}" destId="{98C35546-FB96-45BB-A3E6-6CF54C03DEFA}" srcOrd="16" destOrd="0" presId="urn:microsoft.com/office/officeart/2005/8/layout/radial1"/>
    <dgm:cxn modelId="{27EF84D1-F1E7-433B-9521-C188718ED543}" type="presParOf" srcId="{04B62185-FDD1-41E9-8D23-45B92F1A0BE6}" destId="{485E7DFA-1C07-4939-AE8B-DCEBE8C8232B}" srcOrd="17" destOrd="0" presId="urn:microsoft.com/office/officeart/2005/8/layout/radial1"/>
    <dgm:cxn modelId="{1630AAD0-11F4-4DF5-8D15-131E47D6CCBC}" type="presParOf" srcId="{485E7DFA-1C07-4939-AE8B-DCEBE8C8232B}" destId="{3EC67EB8-DA43-44E0-80F6-3680E36775CF}" srcOrd="0" destOrd="0" presId="urn:microsoft.com/office/officeart/2005/8/layout/radial1"/>
    <dgm:cxn modelId="{DA59001E-2805-41A5-9300-AA68550AB5C9}" type="presParOf" srcId="{04B62185-FDD1-41E9-8D23-45B92F1A0BE6}" destId="{080089A7-F86B-4407-AE6B-9871B2742B89}"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85D29-9861-451E-A008-ACEC026C73AF}">
      <dsp:nvSpPr>
        <dsp:cNvPr id="0" name=""/>
        <dsp:cNvSpPr/>
      </dsp:nvSpPr>
      <dsp:spPr>
        <a:xfrm>
          <a:off x="2956302" y="1520616"/>
          <a:ext cx="1471076" cy="1507575"/>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Product</a:t>
          </a:r>
          <a:endParaRPr lang="en-GB" sz="1200" kern="1200" dirty="0"/>
        </a:p>
      </dsp:txBody>
      <dsp:txXfrm>
        <a:off x="3171736" y="1741395"/>
        <a:ext cx="1040208" cy="1066017"/>
      </dsp:txXfrm>
    </dsp:sp>
    <dsp:sp modelId="{1CECF931-40C2-4513-A0A8-20AE48A6D290}">
      <dsp:nvSpPr>
        <dsp:cNvPr id="0" name=""/>
        <dsp:cNvSpPr/>
      </dsp:nvSpPr>
      <dsp:spPr>
        <a:xfrm rot="16200000">
          <a:off x="3410248" y="1227578"/>
          <a:ext cx="563184" cy="22891"/>
        </a:xfrm>
        <a:custGeom>
          <a:avLst/>
          <a:gdLst/>
          <a:ahLst/>
          <a:cxnLst/>
          <a:rect l="0" t="0" r="0" b="0"/>
          <a:pathLst>
            <a:path>
              <a:moveTo>
                <a:pt x="0" y="11445"/>
              </a:moveTo>
              <a:lnTo>
                <a:pt x="563184"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77760" y="1224944"/>
        <a:ext cx="28159" cy="28159"/>
      </dsp:txXfrm>
    </dsp:sp>
    <dsp:sp modelId="{0C5EB639-6167-471F-8F7E-C915E3647799}">
      <dsp:nvSpPr>
        <dsp:cNvPr id="0" name=""/>
        <dsp:cNvSpPr/>
      </dsp:nvSpPr>
      <dsp:spPr>
        <a:xfrm>
          <a:off x="3222340" y="18431"/>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Topology</a:t>
          </a:r>
        </a:p>
      </dsp:txBody>
      <dsp:txXfrm>
        <a:off x="3359853" y="155944"/>
        <a:ext cx="663974" cy="663974"/>
      </dsp:txXfrm>
    </dsp:sp>
    <dsp:sp modelId="{05772DBF-4C64-406D-9B05-E48F5F59DF10}">
      <dsp:nvSpPr>
        <dsp:cNvPr id="0" name=""/>
        <dsp:cNvSpPr/>
      </dsp:nvSpPr>
      <dsp:spPr>
        <a:xfrm rot="18600000">
          <a:off x="4069450" y="1472762"/>
          <a:ext cx="570887" cy="22891"/>
        </a:xfrm>
        <a:custGeom>
          <a:avLst/>
          <a:gdLst/>
          <a:ahLst/>
          <a:cxnLst/>
          <a:rect l="0" t="0" r="0" b="0"/>
          <a:pathLst>
            <a:path>
              <a:moveTo>
                <a:pt x="0" y="11445"/>
              </a:moveTo>
              <a:lnTo>
                <a:pt x="570887"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340621" y="1469935"/>
        <a:ext cx="28544" cy="28544"/>
      </dsp:txXfrm>
    </dsp:sp>
    <dsp:sp modelId="{67FFBAD0-005F-4C9F-A8A7-91273FB1507F}">
      <dsp:nvSpPr>
        <dsp:cNvPr id="0" name=""/>
        <dsp:cNvSpPr/>
      </dsp:nvSpPr>
      <dsp:spPr>
        <a:xfrm>
          <a:off x="4370662" y="436386"/>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Coverage</a:t>
          </a:r>
        </a:p>
      </dsp:txBody>
      <dsp:txXfrm>
        <a:off x="4508175" y="573899"/>
        <a:ext cx="663974" cy="663974"/>
      </dsp:txXfrm>
    </dsp:sp>
    <dsp:sp modelId="{9760FCF6-A726-4FA0-9B3E-8A1A0D44ABAA}">
      <dsp:nvSpPr>
        <dsp:cNvPr id="0" name=""/>
        <dsp:cNvSpPr/>
      </dsp:nvSpPr>
      <dsp:spPr>
        <a:xfrm rot="21000000">
          <a:off x="4412314" y="2084705"/>
          <a:ext cx="580902" cy="22891"/>
        </a:xfrm>
        <a:custGeom>
          <a:avLst/>
          <a:gdLst/>
          <a:ahLst/>
          <a:cxnLst/>
          <a:rect l="0" t="0" r="0" b="0"/>
          <a:pathLst>
            <a:path>
              <a:moveTo>
                <a:pt x="0" y="11445"/>
              </a:moveTo>
              <a:lnTo>
                <a:pt x="580902"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88243" y="2081628"/>
        <a:ext cx="29045" cy="29045"/>
      </dsp:txXfrm>
    </dsp:sp>
    <dsp:sp modelId="{D0703DBF-4FA1-4D22-B6DC-C5E988A0F6BA}">
      <dsp:nvSpPr>
        <dsp:cNvPr id="0" name=""/>
        <dsp:cNvSpPr/>
      </dsp:nvSpPr>
      <dsp:spPr>
        <a:xfrm>
          <a:off x="4981671" y="1494686"/>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Access Type</a:t>
          </a:r>
        </a:p>
      </dsp:txBody>
      <dsp:txXfrm>
        <a:off x="5119184" y="1632199"/>
        <a:ext cx="663974" cy="663974"/>
      </dsp:txXfrm>
    </dsp:sp>
    <dsp:sp modelId="{9BBE0C19-3970-4CE5-9B8D-508ABE5020D0}">
      <dsp:nvSpPr>
        <dsp:cNvPr id="0" name=""/>
        <dsp:cNvSpPr/>
      </dsp:nvSpPr>
      <dsp:spPr>
        <a:xfrm rot="1800000">
          <a:off x="4299191" y="2757921"/>
          <a:ext cx="499898" cy="22891"/>
        </a:xfrm>
        <a:custGeom>
          <a:avLst/>
          <a:gdLst/>
          <a:ahLst/>
          <a:cxnLst/>
          <a:rect l="0" t="0" r="0" b="0"/>
          <a:pathLst>
            <a:path>
              <a:moveTo>
                <a:pt x="0" y="11445"/>
              </a:moveTo>
              <a:lnTo>
                <a:pt x="499898"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536643" y="2756869"/>
        <a:ext cx="24994" cy="24994"/>
      </dsp:txXfrm>
    </dsp:sp>
    <dsp:sp modelId="{3E904C64-229C-4788-825F-A0A7AB7C12FA}">
      <dsp:nvSpPr>
        <dsp:cNvPr id="0" name=""/>
        <dsp:cNvSpPr/>
      </dsp:nvSpPr>
      <dsp:spPr>
        <a:xfrm>
          <a:off x="4686326" y="2638057"/>
          <a:ext cx="1105288" cy="1059164"/>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Access Technology</a:t>
          </a:r>
        </a:p>
      </dsp:txBody>
      <dsp:txXfrm>
        <a:off x="4848192" y="2793168"/>
        <a:ext cx="781556" cy="748942"/>
      </dsp:txXfrm>
    </dsp:sp>
    <dsp:sp modelId="{DCE3C9F6-7ED5-4407-94B9-089368B1E19E}">
      <dsp:nvSpPr>
        <dsp:cNvPr id="0" name=""/>
        <dsp:cNvSpPr/>
      </dsp:nvSpPr>
      <dsp:spPr>
        <a:xfrm rot="4200000">
          <a:off x="3762889" y="3234861"/>
          <a:ext cx="565389" cy="22891"/>
        </a:xfrm>
        <a:custGeom>
          <a:avLst/>
          <a:gdLst/>
          <a:ahLst/>
          <a:cxnLst/>
          <a:rect l="0" t="0" r="0" b="0"/>
          <a:pathLst>
            <a:path>
              <a:moveTo>
                <a:pt x="0" y="11445"/>
              </a:moveTo>
              <a:lnTo>
                <a:pt x="565389"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31449" y="3232172"/>
        <a:ext cx="28269" cy="28269"/>
      </dsp:txXfrm>
    </dsp:sp>
    <dsp:sp modelId="{87B68871-C539-44C5-A0FB-38851F4D0D82}">
      <dsp:nvSpPr>
        <dsp:cNvPr id="0" name=""/>
        <dsp:cNvSpPr/>
      </dsp:nvSpPr>
      <dsp:spPr>
        <a:xfrm>
          <a:off x="3833349" y="3483638"/>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GB" sz="1050" kern="1200" dirty="0"/>
            <a:t>Bandwidth</a:t>
          </a:r>
        </a:p>
      </dsp:txBody>
      <dsp:txXfrm>
        <a:off x="3970862" y="3621151"/>
        <a:ext cx="663974" cy="663974"/>
      </dsp:txXfrm>
    </dsp:sp>
    <dsp:sp modelId="{6DC6650C-8305-452F-87BD-70980AC78B3E}">
      <dsp:nvSpPr>
        <dsp:cNvPr id="0" name=""/>
        <dsp:cNvSpPr/>
      </dsp:nvSpPr>
      <dsp:spPr>
        <a:xfrm rot="6600000">
          <a:off x="3055402" y="3234861"/>
          <a:ext cx="565389" cy="22891"/>
        </a:xfrm>
        <a:custGeom>
          <a:avLst/>
          <a:gdLst/>
          <a:ahLst/>
          <a:cxnLst/>
          <a:rect l="0" t="0" r="0" b="0"/>
          <a:pathLst>
            <a:path>
              <a:moveTo>
                <a:pt x="0" y="11445"/>
              </a:moveTo>
              <a:lnTo>
                <a:pt x="565389"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323962" y="3232172"/>
        <a:ext cx="28269" cy="28269"/>
      </dsp:txXfrm>
    </dsp:sp>
    <dsp:sp modelId="{1CE56295-33E3-4532-9341-54507930BCE3}">
      <dsp:nvSpPr>
        <dsp:cNvPr id="0" name=""/>
        <dsp:cNvSpPr/>
      </dsp:nvSpPr>
      <dsp:spPr>
        <a:xfrm>
          <a:off x="2611330" y="3483638"/>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Resilience</a:t>
          </a:r>
        </a:p>
      </dsp:txBody>
      <dsp:txXfrm>
        <a:off x="2748843" y="3621151"/>
        <a:ext cx="663974" cy="663974"/>
      </dsp:txXfrm>
    </dsp:sp>
    <dsp:sp modelId="{510FE21F-B1F3-4860-BC37-DB6AF6AC3690}">
      <dsp:nvSpPr>
        <dsp:cNvPr id="0" name=""/>
        <dsp:cNvSpPr/>
      </dsp:nvSpPr>
      <dsp:spPr>
        <a:xfrm rot="9000000">
          <a:off x="2578523" y="2759546"/>
          <a:ext cx="506400" cy="22891"/>
        </a:xfrm>
        <a:custGeom>
          <a:avLst/>
          <a:gdLst/>
          <a:ahLst/>
          <a:cxnLst/>
          <a:rect l="0" t="0" r="0" b="0"/>
          <a:pathLst>
            <a:path>
              <a:moveTo>
                <a:pt x="0" y="11445"/>
              </a:moveTo>
              <a:lnTo>
                <a:pt x="506400"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819064" y="2758332"/>
        <a:ext cx="25320" cy="25320"/>
      </dsp:txXfrm>
    </dsp:sp>
    <dsp:sp modelId="{575269EB-6C00-41D4-9913-1CCDBA46E730}">
      <dsp:nvSpPr>
        <dsp:cNvPr id="0" name=""/>
        <dsp:cNvSpPr/>
      </dsp:nvSpPr>
      <dsp:spPr>
        <a:xfrm>
          <a:off x="1601314" y="2637095"/>
          <a:ext cx="1086790" cy="1061089"/>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Interface</a:t>
          </a:r>
        </a:p>
      </dsp:txBody>
      <dsp:txXfrm>
        <a:off x="1760471" y="2792488"/>
        <a:ext cx="768476" cy="750303"/>
      </dsp:txXfrm>
    </dsp:sp>
    <dsp:sp modelId="{901CC705-A03C-4DF5-84EA-42796C78FAFE}">
      <dsp:nvSpPr>
        <dsp:cNvPr id="0" name=""/>
        <dsp:cNvSpPr/>
      </dsp:nvSpPr>
      <dsp:spPr>
        <a:xfrm rot="11400000">
          <a:off x="2390463" y="2084705"/>
          <a:ext cx="580902" cy="22891"/>
        </a:xfrm>
        <a:custGeom>
          <a:avLst/>
          <a:gdLst/>
          <a:ahLst/>
          <a:cxnLst/>
          <a:rect l="0" t="0" r="0" b="0"/>
          <a:pathLst>
            <a:path>
              <a:moveTo>
                <a:pt x="0" y="11445"/>
              </a:moveTo>
              <a:lnTo>
                <a:pt x="580902"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666392" y="2081628"/>
        <a:ext cx="29045" cy="29045"/>
      </dsp:txXfrm>
    </dsp:sp>
    <dsp:sp modelId="{98C35546-FB96-45BB-A3E6-6CF54C03DEFA}">
      <dsp:nvSpPr>
        <dsp:cNvPr id="0" name=""/>
        <dsp:cNvSpPr/>
      </dsp:nvSpPr>
      <dsp:spPr>
        <a:xfrm>
          <a:off x="1463008" y="1494686"/>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Connectors</a:t>
          </a:r>
        </a:p>
      </dsp:txBody>
      <dsp:txXfrm>
        <a:off x="1600521" y="1632199"/>
        <a:ext cx="663974" cy="663974"/>
      </dsp:txXfrm>
    </dsp:sp>
    <dsp:sp modelId="{485E7DFA-1C07-4939-AE8B-DCEBE8C8232B}">
      <dsp:nvSpPr>
        <dsp:cNvPr id="0" name=""/>
        <dsp:cNvSpPr/>
      </dsp:nvSpPr>
      <dsp:spPr>
        <a:xfrm rot="13800000">
          <a:off x="2743343" y="1472762"/>
          <a:ext cx="570887" cy="22891"/>
        </a:xfrm>
        <a:custGeom>
          <a:avLst/>
          <a:gdLst/>
          <a:ahLst/>
          <a:cxnLst/>
          <a:rect l="0" t="0" r="0" b="0"/>
          <a:pathLst>
            <a:path>
              <a:moveTo>
                <a:pt x="0" y="11445"/>
              </a:moveTo>
              <a:lnTo>
                <a:pt x="570887" y="114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014514" y="1469935"/>
        <a:ext cx="28544" cy="28544"/>
      </dsp:txXfrm>
    </dsp:sp>
    <dsp:sp modelId="{080089A7-F86B-4407-AE6B-9871B2742B89}">
      <dsp:nvSpPr>
        <dsp:cNvPr id="0" name=""/>
        <dsp:cNvSpPr/>
      </dsp:nvSpPr>
      <dsp:spPr>
        <a:xfrm>
          <a:off x="2074017" y="436386"/>
          <a:ext cx="939000" cy="939000"/>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Special Features</a:t>
          </a:r>
        </a:p>
      </dsp:txBody>
      <dsp:txXfrm>
        <a:off x="2211530" y="573899"/>
        <a:ext cx="663974" cy="66397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A9147-B91B-4DAF-9AB6-6B31E85CACB5}" type="datetimeFigureOut">
              <a:rPr lang="en-GB" smtClean="0"/>
              <a:t>29/07/2020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F4114-AF7E-43D5-9181-B990C7F066C5}" type="slidenum">
              <a:rPr lang="en-GB" smtClean="0"/>
              <a:t>‹#›</a:t>
            </a:fld>
            <a:endParaRPr lang="en-GB"/>
          </a:p>
        </p:txBody>
      </p:sp>
    </p:spTree>
    <p:extLst>
      <p:ext uri="{BB962C8B-B14F-4D97-AF65-F5344CB8AC3E}">
        <p14:creationId xmlns:p14="http://schemas.microsoft.com/office/powerpoint/2010/main" val="231165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n.wikipedia.org/wiki/Transmission_Control_Protoco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e.wikipedia.org/wiki/Zahlenname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013544D-A96B-4739-8DEF-59CCD4D7AAD2}" type="slidenum">
              <a:rPr lang="en-GB" altLang="en-US" sz="500" smtClean="0"/>
              <a:pPr>
                <a:spcBef>
                  <a:spcPct val="0"/>
                </a:spcBef>
              </a:pPr>
              <a:t>2</a:t>
            </a:fld>
            <a:endParaRPr lang="en-GB" altLang="en-US" sz="500"/>
          </a:p>
        </p:txBody>
      </p:sp>
    </p:spTree>
    <p:extLst>
      <p:ext uri="{BB962C8B-B14F-4D97-AF65-F5344CB8AC3E}">
        <p14:creationId xmlns:p14="http://schemas.microsoft.com/office/powerpoint/2010/main" val="1208653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altLang="en-US" sz="1200" dirty="0"/>
              <a:t>You may have heard of an organisation called the MEF, the Metro Ethernet Forum, which exists to promote Ethernet technology and services.</a:t>
            </a:r>
          </a:p>
          <a:p>
            <a:pPr eaLnBrk="1" hangingPunct="1">
              <a:spcBef>
                <a:spcPct val="0"/>
              </a:spcBef>
            </a:pPr>
            <a:endParaRPr lang="en-GB" altLang="en-US" sz="1200" dirty="0"/>
          </a:p>
          <a:p>
            <a:pPr eaLnBrk="1" hangingPunct="1">
              <a:spcBef>
                <a:spcPct val="0"/>
              </a:spcBef>
            </a:pPr>
            <a:r>
              <a:rPr lang="en-GB" altLang="en-US" sz="1200" dirty="0"/>
              <a:t>We provide the full range of Ethernet service types as defined by the MEF, P2P, H&amp;S and Any to Any, all of which are available on a port or virtualised ‘VLAN’ handoff.</a:t>
            </a:r>
          </a:p>
          <a:p>
            <a:pPr eaLnBrk="1" hangingPunct="1">
              <a:spcBef>
                <a:spcPct val="0"/>
              </a:spcBef>
            </a:pPr>
            <a:endParaRPr lang="en-GB" altLang="en-US" sz="1200" dirty="0"/>
          </a:p>
          <a:p>
            <a:pPr eaLnBrk="1" hangingPunct="1">
              <a:spcBef>
                <a:spcPct val="0"/>
              </a:spcBef>
            </a:pPr>
            <a:r>
              <a:rPr lang="en-GB" altLang="en-US" sz="1200" dirty="0"/>
              <a:t>Metro, National, International services can be provided in combination and seamlessly integrated in </a:t>
            </a:r>
            <a:r>
              <a:rPr lang="en-GB" altLang="en-US" sz="1200" dirty="0" err="1"/>
              <a:t>mult</a:t>
            </a:r>
            <a:r>
              <a:rPr lang="en-GB" altLang="en-US" sz="1200" dirty="0"/>
              <a:t>-site solutions.</a:t>
            </a:r>
          </a:p>
          <a:p>
            <a:pPr eaLnBrk="1" hangingPunct="1">
              <a:spcBef>
                <a:spcPct val="0"/>
              </a:spcBef>
            </a:pPr>
            <a:endParaRPr lang="en-US" altLang="en-US" sz="1200" dirty="0"/>
          </a:p>
          <a:p>
            <a:pPr eaLnBrk="1" hangingPunct="1">
              <a:spcBef>
                <a:spcPct val="0"/>
              </a:spcBef>
            </a:pPr>
            <a:r>
              <a:rPr lang="en-US" altLang="en-US" sz="1200" dirty="0"/>
              <a:t>So, Colt offers the full range of MEF-defined topologies, including E-Line, “P2P” services up to 100Gbit/s, E-Access services including 10Gbps E-NNIs, as well as E-LAN and E-Tree any-to-any services up to 10Gbps</a:t>
            </a:r>
          </a:p>
          <a:p>
            <a:pPr eaLnBrk="1" hangingPunct="1">
              <a:spcBef>
                <a:spcPct val="0"/>
              </a:spcBef>
            </a:pPr>
            <a:endParaRPr lang="en-US" altLang="en-US" sz="1200" dirty="0"/>
          </a:p>
          <a:p>
            <a:pPr eaLnBrk="1" hangingPunct="1">
              <a:spcBef>
                <a:spcPct val="0"/>
              </a:spcBef>
            </a:pPr>
            <a:r>
              <a:rPr lang="en-US" altLang="en-US" sz="1200" dirty="0"/>
              <a:t>Colt are already MEF Carrier Ethernet 2.0 compliant, and we are just completing the CE 2.0 certification, upon which Colt will be the only service provider in Europe to have certified ALL the MEF service types - </a:t>
            </a:r>
            <a:r>
              <a:rPr lang="it-IT" altLang="en-US" sz="1200" dirty="0"/>
              <a:t>E-Line, E-Access, E-LAN and </a:t>
            </a:r>
            <a:r>
              <a:rPr lang="en-GB" altLang="en-US" sz="1200" dirty="0"/>
              <a:t>E-Tree</a:t>
            </a:r>
            <a:r>
              <a:rPr lang="it-IT" altLang="en-US" sz="1200" dirty="0"/>
              <a:t>.</a:t>
            </a:r>
          </a:p>
          <a:p>
            <a:pPr eaLnBrk="1" hangingPunct="1">
              <a:spcBef>
                <a:spcPct val="0"/>
              </a:spcBef>
            </a:pPr>
            <a:endParaRPr lang="en-US" altLang="en-US" sz="1200" dirty="0"/>
          </a:p>
          <a:p>
            <a:pPr eaLnBrk="1" hangingPunct="1">
              <a:spcBef>
                <a:spcPct val="0"/>
              </a:spcBef>
            </a:pPr>
            <a:r>
              <a:rPr lang="en-US" altLang="en-US" sz="1200" dirty="0"/>
              <a:t>Why does it matter? Because this is your assurance that the products will ‘do what it says on the tin’, so to speak, perform as expected and can be relied upon to integrate with your solutions and meet the needs of the most demanding business applications.</a:t>
            </a:r>
          </a:p>
          <a:p>
            <a:pPr eaLnBrk="1" hangingPunct="1">
              <a:spcBef>
                <a:spcPct val="0"/>
              </a:spcBef>
            </a:pPr>
            <a:endParaRPr lang="en-US" altLang="en-US" sz="1200" dirty="0"/>
          </a:p>
          <a:p>
            <a:pPr eaLnBrk="1" hangingPunct="1">
              <a:spcBef>
                <a:spcPct val="0"/>
              </a:spcBef>
            </a:pPr>
            <a:endParaRPr lang="en-GB" altLang="en-US" sz="1200" i="1" dirty="0">
              <a:solidFill>
                <a:srgbClr val="515049"/>
              </a:solidFill>
            </a:endParaRPr>
          </a:p>
          <a:p>
            <a:pPr eaLnBrk="1" hangingPunct="1">
              <a:spcBef>
                <a:spcPct val="0"/>
              </a:spcBef>
            </a:pPr>
            <a:r>
              <a:rPr lang="en-GB" altLang="en-US" sz="1200" i="1" dirty="0">
                <a:solidFill>
                  <a:srgbClr val="515049"/>
                </a:solidFill>
              </a:rPr>
              <a:t>(Carrier Ethernet 2.0 (CE 2.0) is the next generation Ethernet Service Specification from the Metro Ethernet Forum (MEF)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E1AD48-1BF3-485B-8203-381BA43E4104}" type="slidenum">
              <a:rPr kumimoji="0" lang="en-GB"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GB"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229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307975" indent="-117475" eaLnBrk="0" hangingPunct="0">
              <a:spcBef>
                <a:spcPct val="30000"/>
              </a:spcBef>
              <a:defRPr sz="1200">
                <a:solidFill>
                  <a:schemeClr val="tx1"/>
                </a:solidFill>
                <a:latin typeface="Arial" panose="020B0604020202020204" pitchFamily="34" charset="0"/>
              </a:defRPr>
            </a:lvl2pPr>
            <a:lvl3pPr marL="477838" indent="-92075" eaLnBrk="0" hangingPunct="0">
              <a:spcBef>
                <a:spcPct val="30000"/>
              </a:spcBef>
              <a:defRPr sz="1200">
                <a:solidFill>
                  <a:schemeClr val="tx1"/>
                </a:solidFill>
                <a:latin typeface="Arial" panose="020B0604020202020204" pitchFamily="34" charset="0"/>
              </a:defRPr>
            </a:lvl3pPr>
            <a:lvl4pPr marL="671513" indent="-92075" eaLnBrk="0" hangingPunct="0">
              <a:spcBef>
                <a:spcPct val="30000"/>
              </a:spcBef>
              <a:defRPr sz="1200">
                <a:solidFill>
                  <a:schemeClr val="tx1"/>
                </a:solidFill>
                <a:latin typeface="Arial" panose="020B0604020202020204" pitchFamily="34" charset="0"/>
              </a:defRPr>
            </a:lvl4pPr>
            <a:lvl5pPr marL="863600" indent="-92075" eaLnBrk="0" hangingPunct="0">
              <a:spcBef>
                <a:spcPct val="30000"/>
              </a:spcBef>
              <a:defRPr sz="1200">
                <a:solidFill>
                  <a:schemeClr val="tx1"/>
                </a:solidFill>
                <a:latin typeface="Arial" panose="020B0604020202020204" pitchFamily="34" charset="0"/>
              </a:defRPr>
            </a:lvl5pPr>
            <a:lvl6pPr marL="1320800" indent="-92075" eaLnBrk="0" fontAlgn="base" hangingPunct="0">
              <a:spcBef>
                <a:spcPct val="30000"/>
              </a:spcBef>
              <a:spcAft>
                <a:spcPct val="0"/>
              </a:spcAft>
              <a:defRPr sz="1200">
                <a:solidFill>
                  <a:schemeClr val="tx1"/>
                </a:solidFill>
                <a:latin typeface="Arial" panose="020B0604020202020204" pitchFamily="34" charset="0"/>
              </a:defRPr>
            </a:lvl6pPr>
            <a:lvl7pPr marL="1778000" indent="-92075" eaLnBrk="0" fontAlgn="base" hangingPunct="0">
              <a:spcBef>
                <a:spcPct val="30000"/>
              </a:spcBef>
              <a:spcAft>
                <a:spcPct val="0"/>
              </a:spcAft>
              <a:defRPr sz="1200">
                <a:solidFill>
                  <a:schemeClr val="tx1"/>
                </a:solidFill>
                <a:latin typeface="Arial" panose="020B0604020202020204" pitchFamily="34" charset="0"/>
              </a:defRPr>
            </a:lvl7pPr>
            <a:lvl8pPr marL="2235200" indent="-92075" eaLnBrk="0" fontAlgn="base" hangingPunct="0">
              <a:spcBef>
                <a:spcPct val="30000"/>
              </a:spcBef>
              <a:spcAft>
                <a:spcPct val="0"/>
              </a:spcAft>
              <a:defRPr sz="1200">
                <a:solidFill>
                  <a:schemeClr val="tx1"/>
                </a:solidFill>
                <a:latin typeface="Arial" panose="020B0604020202020204" pitchFamily="34" charset="0"/>
              </a:defRPr>
            </a:lvl8pPr>
            <a:lvl9pPr marL="2692400" indent="-92075"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A113D228-6FAC-4894-878A-E7951F1108AD}"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rPr>
              <a:pPr marL="0" marR="0" lvl="0" indent="0" defTabSz="914400" eaLnBrk="1" fontAlgn="auto" latinLnBrk="0" hangingPunct="1">
                <a:lnSpc>
                  <a:spcPct val="100000"/>
                </a:lnSpc>
                <a:spcBef>
                  <a:spcPct val="0"/>
                </a:spcBef>
                <a:spcAft>
                  <a:spcPts val="0"/>
                </a:spcAft>
                <a:buClrTx/>
                <a:buSzTx/>
                <a:buFontTx/>
                <a:buNone/>
                <a:tabLst/>
                <a:defRPr/>
              </a:pPr>
              <a:t>15</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endParaRPr>
          </a:p>
        </p:txBody>
      </p:sp>
      <p:sp>
        <p:nvSpPr>
          <p:cNvPr id="113667" name="Rectangle 2"/>
          <p:cNvSpPr>
            <a:spLocks noGrp="1" noRot="1" noChangeAspect="1" noChangeArrowheads="1" noTextEdit="1"/>
          </p:cNvSpPr>
          <p:nvPr>
            <p:ph type="sldImg"/>
          </p:nvPr>
        </p:nvSpPr>
        <p:spPr>
          <a:xfrm>
            <a:off x="915988" y="741363"/>
            <a:ext cx="4965700" cy="3724275"/>
          </a:xfrm>
          <a:ln/>
        </p:spPr>
      </p:sp>
      <p:sp>
        <p:nvSpPr>
          <p:cNvPr id="113668" name="Rectangle 3"/>
          <p:cNvSpPr>
            <a:spLocks noGrp="1" noChangeArrowheads="1"/>
          </p:cNvSpPr>
          <p:nvPr>
            <p:ph type="body" idx="1"/>
          </p:nvPr>
        </p:nvSpPr>
        <p:spPr>
          <a:xfrm>
            <a:off x="679450" y="4714875"/>
            <a:ext cx="5438775" cy="4471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46050" lvl="1" indent="-71438" eaLnBrk="1" hangingPunct="1"/>
            <a:r>
              <a:rPr lang="en-US" altLang="en-US"/>
              <a:t>Colt already have multiple options for connecting customers to the Colt products and services</a:t>
            </a:r>
          </a:p>
          <a:p>
            <a:pPr marL="146050" lvl="1" indent="-71438" eaLnBrk="1" hangingPunct="1"/>
            <a:r>
              <a:rPr lang="en-US" altLang="en-US"/>
              <a:t>On-Net via Colt Fibre: Colts traditional On-Net fibre ring based service using either SDH or Ethernet over MSP technology.</a:t>
            </a:r>
          </a:p>
          <a:p>
            <a:pPr marL="146050" lvl="1" indent="-71438" eaLnBrk="1" hangingPunct="1"/>
            <a:r>
              <a:rPr lang="en-US" altLang="en-US" b="1"/>
              <a:t>On-Net Unbundled Local Loop offerings:</a:t>
            </a:r>
            <a:r>
              <a:rPr lang="en-US" altLang="en-US"/>
              <a:t> traditionally unbundled copper infrastructure </a:t>
            </a:r>
            <a:r>
              <a:rPr lang="en-US" altLang="en-US" b="1"/>
              <a:t>but now unbundled Fibre too</a:t>
            </a:r>
            <a:r>
              <a:rPr lang="en-US" altLang="en-US"/>
              <a:t>!</a:t>
            </a:r>
          </a:p>
          <a:p>
            <a:pPr marL="146050" lvl="1" indent="-71438" eaLnBrk="1" hangingPunct="1"/>
            <a:r>
              <a:rPr lang="en-US" altLang="en-US"/>
              <a:t>Off-Net OLO tails – SDh or Ethernet either point to point or via NNIs</a:t>
            </a:r>
          </a:p>
          <a:p>
            <a:pPr marL="146050" lvl="1" indent="-71438" eaLnBrk="1" hangingPunct="1"/>
            <a:r>
              <a:rPr lang="en-US" altLang="en-US"/>
              <a:t>Off-Net wDSL – third party DSL or FTTx options</a:t>
            </a:r>
          </a:p>
          <a:p>
            <a:pPr marL="146050" lvl="1" indent="-71438" eaLnBrk="1" hangingPunct="1"/>
            <a:r>
              <a:rPr lang="en-US" altLang="en-US"/>
              <a:t>Internet based access – traditionally used for IP VPN or IP access as low cost or backup services</a:t>
            </a:r>
          </a:p>
          <a:p>
            <a:pPr marL="146050" lvl="1" indent="-71438" eaLnBrk="1" hangingPunct="1"/>
            <a:endParaRPr lang="en-US" altLang="en-US"/>
          </a:p>
        </p:txBody>
      </p:sp>
    </p:spTree>
    <p:extLst>
      <p:ext uri="{BB962C8B-B14F-4D97-AF65-F5344CB8AC3E}">
        <p14:creationId xmlns:p14="http://schemas.microsoft.com/office/powerpoint/2010/main" val="401196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61C73C8-AE44-4CCC-8BCA-68388FC92947}" type="slidenum">
              <a:rPr kumimoji="0" lang="en-GB" alt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GB" altLang="en-US" sz="1800" b="0" i="0" u="none" strike="noStrike" kern="0" cap="none" spc="0" normalizeH="0" baseline="0" noProof="0">
              <a:ln>
                <a:noFill/>
              </a:ln>
              <a:solidFill>
                <a:sysClr val="windowText" lastClr="000000"/>
              </a:solidFill>
              <a:effectLst/>
              <a:uLnTx/>
              <a:uFillTx/>
            </a:endParaRPr>
          </a:p>
        </p:txBody>
      </p:sp>
      <p:sp>
        <p:nvSpPr>
          <p:cNvPr id="1298434" name="Rectangle 2"/>
          <p:cNvSpPr>
            <a:spLocks noGrp="1" noRot="1" noChangeAspect="1" noChangeArrowheads="1" noTextEdit="1"/>
          </p:cNvSpPr>
          <p:nvPr>
            <p:ph type="sldImg"/>
          </p:nvPr>
        </p:nvSpPr>
        <p:spPr>
          <a:ln/>
        </p:spPr>
      </p:sp>
      <p:sp>
        <p:nvSpPr>
          <p:cNvPr id="1298435" name="Rectangle 3"/>
          <p:cNvSpPr>
            <a:spLocks noGrp="1" noChangeArrowheads="1"/>
          </p:cNvSpPr>
          <p:nvPr>
            <p:ph type="body" idx="1"/>
          </p:nvPr>
        </p:nvSpPr>
        <p:spPr>
          <a:xfrm>
            <a:off x="685800" y="4343400"/>
            <a:ext cx="5486400" cy="6164263"/>
          </a:xfrm>
        </p:spPr>
        <p:txBody>
          <a:bodyPr/>
          <a:lstStyle/>
          <a:p>
            <a:r>
              <a:rPr lang="en-GB" altLang="en-US"/>
              <a:t>Direct Connection:</a:t>
            </a:r>
          </a:p>
          <a:p>
            <a:pPr marL="361950" lvl="1" indent="-182563"/>
            <a:r>
              <a:rPr lang="en-GB" altLang="en-US"/>
              <a:t>COLT’s pan-European network connects 32 major cities</a:t>
            </a:r>
          </a:p>
          <a:p>
            <a:pPr marL="361950" lvl="1" indent="-182563"/>
            <a:r>
              <a:rPr lang="en-GB" altLang="en-US"/>
              <a:t>for those located further from our network, we can deliver access in 3 ways:</a:t>
            </a:r>
          </a:p>
          <a:p>
            <a:r>
              <a:rPr lang="en-GB" altLang="en-US"/>
              <a:t>Other Licence Operators (OLOs):</a:t>
            </a:r>
          </a:p>
          <a:p>
            <a:pPr marL="361950" lvl="1" indent="-182563"/>
            <a:r>
              <a:rPr lang="en-GB" altLang="en-US"/>
              <a:t>where one or more of your sites is located too far away from the COLT network for direct connection we can still deliver a complete solution by working with an other licensed operator</a:t>
            </a:r>
          </a:p>
          <a:p>
            <a:pPr marL="361950" lvl="1" indent="-182563"/>
            <a:r>
              <a:rPr lang="en-GB" altLang="en-US"/>
              <a:t>COLT has agreements with 50 carefully chosen partners to ensure broad reach beyond our own network</a:t>
            </a:r>
          </a:p>
          <a:p>
            <a:pPr marL="361950" lvl="1" indent="-182563"/>
            <a:r>
              <a:rPr lang="en-GB" altLang="en-US"/>
              <a:t>these partners are carefully selected specifically for providing Ethernet services which support COLTs service requirements</a:t>
            </a:r>
          </a:p>
          <a:p>
            <a:pPr marL="361950" lvl="1" indent="-182563"/>
            <a:r>
              <a:rPr lang="en-GB" altLang="en-US"/>
              <a:t>we will order a circuit or circuits from the OLO on your behalf, and you will still be dealing directly with COLT at all times</a:t>
            </a:r>
          </a:p>
          <a:p>
            <a:pPr marL="361950" lvl="1" indent="-182563"/>
            <a:r>
              <a:rPr lang="en-GB" altLang="en-US"/>
              <a:t>we also take responsibility for testing the interface between our network and the OLO’s circuit to ensure that your service is seamless</a:t>
            </a:r>
          </a:p>
          <a:p>
            <a:r>
              <a:rPr lang="en-GB" altLang="en-US"/>
              <a:t>DSL:</a:t>
            </a:r>
          </a:p>
          <a:p>
            <a:pPr marL="361950" lvl="1" indent="-182563"/>
            <a:r>
              <a:rPr lang="en-GB" altLang="en-US"/>
              <a:t>we can also connect your sites using our DSL service, COLT has unbundled local loop in 11 countries within Europe, with a total of 550 central offices (with plans to increae this to 600 by end of 2007)</a:t>
            </a:r>
          </a:p>
          <a:p>
            <a:pPr marL="361950" lvl="1" indent="-182563"/>
            <a:r>
              <a:rPr lang="en-GB" altLang="en-US"/>
              <a:t>typically speeds of up to 4Mbps are available across Europe – with EFM (Ethernet in the first mile), this is available now to 8Mbps and will increase to up to 20Mbps</a:t>
            </a:r>
          </a:p>
          <a:p>
            <a:pPr marL="361950" lvl="1" indent="-182563"/>
            <a:r>
              <a:rPr lang="en-GB" altLang="en-US"/>
              <a:t>we can also use the DSL of OLOs – this is referred to as wholesale DSL or wDSL and extends COLTs DSL coverage to national availability in 12 European countries</a:t>
            </a:r>
          </a:p>
          <a:p>
            <a:pPr marL="361950" lvl="1" indent="-182563"/>
            <a:r>
              <a:rPr lang="en-GB" altLang="en-US"/>
              <a:t>whichever way we connect your sites to our Ethernet services, your solution will be created and managed by COLT – under a single end-to-end Service Level Agreement</a:t>
            </a:r>
          </a:p>
          <a:p>
            <a:pPr marL="361950" lvl="1" indent="-182563"/>
            <a:endParaRPr lang="en-GB" altLang="en-US"/>
          </a:p>
        </p:txBody>
      </p:sp>
    </p:spTree>
    <p:extLst>
      <p:ext uri="{BB962C8B-B14F-4D97-AF65-F5344CB8AC3E}">
        <p14:creationId xmlns:p14="http://schemas.microsoft.com/office/powerpoint/2010/main" val="4033805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r>
              <a:rPr lang="en-GB" altLang="en-US">
                <a:latin typeface="Arial" pitchFamily="34" charset="0"/>
              </a:rPr>
              <a:t>All elements in blue are Colt owned and managed.</a:t>
            </a:r>
          </a:p>
          <a:p>
            <a:r>
              <a:rPr lang="en-GB" altLang="en-US">
                <a:latin typeface="Arial" pitchFamily="34" charset="0"/>
              </a:rPr>
              <a:t>Infrastructure in green are provided by a third party.</a:t>
            </a:r>
          </a:p>
          <a:p>
            <a:r>
              <a:rPr lang="en-GB" altLang="en-US">
                <a:latin typeface="Arial" pitchFamily="34" charset="0"/>
              </a:rPr>
              <a:t>Fibre ULL will be available in 2015 and utilises a single fibre passive connection to the customer from a third party central office in the last mile. Colt will use it’s own MSP infrastructure to supply standard Colt services.</a:t>
            </a:r>
          </a:p>
        </p:txBody>
      </p:sp>
      <p:sp>
        <p:nvSpPr>
          <p:cNvPr id="103428" name="Slide Number Placeholder 3"/>
          <p:cNvSpPr>
            <a:spLocks noGrp="1"/>
          </p:cNvSpPr>
          <p:nvPr>
            <p:ph type="sldNum" sz="quarter" idx="5"/>
          </p:nvPr>
        </p:nvSpPr>
        <p:spPr>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1788" indent="-228600" eaLnBrk="0" hangingPunct="0">
              <a:spcBef>
                <a:spcPct val="30000"/>
              </a:spcBef>
              <a:defRPr sz="1200">
                <a:solidFill>
                  <a:schemeClr val="tx1"/>
                </a:solidFill>
                <a:latin typeface="Arial" pitchFamily="34" charset="0"/>
              </a:defRPr>
            </a:lvl4pPr>
            <a:lvl5pPr marL="2058988" indent="-228600" eaLnBrk="0" hangingPunct="0">
              <a:spcBef>
                <a:spcPct val="30000"/>
              </a:spcBef>
              <a:defRPr sz="1200">
                <a:solidFill>
                  <a:schemeClr val="tx1"/>
                </a:solidFill>
                <a:latin typeface="Arial" pitchFamily="34" charset="0"/>
              </a:defRPr>
            </a:lvl5pPr>
            <a:lvl6pPr marL="2516188" indent="-228600" eaLnBrk="0" fontAlgn="base" hangingPunct="0">
              <a:spcBef>
                <a:spcPct val="30000"/>
              </a:spcBef>
              <a:spcAft>
                <a:spcPct val="0"/>
              </a:spcAft>
              <a:defRPr sz="1200">
                <a:solidFill>
                  <a:schemeClr val="tx1"/>
                </a:solidFill>
                <a:latin typeface="Arial" pitchFamily="34" charset="0"/>
              </a:defRPr>
            </a:lvl6pPr>
            <a:lvl7pPr marL="2973388" indent="-228600" eaLnBrk="0" fontAlgn="base" hangingPunct="0">
              <a:spcBef>
                <a:spcPct val="30000"/>
              </a:spcBef>
              <a:spcAft>
                <a:spcPct val="0"/>
              </a:spcAft>
              <a:defRPr sz="1200">
                <a:solidFill>
                  <a:schemeClr val="tx1"/>
                </a:solidFill>
                <a:latin typeface="Arial" pitchFamily="34" charset="0"/>
              </a:defRPr>
            </a:lvl7pPr>
            <a:lvl8pPr marL="3430588" indent="-228600" eaLnBrk="0" fontAlgn="base" hangingPunct="0">
              <a:spcBef>
                <a:spcPct val="30000"/>
              </a:spcBef>
              <a:spcAft>
                <a:spcPct val="0"/>
              </a:spcAft>
              <a:defRPr sz="1200">
                <a:solidFill>
                  <a:schemeClr val="tx1"/>
                </a:solidFill>
                <a:latin typeface="Arial" pitchFamily="34" charset="0"/>
              </a:defRPr>
            </a:lvl8pPr>
            <a:lvl9pPr marL="3887788" indent="-228600" eaLnBrk="0" fontAlgn="base" hangingPunct="0">
              <a:spcBef>
                <a:spcPct val="30000"/>
              </a:spcBef>
              <a:spcAft>
                <a:spcPct val="0"/>
              </a:spcAft>
              <a:defRPr sz="12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9B2EBF53-8DC7-416D-8BB7-B5ECBF84EDF9}" type="slidenum">
              <a:rPr kumimoji="0" lang="en-US" altLang="en-US" sz="500" b="0" i="0" u="none" strike="noStrike" kern="0" cap="none" spc="0" normalizeH="0" baseline="0" noProof="0" smtClean="0">
                <a:ln>
                  <a:noFill/>
                </a:ln>
                <a:solidFill>
                  <a:schemeClr val="tx1"/>
                </a:solidFill>
                <a:effectLst/>
                <a:uLnTx/>
                <a:uFillTx/>
                <a:latin typeface="Arial" pitchFamily="34" charset="0"/>
              </a:rPr>
              <a:pPr marL="0" marR="0" lvl="0" indent="0" defTabSz="914400" eaLnBrk="1" fontAlgn="auto" latinLnBrk="0" hangingPunct="1">
                <a:lnSpc>
                  <a:spcPct val="100000"/>
                </a:lnSpc>
                <a:spcBef>
                  <a:spcPct val="0"/>
                </a:spcBef>
                <a:spcAft>
                  <a:spcPts val="0"/>
                </a:spcAft>
                <a:buClrTx/>
                <a:buSzTx/>
                <a:buFontTx/>
                <a:buNone/>
                <a:tabLst/>
                <a:defRPr/>
              </a:pPr>
              <a:t>17</a:t>
            </a:fld>
            <a:endParaRPr kumimoji="0" lang="en-US" altLang="en-US" sz="500" b="0" i="0" u="none" strike="noStrike" kern="0" cap="none" spc="0" normalizeH="0" baseline="0" noProof="0">
              <a:ln>
                <a:noFill/>
              </a:ln>
              <a:solidFill>
                <a:schemeClr val="tx1"/>
              </a:solidFill>
              <a:effectLst/>
              <a:uLnTx/>
              <a:uFillTx/>
              <a:latin typeface="Arial" pitchFamily="34" charset="0"/>
            </a:endParaRPr>
          </a:p>
        </p:txBody>
      </p:sp>
    </p:spTree>
    <p:extLst>
      <p:ext uri="{BB962C8B-B14F-4D97-AF65-F5344CB8AC3E}">
        <p14:creationId xmlns:p14="http://schemas.microsoft.com/office/powerpoint/2010/main" val="74164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679450" y="811213"/>
            <a:ext cx="5397500" cy="4049712"/>
          </a:xfrm>
          <a:ln/>
        </p:spPr>
      </p:sp>
      <p:sp>
        <p:nvSpPr>
          <p:cNvPr id="1054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lstStyle/>
          <a:p>
            <a:endParaRPr lang="en-GB" altLang="en-US"/>
          </a:p>
        </p:txBody>
      </p:sp>
      <p:sp>
        <p:nvSpPr>
          <p:cNvPr id="105476" name="Slide Number Placeholder 3"/>
          <p:cNvSpPr txBox="1">
            <a:spLocks noGrp="1"/>
          </p:cNvSpPr>
          <p:nvPr/>
        </p:nvSpPr>
        <p:spPr bwMode="auto">
          <a:xfrm>
            <a:off x="3826583" y="10262022"/>
            <a:ext cx="2925468" cy="54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nchor="b"/>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fld id="{E9AC2D04-CB7C-4989-B5DF-B075BF37001A}"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algn="r" defTabSz="914400" eaLnBrk="1" fontAlgn="auto" latinLnBrk="0" hangingPunct="1">
                <a:lnSpc>
                  <a:spcPct val="100000"/>
                </a:lnSpc>
                <a:spcBef>
                  <a:spcPct val="0"/>
                </a:spcBef>
                <a:spcAft>
                  <a:spcPts val="0"/>
                </a:spcAft>
                <a:buClrTx/>
                <a:buSzTx/>
                <a:buFontTx/>
                <a:buNone/>
                <a:tabLst/>
                <a:defRPr/>
              </a:pPr>
              <a:t>19</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55881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xfrm>
            <a:off x="919163" y="744538"/>
            <a:ext cx="4960937" cy="3722687"/>
          </a:xfrm>
          <a:ln/>
        </p:spPr>
      </p:sp>
      <p:sp>
        <p:nvSpPr>
          <p:cNvPr id="1064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83" tIns="19242" rIns="38483" bIns="19242"/>
          <a:lstStyle/>
          <a:p>
            <a:endParaRPr lang="en-GB" altLang="en-US"/>
          </a:p>
        </p:txBody>
      </p:sp>
      <p:sp>
        <p:nvSpPr>
          <p:cNvPr id="106500" name="Slide Number Placeholder 3"/>
          <p:cNvSpPr txBox="1">
            <a:spLocks noGrp="1"/>
          </p:cNvSpPr>
          <p:nvPr/>
        </p:nvSpPr>
        <p:spPr bwMode="auto">
          <a:xfrm>
            <a:off x="3851275" y="9429750"/>
            <a:ext cx="29448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83" tIns="19242" rIns="38483" bIns="19242" anchor="b"/>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fld id="{AB810CEE-4E2D-4DF1-9DFC-B30DEF622B2C}"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algn="r" defTabSz="914400" eaLnBrk="1" fontAlgn="auto" latinLnBrk="0" hangingPunct="1">
                <a:lnSpc>
                  <a:spcPct val="100000"/>
                </a:lnSpc>
                <a:spcBef>
                  <a:spcPct val="0"/>
                </a:spcBef>
                <a:spcAft>
                  <a:spcPts val="0"/>
                </a:spcAft>
                <a:buClrTx/>
                <a:buSzTx/>
                <a:buFontTx/>
                <a:buNone/>
                <a:tabLst/>
                <a:defRPr/>
              </a:pPr>
              <a:t>20</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451970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679450" y="811213"/>
            <a:ext cx="5397500" cy="4049712"/>
          </a:xfrm>
          <a:ln/>
        </p:spPr>
      </p:sp>
      <p:sp>
        <p:nvSpPr>
          <p:cNvPr id="1116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lstStyle/>
          <a:p>
            <a:endParaRPr lang="en-GB" altLang="en-US" dirty="0"/>
          </a:p>
        </p:txBody>
      </p:sp>
      <p:sp>
        <p:nvSpPr>
          <p:cNvPr id="111620" name="Slide Number Placeholder 3"/>
          <p:cNvSpPr txBox="1">
            <a:spLocks noGrp="1"/>
          </p:cNvSpPr>
          <p:nvPr/>
        </p:nvSpPr>
        <p:spPr bwMode="auto">
          <a:xfrm>
            <a:off x="3826583" y="10262022"/>
            <a:ext cx="2925468" cy="54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nchor="b"/>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fld id="{E83A4837-B8F4-4381-98B0-F85DF7AF45BC}"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algn="r" defTabSz="914400" eaLnBrk="1" fontAlgn="auto" latinLnBrk="0" hangingPunct="1">
                <a:lnSpc>
                  <a:spcPct val="100000"/>
                </a:lnSpc>
                <a:spcBef>
                  <a:spcPct val="0"/>
                </a:spcBef>
                <a:spcAft>
                  <a:spcPts val="0"/>
                </a:spcAft>
                <a:buClrTx/>
                <a:buSzTx/>
                <a:buFontTx/>
                <a:buNone/>
                <a:tabLst/>
                <a:defRPr/>
              </a:pPr>
              <a:t>21</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18742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679450" y="811213"/>
            <a:ext cx="5397500" cy="4049712"/>
          </a:xfrm>
          <a:ln/>
        </p:spPr>
      </p:sp>
      <p:sp>
        <p:nvSpPr>
          <p:cNvPr id="1116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lstStyle/>
          <a:p>
            <a:endParaRPr lang="en-GB" altLang="en-US"/>
          </a:p>
        </p:txBody>
      </p:sp>
      <p:sp>
        <p:nvSpPr>
          <p:cNvPr id="111620" name="Slide Number Placeholder 3"/>
          <p:cNvSpPr txBox="1">
            <a:spLocks noGrp="1"/>
          </p:cNvSpPr>
          <p:nvPr/>
        </p:nvSpPr>
        <p:spPr bwMode="auto">
          <a:xfrm>
            <a:off x="3826583" y="10262022"/>
            <a:ext cx="2925468" cy="54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529" tIns="19265" rIns="38529" bIns="19265" anchor="b"/>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fld id="{E83A4837-B8F4-4381-98B0-F85DF7AF45BC}"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algn="r" defTabSz="914400" eaLnBrk="1" fontAlgn="auto" latinLnBrk="0" hangingPunct="1">
                <a:lnSpc>
                  <a:spcPct val="100000"/>
                </a:lnSpc>
                <a:spcBef>
                  <a:spcPct val="0"/>
                </a:spcBef>
                <a:spcAft>
                  <a:spcPts val="0"/>
                </a:spcAft>
                <a:buClrTx/>
                <a:buSzTx/>
                <a:buFontTx/>
                <a:buNone/>
                <a:tabLst/>
                <a:defRPr/>
              </a:pPr>
              <a:t>22</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4110953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1363" indent="-284163" eaLnBrk="0" hangingPunct="0">
              <a:spcBef>
                <a:spcPct val="30000"/>
              </a:spcBef>
              <a:defRPr sz="1200">
                <a:solidFill>
                  <a:schemeClr val="tx1"/>
                </a:solidFill>
                <a:latin typeface="Arial" panose="020B0604020202020204" pitchFamily="34" charset="0"/>
              </a:defRPr>
            </a:lvl2pPr>
            <a:lvl3pPr marL="1141413" indent="-227013" eaLnBrk="0" hangingPunct="0">
              <a:spcBef>
                <a:spcPct val="30000"/>
              </a:spcBef>
              <a:defRPr sz="1200">
                <a:solidFill>
                  <a:schemeClr val="tx1"/>
                </a:solidFill>
                <a:latin typeface="Arial" panose="020B0604020202020204" pitchFamily="34" charset="0"/>
              </a:defRPr>
            </a:lvl3pPr>
            <a:lvl4pPr marL="1597025" indent="-227013" eaLnBrk="0" hangingPunct="0">
              <a:spcBef>
                <a:spcPct val="30000"/>
              </a:spcBef>
              <a:defRPr sz="1200">
                <a:solidFill>
                  <a:schemeClr val="tx1"/>
                </a:solidFill>
                <a:latin typeface="Arial" panose="020B0604020202020204" pitchFamily="34" charset="0"/>
              </a:defRPr>
            </a:lvl4pPr>
            <a:lvl5pPr marL="2054225" indent="-227013" eaLnBrk="0" hangingPunct="0">
              <a:spcBef>
                <a:spcPct val="30000"/>
              </a:spcBef>
              <a:defRPr sz="1200">
                <a:solidFill>
                  <a:schemeClr val="tx1"/>
                </a:solidFill>
                <a:latin typeface="Arial" panose="020B0604020202020204" pitchFamily="34" charset="0"/>
              </a:defRPr>
            </a:lvl5pPr>
            <a:lvl6pPr marL="2511425" indent="-227013" eaLnBrk="0" fontAlgn="base" hangingPunct="0">
              <a:spcBef>
                <a:spcPct val="30000"/>
              </a:spcBef>
              <a:spcAft>
                <a:spcPct val="0"/>
              </a:spcAft>
              <a:defRPr sz="1200">
                <a:solidFill>
                  <a:schemeClr val="tx1"/>
                </a:solidFill>
                <a:latin typeface="Arial" panose="020B0604020202020204" pitchFamily="34" charset="0"/>
              </a:defRPr>
            </a:lvl6pPr>
            <a:lvl7pPr marL="2968625" indent="-227013" eaLnBrk="0" fontAlgn="base" hangingPunct="0">
              <a:spcBef>
                <a:spcPct val="30000"/>
              </a:spcBef>
              <a:spcAft>
                <a:spcPct val="0"/>
              </a:spcAft>
              <a:defRPr sz="1200">
                <a:solidFill>
                  <a:schemeClr val="tx1"/>
                </a:solidFill>
                <a:latin typeface="Arial" panose="020B0604020202020204" pitchFamily="34" charset="0"/>
              </a:defRPr>
            </a:lvl7pPr>
            <a:lvl8pPr marL="3425825" indent="-227013" eaLnBrk="0" fontAlgn="base" hangingPunct="0">
              <a:spcBef>
                <a:spcPct val="30000"/>
              </a:spcBef>
              <a:spcAft>
                <a:spcPct val="0"/>
              </a:spcAft>
              <a:defRPr sz="1200">
                <a:solidFill>
                  <a:schemeClr val="tx1"/>
                </a:solidFill>
                <a:latin typeface="Arial" panose="020B0604020202020204" pitchFamily="34" charset="0"/>
              </a:defRPr>
            </a:lvl8pPr>
            <a:lvl9pPr marL="3883025" indent="-227013"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AF42BC6A-3AEB-4D2A-97E4-AA456572C0CC}"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23</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2643" name="Rectangle 2"/>
          <p:cNvSpPr>
            <a:spLocks noGrp="1" noRot="1" noChangeAspect="1" noChangeArrowheads="1" noTextEdit="1"/>
          </p:cNvSpPr>
          <p:nvPr>
            <p:ph type="sldImg"/>
          </p:nvPr>
        </p:nvSpPr>
        <p:spPr>
          <a:xfrm>
            <a:off x="915988" y="742950"/>
            <a:ext cx="4965700" cy="3724275"/>
          </a:xfrm>
          <a:ln/>
        </p:spPr>
      </p:sp>
      <p:sp>
        <p:nvSpPr>
          <p:cNvPr id="112644" name="Rectangle 3"/>
          <p:cNvSpPr>
            <a:spLocks noGrp="1" noChangeArrowheads="1"/>
          </p:cNvSpPr>
          <p:nvPr>
            <p:ph type="body" idx="1"/>
          </p:nvPr>
        </p:nvSpPr>
        <p:spPr>
          <a:xfrm>
            <a:off x="681038" y="4716463"/>
            <a:ext cx="5437187" cy="4468812"/>
          </a:xfrm>
          <a:noFill/>
        </p:spPr>
        <p:txBody>
          <a:bodyPr/>
          <a:lstStyle/>
          <a:p>
            <a:pPr eaLnBrk="1" hangingPunct="1"/>
            <a:endParaRPr lang="en-US" altLang="en-US"/>
          </a:p>
        </p:txBody>
      </p:sp>
    </p:spTree>
    <p:extLst>
      <p:ext uri="{BB962C8B-B14F-4D97-AF65-F5344CB8AC3E}">
        <p14:creationId xmlns:p14="http://schemas.microsoft.com/office/powerpoint/2010/main" val="1803595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307975" indent="-117475" eaLnBrk="0" hangingPunct="0">
              <a:spcBef>
                <a:spcPct val="30000"/>
              </a:spcBef>
              <a:defRPr sz="1200">
                <a:solidFill>
                  <a:schemeClr val="tx1"/>
                </a:solidFill>
                <a:latin typeface="Arial" panose="020B0604020202020204" pitchFamily="34" charset="0"/>
              </a:defRPr>
            </a:lvl2pPr>
            <a:lvl3pPr marL="477838" indent="-92075" eaLnBrk="0" hangingPunct="0">
              <a:spcBef>
                <a:spcPct val="30000"/>
              </a:spcBef>
              <a:defRPr sz="1200">
                <a:solidFill>
                  <a:schemeClr val="tx1"/>
                </a:solidFill>
                <a:latin typeface="Arial" panose="020B0604020202020204" pitchFamily="34" charset="0"/>
              </a:defRPr>
            </a:lvl3pPr>
            <a:lvl4pPr marL="671513" indent="-92075" eaLnBrk="0" hangingPunct="0">
              <a:spcBef>
                <a:spcPct val="30000"/>
              </a:spcBef>
              <a:defRPr sz="1200">
                <a:solidFill>
                  <a:schemeClr val="tx1"/>
                </a:solidFill>
                <a:latin typeface="Arial" panose="020B0604020202020204" pitchFamily="34" charset="0"/>
              </a:defRPr>
            </a:lvl4pPr>
            <a:lvl5pPr marL="863600" indent="-92075" eaLnBrk="0" hangingPunct="0">
              <a:spcBef>
                <a:spcPct val="30000"/>
              </a:spcBef>
              <a:defRPr sz="1200">
                <a:solidFill>
                  <a:schemeClr val="tx1"/>
                </a:solidFill>
                <a:latin typeface="Arial" panose="020B0604020202020204" pitchFamily="34" charset="0"/>
              </a:defRPr>
            </a:lvl5pPr>
            <a:lvl6pPr marL="1320800" indent="-92075" eaLnBrk="0" fontAlgn="base" hangingPunct="0">
              <a:spcBef>
                <a:spcPct val="30000"/>
              </a:spcBef>
              <a:spcAft>
                <a:spcPct val="0"/>
              </a:spcAft>
              <a:defRPr sz="1200">
                <a:solidFill>
                  <a:schemeClr val="tx1"/>
                </a:solidFill>
                <a:latin typeface="Arial" panose="020B0604020202020204" pitchFamily="34" charset="0"/>
              </a:defRPr>
            </a:lvl6pPr>
            <a:lvl7pPr marL="1778000" indent="-92075" eaLnBrk="0" fontAlgn="base" hangingPunct="0">
              <a:spcBef>
                <a:spcPct val="30000"/>
              </a:spcBef>
              <a:spcAft>
                <a:spcPct val="0"/>
              </a:spcAft>
              <a:defRPr sz="1200">
                <a:solidFill>
                  <a:schemeClr val="tx1"/>
                </a:solidFill>
                <a:latin typeface="Arial" panose="020B0604020202020204" pitchFamily="34" charset="0"/>
              </a:defRPr>
            </a:lvl7pPr>
            <a:lvl8pPr marL="2235200" indent="-92075" eaLnBrk="0" fontAlgn="base" hangingPunct="0">
              <a:spcBef>
                <a:spcPct val="30000"/>
              </a:spcBef>
              <a:spcAft>
                <a:spcPct val="0"/>
              </a:spcAft>
              <a:defRPr sz="1200">
                <a:solidFill>
                  <a:schemeClr val="tx1"/>
                </a:solidFill>
                <a:latin typeface="Arial" panose="020B0604020202020204" pitchFamily="34" charset="0"/>
              </a:defRPr>
            </a:lvl8pPr>
            <a:lvl9pPr marL="2692400" indent="-92075"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EC53A41E-5A7D-42E9-B336-41F83365F0FD}" type="slidenum">
              <a:rPr kumimoji="0" lang="en-GB" altLang="en-US" sz="5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rPr>
              <a:pPr marL="0" marR="0" lvl="0" indent="0" defTabSz="914400" eaLnBrk="1" fontAlgn="auto" latinLnBrk="0" hangingPunct="1">
                <a:lnSpc>
                  <a:spcPct val="100000"/>
                </a:lnSpc>
                <a:spcBef>
                  <a:spcPct val="0"/>
                </a:spcBef>
                <a:spcAft>
                  <a:spcPts val="0"/>
                </a:spcAft>
                <a:buClrTx/>
                <a:buSzTx/>
                <a:buFontTx/>
                <a:buNone/>
                <a:tabLst/>
                <a:defRPr/>
              </a:pPr>
              <a:t>24</a:t>
            </a:fld>
            <a:endParaRPr kumimoji="0" lang="en-GB" altLang="en-US" sz="5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15715"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06463" y="4705350"/>
            <a:ext cx="4984750" cy="176847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dirty="0"/>
          </a:p>
        </p:txBody>
      </p:sp>
    </p:spTree>
    <p:extLst>
      <p:ext uri="{BB962C8B-B14F-4D97-AF65-F5344CB8AC3E}">
        <p14:creationId xmlns:p14="http://schemas.microsoft.com/office/powerpoint/2010/main" val="183063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p:spPr>
        <p:txBody>
          <a:bodyPr/>
          <a:lstStyle/>
          <a:p>
            <a:r>
              <a:rPr lang="en-GB" altLang="en-US">
                <a:latin typeface="Arial" panose="020B0604020202020204" pitchFamily="34" charset="0"/>
              </a:rPr>
              <a:t>This shows the overall structure and attributes of our Ethernet products.</a:t>
            </a:r>
          </a:p>
          <a:p>
            <a:r>
              <a:rPr lang="en-GB" altLang="en-US">
                <a:latin typeface="Arial" panose="020B0604020202020204" pitchFamily="34" charset="0"/>
              </a:rPr>
              <a:t>A key one is topology, which defines the key service lines in the product – P2P, H&amp;S, and Ethernet Private Network.</a:t>
            </a:r>
          </a:p>
          <a:p>
            <a:r>
              <a:rPr lang="en-GB" altLang="en-US">
                <a:latin typeface="Arial" panose="020B0604020202020204" pitchFamily="34" charset="0"/>
              </a:rPr>
              <a:t>We will consider all of these as we go through the services and underlying technologies</a:t>
            </a:r>
          </a:p>
          <a:p>
            <a:endParaRPr lang="en-GB" altLang="en-US">
              <a:latin typeface="Arial" panose="020B0604020202020204" pitchFamily="34" charset="0"/>
            </a:endParaRPr>
          </a:p>
          <a:p>
            <a:endParaRPr lang="en-GB" altLang="en-US">
              <a:latin typeface="Arial" panose="020B0604020202020204" pitchFamily="34" charset="0"/>
            </a:endParaRPr>
          </a:p>
          <a:p>
            <a:r>
              <a:rPr lang="en-GB" altLang="en-US">
                <a:latin typeface="Arial" panose="020B0604020202020204" pitchFamily="34" charset="0"/>
              </a:rPr>
              <a:t>Example service strings:</a:t>
            </a:r>
          </a:p>
          <a:p>
            <a:r>
              <a:rPr lang="en-GB" altLang="en-US">
                <a:latin typeface="Arial" panose="020B0604020202020204" pitchFamily="34" charset="0"/>
              </a:rPr>
              <a:t>LANLink P2P Metro , 100Mbps, Protected, A:End Colt Fibre, EoMSP, B:End Colt Fibre, EoMSP, RJ45</a:t>
            </a:r>
          </a:p>
          <a:p>
            <a:r>
              <a:rPr lang="en-GB" altLang="en-US">
                <a:latin typeface="Arial" panose="020B0604020202020204" pitchFamily="34" charset="0"/>
              </a:rPr>
              <a:t>LANLink P2P National , 10Mbps, Protected, A:End Colt Fibre, EoMSP, B:End 3</a:t>
            </a:r>
            <a:r>
              <a:rPr lang="en-GB" altLang="en-US" baseline="30000">
                <a:latin typeface="Arial" panose="020B0604020202020204" pitchFamily="34" charset="0"/>
              </a:rPr>
              <a:t>rd</a:t>
            </a:r>
            <a:r>
              <a:rPr lang="en-GB" altLang="en-US">
                <a:latin typeface="Arial" panose="020B0604020202020204" pitchFamily="34" charset="0"/>
              </a:rPr>
              <a:t>-Party Leased Line, Ethernet NNI, RJ45</a:t>
            </a:r>
          </a:p>
          <a:p>
            <a:endParaRPr lang="en-GB" altLang="en-US">
              <a:latin typeface="Arial" panose="020B0604020202020204" pitchFamily="34" charset="0"/>
            </a:endParaRPr>
          </a:p>
          <a:p>
            <a:endParaRPr lang="en-GB" altLang="en-US">
              <a:latin typeface="Arial" panose="020B0604020202020204" pitchFamily="34" charset="0"/>
            </a:endParaRPr>
          </a:p>
          <a:p>
            <a:endParaRPr lang="en-GB" altLang="en-US">
              <a:latin typeface="Arial" panose="020B0604020202020204" pitchFamily="34" charset="0"/>
            </a:endParaRPr>
          </a:p>
        </p:txBody>
      </p:sp>
      <p:sp>
        <p:nvSpPr>
          <p:cNvPr id="28676"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311150" indent="-119063">
              <a:spcBef>
                <a:spcPct val="30000"/>
              </a:spcBef>
              <a:defRPr sz="1200">
                <a:solidFill>
                  <a:schemeClr val="tx1"/>
                </a:solidFill>
                <a:latin typeface="Arial" panose="020B0604020202020204" pitchFamily="34" charset="0"/>
              </a:defRPr>
            </a:lvl2pPr>
            <a:lvl3pPr marL="481013" indent="-95250">
              <a:spcBef>
                <a:spcPct val="30000"/>
              </a:spcBef>
              <a:defRPr sz="1200">
                <a:solidFill>
                  <a:schemeClr val="tx1"/>
                </a:solidFill>
                <a:latin typeface="Arial" panose="020B0604020202020204" pitchFamily="34" charset="0"/>
              </a:defRPr>
            </a:lvl3pPr>
            <a:lvl4pPr marL="673100" indent="-95250">
              <a:spcBef>
                <a:spcPct val="30000"/>
              </a:spcBef>
              <a:defRPr sz="1200">
                <a:solidFill>
                  <a:schemeClr val="tx1"/>
                </a:solidFill>
                <a:latin typeface="Arial" panose="020B0604020202020204" pitchFamily="34" charset="0"/>
              </a:defRPr>
            </a:lvl4pPr>
            <a:lvl5pPr marL="865188" indent="-95250">
              <a:spcBef>
                <a:spcPct val="30000"/>
              </a:spcBef>
              <a:defRPr sz="1200">
                <a:solidFill>
                  <a:schemeClr val="tx1"/>
                </a:solidFill>
                <a:latin typeface="Arial" panose="020B0604020202020204" pitchFamily="34" charset="0"/>
              </a:defRPr>
            </a:lvl5pPr>
            <a:lvl6pPr marL="1322388" indent="-95250" eaLnBrk="0" fontAlgn="base" hangingPunct="0">
              <a:spcBef>
                <a:spcPct val="30000"/>
              </a:spcBef>
              <a:spcAft>
                <a:spcPct val="0"/>
              </a:spcAft>
              <a:defRPr sz="1200">
                <a:solidFill>
                  <a:schemeClr val="tx1"/>
                </a:solidFill>
                <a:latin typeface="Arial" panose="020B0604020202020204" pitchFamily="34" charset="0"/>
              </a:defRPr>
            </a:lvl6pPr>
            <a:lvl7pPr marL="1779588" indent="-95250" eaLnBrk="0" fontAlgn="base" hangingPunct="0">
              <a:spcBef>
                <a:spcPct val="30000"/>
              </a:spcBef>
              <a:spcAft>
                <a:spcPct val="0"/>
              </a:spcAft>
              <a:defRPr sz="1200">
                <a:solidFill>
                  <a:schemeClr val="tx1"/>
                </a:solidFill>
                <a:latin typeface="Arial" panose="020B0604020202020204" pitchFamily="34" charset="0"/>
              </a:defRPr>
            </a:lvl7pPr>
            <a:lvl8pPr marL="2236788" indent="-95250" eaLnBrk="0" fontAlgn="base" hangingPunct="0">
              <a:spcBef>
                <a:spcPct val="30000"/>
              </a:spcBef>
              <a:spcAft>
                <a:spcPct val="0"/>
              </a:spcAft>
              <a:defRPr sz="1200">
                <a:solidFill>
                  <a:schemeClr val="tx1"/>
                </a:solidFill>
                <a:latin typeface="Arial" panose="020B0604020202020204" pitchFamily="34" charset="0"/>
              </a:defRPr>
            </a:lvl8pPr>
            <a:lvl9pPr marL="2693988" indent="-9525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9975EB2-FB9A-401F-AB6B-901728BD3C06}" type="slidenum">
              <a:rPr lang="en-GB" altLang="en-US" sz="500" smtClean="0"/>
              <a:pPr>
                <a:spcBef>
                  <a:spcPct val="0"/>
                </a:spcBef>
              </a:pPr>
              <a:t>3</a:t>
            </a:fld>
            <a:endParaRPr lang="en-GB" altLang="en-US" sz="500"/>
          </a:p>
        </p:txBody>
      </p:sp>
    </p:spTree>
    <p:extLst>
      <p:ext uri="{BB962C8B-B14F-4D97-AF65-F5344CB8AC3E}">
        <p14:creationId xmlns:p14="http://schemas.microsoft.com/office/powerpoint/2010/main" val="405880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1363" indent="-284163" eaLnBrk="0" hangingPunct="0">
              <a:spcBef>
                <a:spcPct val="30000"/>
              </a:spcBef>
              <a:defRPr sz="1200">
                <a:solidFill>
                  <a:schemeClr val="tx1"/>
                </a:solidFill>
                <a:latin typeface="Arial" panose="020B0604020202020204" pitchFamily="34" charset="0"/>
              </a:defRPr>
            </a:lvl2pPr>
            <a:lvl3pPr marL="1141413" indent="-227013" eaLnBrk="0" hangingPunct="0">
              <a:spcBef>
                <a:spcPct val="30000"/>
              </a:spcBef>
              <a:defRPr sz="1200">
                <a:solidFill>
                  <a:schemeClr val="tx1"/>
                </a:solidFill>
                <a:latin typeface="Arial" panose="020B0604020202020204" pitchFamily="34" charset="0"/>
              </a:defRPr>
            </a:lvl3pPr>
            <a:lvl4pPr marL="1597025" indent="-227013" eaLnBrk="0" hangingPunct="0">
              <a:spcBef>
                <a:spcPct val="30000"/>
              </a:spcBef>
              <a:defRPr sz="1200">
                <a:solidFill>
                  <a:schemeClr val="tx1"/>
                </a:solidFill>
                <a:latin typeface="Arial" panose="020B0604020202020204" pitchFamily="34" charset="0"/>
              </a:defRPr>
            </a:lvl4pPr>
            <a:lvl5pPr marL="2054225" indent="-227013" eaLnBrk="0" hangingPunct="0">
              <a:spcBef>
                <a:spcPct val="30000"/>
              </a:spcBef>
              <a:defRPr sz="1200">
                <a:solidFill>
                  <a:schemeClr val="tx1"/>
                </a:solidFill>
                <a:latin typeface="Arial" panose="020B0604020202020204" pitchFamily="34" charset="0"/>
              </a:defRPr>
            </a:lvl5pPr>
            <a:lvl6pPr marL="2511425" indent="-227013" eaLnBrk="0" fontAlgn="base" hangingPunct="0">
              <a:spcBef>
                <a:spcPct val="30000"/>
              </a:spcBef>
              <a:spcAft>
                <a:spcPct val="0"/>
              </a:spcAft>
              <a:defRPr sz="1200">
                <a:solidFill>
                  <a:schemeClr val="tx1"/>
                </a:solidFill>
                <a:latin typeface="Arial" panose="020B0604020202020204" pitchFamily="34" charset="0"/>
              </a:defRPr>
            </a:lvl6pPr>
            <a:lvl7pPr marL="2968625" indent="-227013" eaLnBrk="0" fontAlgn="base" hangingPunct="0">
              <a:spcBef>
                <a:spcPct val="30000"/>
              </a:spcBef>
              <a:spcAft>
                <a:spcPct val="0"/>
              </a:spcAft>
              <a:defRPr sz="1200">
                <a:solidFill>
                  <a:schemeClr val="tx1"/>
                </a:solidFill>
                <a:latin typeface="Arial" panose="020B0604020202020204" pitchFamily="34" charset="0"/>
              </a:defRPr>
            </a:lvl7pPr>
            <a:lvl8pPr marL="3425825" indent="-227013" eaLnBrk="0" fontAlgn="base" hangingPunct="0">
              <a:spcBef>
                <a:spcPct val="30000"/>
              </a:spcBef>
              <a:spcAft>
                <a:spcPct val="0"/>
              </a:spcAft>
              <a:defRPr sz="1200">
                <a:solidFill>
                  <a:schemeClr val="tx1"/>
                </a:solidFill>
                <a:latin typeface="Arial" panose="020B0604020202020204" pitchFamily="34" charset="0"/>
              </a:defRPr>
            </a:lvl8pPr>
            <a:lvl9pPr marL="3883025" indent="-227013"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01DAA53D-E8EE-4E09-9ADF-E925AE1F3C2E}" type="slidenum">
              <a:rPr kumimoji="0" lang="en-GB" altLang="en-US" sz="500" b="0" i="0" u="none" strike="noStrike" kern="0" cap="none" spc="0" normalizeH="0" baseline="0" noProof="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26</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1619" name="Rectangle 2"/>
          <p:cNvSpPr>
            <a:spLocks noGrp="1" noRot="1" noChangeAspect="1" noChangeArrowheads="1" noTextEdit="1"/>
          </p:cNvSpPr>
          <p:nvPr>
            <p:ph type="sldImg"/>
          </p:nvPr>
        </p:nvSpPr>
        <p:spPr>
          <a:xfrm>
            <a:off x="88900" y="742950"/>
            <a:ext cx="6619875" cy="3724275"/>
          </a:xfrm>
          <a:ln/>
        </p:spPr>
      </p:sp>
      <p:sp>
        <p:nvSpPr>
          <p:cNvPr id="111620" name="Rectangle 3"/>
          <p:cNvSpPr>
            <a:spLocks noGrp="1" noChangeArrowheads="1"/>
          </p:cNvSpPr>
          <p:nvPr>
            <p:ph type="body" idx="1"/>
          </p:nvPr>
        </p:nvSpPr>
        <p:spPr>
          <a:xfrm>
            <a:off x="681038" y="4716463"/>
            <a:ext cx="5437187" cy="4468812"/>
          </a:xfrm>
          <a:noFill/>
        </p:spPr>
        <p:txBody>
          <a:bodyPr/>
          <a:lstStyle/>
          <a:p>
            <a:pPr eaLnBrk="1" hangingPunct="1"/>
            <a:endParaRPr lang="en-US" altLang="en-US"/>
          </a:p>
        </p:txBody>
      </p:sp>
    </p:spTree>
    <p:extLst>
      <p:ext uri="{BB962C8B-B14F-4D97-AF65-F5344CB8AC3E}">
        <p14:creationId xmlns:p14="http://schemas.microsoft.com/office/powerpoint/2010/main" val="2334509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2CD74520-E13D-4869-A293-B053A9604A00}" type="slidenum">
              <a:rPr kumimoji="0" lang="en-GB" altLang="en-US" sz="5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28</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9939" name="Rectangle 2"/>
          <p:cNvSpPr>
            <a:spLocks noGrp="1" noRot="1" noChangeAspect="1" noChangeArrowheads="1" noTextEdit="1"/>
          </p:cNvSpPr>
          <p:nvPr>
            <p:ph type="sldImg"/>
          </p:nvPr>
        </p:nvSpPr>
        <p:spPr>
          <a:xfrm>
            <a:off x="919163" y="744538"/>
            <a:ext cx="4967287" cy="3727450"/>
          </a:xfrm>
          <a:ln/>
        </p:spPr>
      </p:sp>
      <p:sp>
        <p:nvSpPr>
          <p:cNvPr id="39940" name="Rectangle 3"/>
          <p:cNvSpPr>
            <a:spLocks noGrp="1" noChangeArrowheads="1"/>
          </p:cNvSpPr>
          <p:nvPr>
            <p:ph type="body" idx="1"/>
          </p:nvPr>
        </p:nvSpPr>
        <p:spPr>
          <a:xfrm>
            <a:off x="681038" y="4721225"/>
            <a:ext cx="5443537" cy="4473575"/>
          </a:xfrm>
          <a:noFill/>
        </p:spPr>
        <p:txBody>
          <a:bodyPr/>
          <a:lstStyle/>
          <a:p>
            <a:pPr eaLnBrk="1" hangingPunct="1"/>
            <a:endParaRPr lang="en-GB" altLang="en-US" dirty="0"/>
          </a:p>
        </p:txBody>
      </p:sp>
    </p:spTree>
    <p:extLst>
      <p:ext uri="{BB962C8B-B14F-4D97-AF65-F5344CB8AC3E}">
        <p14:creationId xmlns:p14="http://schemas.microsoft.com/office/powerpoint/2010/main" val="2098971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p:cNvSpPr>
            <a:spLocks noGrp="1" noRot="1" noChangeAspect="1" noTextEdit="1"/>
          </p:cNvSpPr>
          <p:nvPr>
            <p:ph type="sldImg"/>
          </p:nvPr>
        </p:nvSpPr>
        <p:spPr>
          <a:ln/>
        </p:spPr>
      </p:sp>
      <p:sp>
        <p:nvSpPr>
          <p:cNvPr id="34819" name="Notizenplatzhalter 2"/>
          <p:cNvSpPr>
            <a:spLocks noGrp="1"/>
          </p:cNvSpPr>
          <p:nvPr>
            <p:ph type="body" idx="1"/>
          </p:nvPr>
        </p:nvSpPr>
        <p:spPr>
          <a:noFill/>
        </p:spPr>
        <p:txBody>
          <a:bodyPr/>
          <a:lstStyle/>
          <a:p>
            <a:endParaRPr lang="de-DE" altLang="en-US">
              <a:latin typeface="Arial" panose="020B0604020202020204" pitchFamily="34" charset="0"/>
            </a:endParaRPr>
          </a:p>
        </p:txBody>
      </p:sp>
      <p:sp>
        <p:nvSpPr>
          <p:cNvPr id="34820" name="Foliennummernplatzhalt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8B4D34BC-85B2-4D3E-8137-BC2A636B1B8D}"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29</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72452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lienbildplatzhalter 1"/>
          <p:cNvSpPr>
            <a:spLocks noGrp="1" noRot="1" noChangeAspect="1" noTextEdit="1"/>
          </p:cNvSpPr>
          <p:nvPr>
            <p:ph type="sldImg"/>
          </p:nvPr>
        </p:nvSpPr>
        <p:spPr>
          <a:ln/>
        </p:spPr>
      </p:sp>
      <p:sp>
        <p:nvSpPr>
          <p:cNvPr id="11267" name="Notizenplatzhalter 2"/>
          <p:cNvSpPr>
            <a:spLocks noGrp="1"/>
          </p:cNvSpPr>
          <p:nvPr>
            <p:ph type="body" idx="1"/>
          </p:nvPr>
        </p:nvSpPr>
        <p:spPr>
          <a:noFill/>
        </p:spPr>
        <p:txBody>
          <a:bodyPr/>
          <a:lstStyle/>
          <a:p>
            <a:r>
              <a:rPr lang="en-US" altLang="en-US">
                <a:latin typeface="Arial" panose="020B0604020202020204" pitchFamily="34" charset="0"/>
              </a:rPr>
              <a:t>the other being the connection-oriented </a:t>
            </a:r>
            <a:r>
              <a:rPr lang="en-US" altLang="en-US">
                <a:latin typeface="Arial" panose="020B0604020202020204" pitchFamily="34" charset="0"/>
                <a:hlinkClick r:id="rId3" tooltip="Transmission Control Protocol"/>
              </a:rPr>
              <a:t>Transmission Control Protocol</a:t>
            </a:r>
            <a:r>
              <a:rPr lang="en-US" altLang="en-US">
                <a:latin typeface="Arial" panose="020B0604020202020204" pitchFamily="34" charset="0"/>
              </a:rPr>
              <a:t> (TCP)</a:t>
            </a:r>
          </a:p>
          <a:p>
            <a:r>
              <a:rPr lang="en-US" altLang="en-US">
                <a:latin typeface="Arial" panose="020B0604020202020204" pitchFamily="34" charset="0"/>
              </a:rPr>
              <a:t>The Internet Protocol Suite is therefore often referred to as TCP/IP</a:t>
            </a:r>
          </a:p>
          <a:p>
            <a:endParaRPr lang="en-US" altLang="en-US">
              <a:latin typeface="Arial" panose="020B0604020202020204" pitchFamily="34" charset="0"/>
            </a:endParaRPr>
          </a:p>
          <a:p>
            <a:r>
              <a:rPr lang="en-US" altLang="en-US">
                <a:latin typeface="Arial" panose="020B0604020202020204" pitchFamily="34" charset="0"/>
              </a:rPr>
              <a:t>http://tools.ietf.org/html/rfc675</a:t>
            </a:r>
          </a:p>
        </p:txBody>
      </p:sp>
      <p:sp>
        <p:nvSpPr>
          <p:cNvPr id="11268" name="Foliennummernplatzhalt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EE97EB42-25D6-4634-AA22-F430E7210E3B}"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32</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1994116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lienbildplatzhalter 1"/>
          <p:cNvSpPr>
            <a:spLocks noGrp="1" noRot="1" noChangeAspect="1" noTextEdit="1"/>
          </p:cNvSpPr>
          <p:nvPr>
            <p:ph type="sldImg"/>
          </p:nvPr>
        </p:nvSpPr>
        <p:spPr>
          <a:ln/>
        </p:spPr>
      </p:sp>
      <p:sp>
        <p:nvSpPr>
          <p:cNvPr id="13315" name="Notizenplatzhalter 2"/>
          <p:cNvSpPr>
            <a:spLocks noGrp="1"/>
          </p:cNvSpPr>
          <p:nvPr>
            <p:ph type="body" idx="1"/>
          </p:nvPr>
        </p:nvSpPr>
        <p:spPr>
          <a:noFill/>
        </p:spPr>
        <p:txBody>
          <a:bodyPr/>
          <a:lstStyle/>
          <a:p>
            <a:r>
              <a:rPr lang="en-US" altLang="en-US">
                <a:latin typeface="Arial" panose="020B0604020202020204" pitchFamily="34" charset="0"/>
              </a:rPr>
              <a:t>private networks (~18 million addresses) and multicast addresses (~270 million addresses)</a:t>
            </a:r>
          </a:p>
          <a:p>
            <a:endParaRPr lang="de-DE" altLang="en-US">
              <a:latin typeface="Arial" panose="020B0604020202020204" pitchFamily="34" charset="0"/>
            </a:endParaRPr>
          </a:p>
        </p:txBody>
      </p:sp>
      <p:sp>
        <p:nvSpPr>
          <p:cNvPr id="13316" name="Foliennummernplatzhalt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5AAE339D-3A23-4993-A7E0-27B789374A1D}"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37</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404367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p:cNvSpPr>
            <a:spLocks noGrp="1" noRot="1" noChangeAspect="1" noTextEdit="1"/>
          </p:cNvSpPr>
          <p:nvPr>
            <p:ph type="sldImg"/>
          </p:nvPr>
        </p:nvSpPr>
        <p:spPr>
          <a:ln/>
        </p:spPr>
      </p:sp>
      <p:sp>
        <p:nvSpPr>
          <p:cNvPr id="24579" name="Notizenplatzhalter 2"/>
          <p:cNvSpPr>
            <a:spLocks noGrp="1"/>
          </p:cNvSpPr>
          <p:nvPr>
            <p:ph type="body" idx="1"/>
          </p:nvPr>
        </p:nvSpPr>
        <p:spPr>
          <a:noFill/>
        </p:spPr>
        <p:txBody>
          <a:bodyPr/>
          <a:lstStyle/>
          <a:p>
            <a:r>
              <a:rPr lang="de-DE" altLang="en-US">
                <a:latin typeface="Arial" panose="020B0604020202020204" pitchFamily="34" charset="0"/>
              </a:rPr>
              <a:t>2</a:t>
            </a:r>
            <a:r>
              <a:rPr lang="de-DE" altLang="en-US" baseline="30000">
                <a:latin typeface="Arial" panose="020B0604020202020204" pitchFamily="34" charset="0"/>
              </a:rPr>
              <a:t>128</a:t>
            </a:r>
            <a:r>
              <a:rPr lang="de-DE" altLang="en-US">
                <a:latin typeface="Arial" panose="020B0604020202020204" pitchFamily="34" charset="0"/>
              </a:rPr>
              <a:t>(≈ 340 </a:t>
            </a:r>
            <a:r>
              <a:rPr lang="de-DE" altLang="en-US">
                <a:latin typeface="Arial" panose="020B0604020202020204" pitchFamily="34" charset="0"/>
                <a:hlinkClick r:id="rId3" tooltip="Zahlennamen"/>
              </a:rPr>
              <a:t>Sextillionen</a:t>
            </a:r>
            <a:r>
              <a:rPr lang="de-DE" altLang="en-US">
                <a:latin typeface="Arial" panose="020B0604020202020204" pitchFamily="34" charset="0"/>
              </a:rPr>
              <a:t> = 3,4·10</a:t>
            </a:r>
            <a:r>
              <a:rPr lang="de-DE" altLang="en-US" baseline="30000">
                <a:latin typeface="Arial" panose="020B0604020202020204" pitchFamily="34" charset="0"/>
              </a:rPr>
              <a:t>38</a:t>
            </a:r>
            <a:r>
              <a:rPr lang="de-DE" altLang="en-US">
                <a:latin typeface="Arial" panose="020B0604020202020204" pitchFamily="34" charset="0"/>
              </a:rPr>
              <a:t>)</a:t>
            </a:r>
          </a:p>
        </p:txBody>
      </p:sp>
      <p:sp>
        <p:nvSpPr>
          <p:cNvPr id="24580" name="Foliennummernplatzhalt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E6067A5-62CB-48AB-953C-D8DEC134A290}"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38</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456282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lienbildplatzhalter 1"/>
          <p:cNvSpPr>
            <a:spLocks noGrp="1" noRot="1" noChangeAspect="1" noTextEdit="1"/>
          </p:cNvSpPr>
          <p:nvPr>
            <p:ph type="sldImg"/>
          </p:nvPr>
        </p:nvSpPr>
        <p:spPr>
          <a:ln/>
        </p:spPr>
      </p:sp>
      <p:sp>
        <p:nvSpPr>
          <p:cNvPr id="50179" name="Notizenplatzhalter 2"/>
          <p:cNvSpPr>
            <a:spLocks noGrp="1"/>
          </p:cNvSpPr>
          <p:nvPr>
            <p:ph type="body" idx="1"/>
          </p:nvPr>
        </p:nvSpPr>
        <p:spPr>
          <a:noFill/>
        </p:spPr>
        <p:txBody>
          <a:bodyPr/>
          <a:lstStyle/>
          <a:p>
            <a:endParaRPr lang="de-DE" altLang="en-US">
              <a:latin typeface="Arial" panose="020B0604020202020204" pitchFamily="34" charset="0"/>
            </a:endParaRPr>
          </a:p>
        </p:txBody>
      </p:sp>
      <p:sp>
        <p:nvSpPr>
          <p:cNvPr id="50180" name="Foliennummernplatzhalt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D9EDA8CA-F521-459D-BCF1-829934D81B84}"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39</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577646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C4DA9CE4-FC05-440B-8DF2-91335053545B}" type="slidenum">
              <a:rPr kumimoji="0" lang="en-GB" altLang="en-US" sz="1200" b="0" i="0" u="none" strike="noStrike" kern="0" cap="none" spc="0" normalizeH="0" baseline="0" noProof="0" smtClean="0">
                <a:ln>
                  <a:noFill/>
                </a:ln>
                <a:solidFill>
                  <a:schemeClr val="tx1"/>
                </a:solidFill>
                <a:effectLst/>
                <a:uLnTx/>
                <a:uFillTx/>
                <a:latin typeface="Times New Roman" panose="02020603050405020304" pitchFamily="18" charset="0"/>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GB" altLang="en-US" sz="1200" b="0" i="0" u="none" strike="noStrike" kern="0" cap="none" spc="0" normalizeH="0" baseline="0" noProof="0">
              <a:ln>
                <a:noFill/>
              </a:ln>
              <a:solidFill>
                <a:schemeClr val="tx1"/>
              </a:solidFill>
              <a:effectLst/>
              <a:uLnTx/>
              <a:uFillTx/>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de-DE" altLang="en-US"/>
          </a:p>
        </p:txBody>
      </p:sp>
    </p:spTree>
    <p:extLst>
      <p:ext uri="{BB962C8B-B14F-4D97-AF65-F5344CB8AC3E}">
        <p14:creationId xmlns:p14="http://schemas.microsoft.com/office/powerpoint/2010/main" val="2586677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C2106DC-0538-425F-B0D3-6B9000E360B7}"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48</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r>
              <a:rPr lang="en-GB" altLang="en-US">
                <a:latin typeface="Arial" panose="020B0604020202020204" pitchFamily="34" charset="0"/>
              </a:rPr>
              <a:t>The SDH rings which provide customers with direct access into the COLT network begin and end at the Node.  There are around 10 nodes in London alone covering areas ranging from Docklands to Heathrow.  Each ring is developed to provide resilient services from each customer site. The node not only completes each ring, but also acts as a point of interconnection to the PSTN, to other SDH rings, to carriers, and to the COLT IP network and beyond. </a:t>
            </a:r>
          </a:p>
          <a:p>
            <a:pPr eaLnBrk="1" hangingPunct="1"/>
            <a:r>
              <a:rPr lang="en-GB" altLang="en-US">
                <a:latin typeface="Arial" panose="020B0604020202020204" pitchFamily="34" charset="0"/>
              </a:rPr>
              <a:t>The individual customer rings are connected into head end, or node muxes called Homing Nodes.  COLT have utilised 3 equipment vendors for our SDH network, Nortel, Marconi and Lucent, and we tend to keep each ring dedicated to a particular vendor, i.e. all Nortel or all Lucent. Nowadays Lucent is the preferred vendor.</a:t>
            </a:r>
          </a:p>
          <a:p>
            <a:pPr eaLnBrk="1" hangingPunct="1"/>
            <a:r>
              <a:rPr lang="en-GB" altLang="en-US">
                <a:latin typeface="Arial" panose="020B0604020202020204" pitchFamily="34" charset="0"/>
              </a:rPr>
              <a:t>The customer rings are typically STM-1 or STM-4, although we have also provided STM-16 rings. Each ring contains between 2 and 8 elements.</a:t>
            </a:r>
          </a:p>
          <a:p>
            <a:pPr eaLnBrk="1" hangingPunct="1"/>
            <a:r>
              <a:rPr lang="en-GB" altLang="en-US">
                <a:latin typeface="Arial" panose="020B0604020202020204" pitchFamily="34" charset="0"/>
              </a:rPr>
              <a:t>The homing nodes we currently use are STM-64 and have the ability to terminate both STM-1 and STM-4 Customer rings.</a:t>
            </a:r>
          </a:p>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852816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1BC10A6D-7058-489A-9C56-D6FCB1E66C75}" type="slidenum">
              <a:rPr kumimoji="0" lang="en-GB" altLang="en-GB"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49</a:t>
            </a:fld>
            <a:endParaRPr kumimoji="0" lang="en-GB" altLang="en-GB"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651" name="Rectangle 2"/>
          <p:cNvSpPr>
            <a:spLocks noGrp="1" noRot="1" noChangeAspect="1" noChangeArrowheads="1" noTextEdit="1"/>
          </p:cNvSpPr>
          <p:nvPr>
            <p:ph type="sldImg"/>
          </p:nvPr>
        </p:nvSpPr>
        <p:spPr>
          <a:xfrm>
            <a:off x="2795588" y="1708150"/>
            <a:ext cx="11383962" cy="8537575"/>
          </a:xfrm>
          <a:ln/>
        </p:spPr>
      </p:sp>
      <p:sp>
        <p:nvSpPr>
          <p:cNvPr id="27652" name="Rectangle 3"/>
          <p:cNvSpPr>
            <a:spLocks noGrp="1" noChangeArrowheads="1"/>
          </p:cNvSpPr>
          <p:nvPr>
            <p:ph type="body" idx="1"/>
          </p:nvPr>
        </p:nvSpPr>
        <p:spPr>
          <a:xfrm>
            <a:off x="1697038" y="10814050"/>
            <a:ext cx="13568362" cy="10245725"/>
          </a:xfrm>
          <a:noFill/>
        </p:spPr>
        <p:txBody>
          <a:bodyPr/>
          <a:lstStyle/>
          <a:p>
            <a:pPr eaLnBrk="1" hangingPunct="1">
              <a:buFontTx/>
              <a:buChar char="•"/>
            </a:pPr>
            <a:r>
              <a:rPr lang="en-GB" altLang="en-US">
                <a:latin typeface="Arial" panose="020B0604020202020204" pitchFamily="34" charset="0"/>
              </a:rPr>
              <a:t> MSP provides a single Ethernet access solution.</a:t>
            </a:r>
          </a:p>
          <a:p>
            <a:pPr eaLnBrk="1" hangingPunct="1">
              <a:buFontTx/>
              <a:buChar char="•"/>
            </a:pPr>
            <a:r>
              <a:rPr lang="en-GB" altLang="en-US">
                <a:latin typeface="Arial" panose="020B0604020202020204" pitchFamily="34" charset="0"/>
              </a:rPr>
              <a:t> Multiple services can be provided from one MSP CPE.</a:t>
            </a:r>
          </a:p>
          <a:p>
            <a:pPr eaLnBrk="1" hangingPunct="1">
              <a:buFontTx/>
              <a:buChar char="•"/>
            </a:pPr>
            <a:r>
              <a:rPr lang="en-GB" altLang="en-US">
                <a:latin typeface="Arial" panose="020B0604020202020204" pitchFamily="34" charset="0"/>
              </a:rPr>
              <a:t> There are 16 physical ports. Many more dedicated services can be provided differentiated by VLAN etc.</a:t>
            </a:r>
          </a:p>
          <a:p>
            <a:pPr eaLnBrk="1" hangingPunct="1">
              <a:buFontTx/>
              <a:buChar char="•"/>
            </a:pPr>
            <a:r>
              <a:rPr lang="en-GB" altLang="en-US">
                <a:latin typeface="Arial" panose="020B0604020202020204" pitchFamily="34" charset="0"/>
              </a:rPr>
              <a:t> Additional equipment may be required at customer site for advanced features on L3 services.</a:t>
            </a:r>
          </a:p>
        </p:txBody>
      </p:sp>
    </p:spTree>
    <p:extLst>
      <p:ext uri="{BB962C8B-B14F-4D97-AF65-F5344CB8AC3E}">
        <p14:creationId xmlns:p14="http://schemas.microsoft.com/office/powerpoint/2010/main" val="163787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414A6B-B2C8-41DE-9E8D-A83402620C4D}" type="slidenum">
              <a:rPr lang="en-GB" altLang="en-US">
                <a:solidFill>
                  <a:prstClr val="black"/>
                </a:solidFill>
                <a:latin typeface="Calibri" panose="020F0502020204030204" pitchFamily="34" charset="0"/>
              </a:rPr>
              <a:pPr/>
              <a:t>5</a:t>
            </a:fld>
            <a:endParaRPr lang="en-GB"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2930343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1AE45A47-BA91-4FC1-82C6-E6AD07BA7F89}"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51</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GB" altLang="en-US">
                <a:latin typeface="Arial" panose="020B0604020202020204" pitchFamily="34" charset="0"/>
              </a:rPr>
              <a:t>Connecting a building on net  - The ducts can accommodate 4 fibre cables (each containing 144 fibres) and terminate in a footway box directly outside the customer’s building.  Within the footway box we splice four fibres (representing east and west of the ring) to a separate cable which we run directly into the building through the designated entry point. </a:t>
            </a:r>
          </a:p>
          <a:p>
            <a:pPr eaLnBrk="1" hangingPunct="1"/>
            <a:r>
              <a:rPr lang="en-GB" altLang="en-US">
                <a:latin typeface="Arial" panose="020B0604020202020204" pitchFamily="34" charset="0"/>
              </a:rPr>
              <a:t>Once in the building this cable terminates onto a Building Flexibility Point or BFP. This is a wall-mounted fibre splicing box and is the point whereby the external network cable is spliced onto the internal fibre cable. It is called a flexibility point as a number of different customers can be fed from the same external cable.</a:t>
            </a:r>
          </a:p>
          <a:p>
            <a:pPr eaLnBrk="1" hangingPunct="1"/>
            <a:r>
              <a:rPr lang="en-GB" altLang="en-US">
                <a:latin typeface="Arial" panose="020B0604020202020204" pitchFamily="34" charset="0"/>
              </a:rPr>
              <a:t>On leaving the BFP the fibre is run up the building until it reaches the Customer Termination Point or CTP which is located in the COLT cabinet. This is the point where the COLT installation technicians connect the SDH equipment (or other) on site to the live network.</a:t>
            </a:r>
          </a:p>
        </p:txBody>
      </p:sp>
    </p:spTree>
    <p:extLst>
      <p:ext uri="{BB962C8B-B14F-4D97-AF65-F5344CB8AC3E}">
        <p14:creationId xmlns:p14="http://schemas.microsoft.com/office/powerpoint/2010/main" val="1989917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09BCAD41-CECD-427C-8921-A8048DB9BAB9}"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52</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r>
              <a:rPr lang="en-GB" altLang="en-US">
                <a:latin typeface="Arial" panose="020B0604020202020204" pitchFamily="34" charset="0"/>
              </a:rPr>
              <a:t>Some customers request extra resiliency for the fibre network entering their building and in such cases we can provide ‘dual entry’. This is where we access the building through two separate entry points, connecting to two separate BFP’s and two separate internal fibre cables. This protects against loss of service due to a fibre cable failure before true resiliency starts from the footway box outside. </a:t>
            </a:r>
          </a:p>
          <a:p>
            <a:pPr eaLnBrk="1" hangingPunct="1"/>
            <a:r>
              <a:rPr lang="en-GB" altLang="en-US">
                <a:latin typeface="Arial" panose="020B0604020202020204" pitchFamily="34" charset="0"/>
              </a:rPr>
              <a:t>This does not protect against equipment failure.</a:t>
            </a:r>
          </a:p>
        </p:txBody>
      </p:sp>
    </p:spTree>
    <p:extLst>
      <p:ext uri="{BB962C8B-B14F-4D97-AF65-F5344CB8AC3E}">
        <p14:creationId xmlns:p14="http://schemas.microsoft.com/office/powerpoint/2010/main" val="1058247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56F7F9-E228-40E7-A8F0-52C74E221EC6}"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3145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53A2FC37-07DB-4825-B0D4-F115F7E98787}"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54</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r>
              <a:rPr lang="en-GB" altLang="en-US">
                <a:latin typeface="Arial" panose="020B0604020202020204" pitchFamily="34" charset="0"/>
              </a:rPr>
              <a:t>This shows how we can feed several customers from a single building entry point. Additionally in some instances it is  more cost effective to connect several customers in the same building to a single SDH mux, this is known as a Common Equipment Area (CEA). In this case we simply connect the ports of the SDH shelf to a long line cable and terminate the other end on a presentation panel within the ordering customers floor.</a:t>
            </a:r>
          </a:p>
        </p:txBody>
      </p:sp>
    </p:spTree>
    <p:extLst>
      <p:ext uri="{BB962C8B-B14F-4D97-AF65-F5344CB8AC3E}">
        <p14:creationId xmlns:p14="http://schemas.microsoft.com/office/powerpoint/2010/main" val="178490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spcBef>
                <a:spcPct val="30000"/>
              </a:spcBef>
              <a:defRPr sz="500">
                <a:solidFill>
                  <a:schemeClr val="tx1"/>
                </a:solidFill>
                <a:latin typeface="Arial" pitchFamily="34" charset="0"/>
              </a:defRPr>
            </a:lvl1pPr>
            <a:lvl2pPr marL="299186" indent="-115072" eaLnBrk="0" hangingPunct="0">
              <a:spcBef>
                <a:spcPct val="30000"/>
              </a:spcBef>
              <a:defRPr sz="500">
                <a:solidFill>
                  <a:schemeClr val="tx1"/>
                </a:solidFill>
                <a:latin typeface="Arial" pitchFamily="34" charset="0"/>
              </a:defRPr>
            </a:lvl2pPr>
            <a:lvl3pPr marL="460286" indent="-92057" eaLnBrk="0" hangingPunct="0">
              <a:spcBef>
                <a:spcPct val="30000"/>
              </a:spcBef>
              <a:defRPr sz="500">
                <a:solidFill>
                  <a:schemeClr val="tx1"/>
                </a:solidFill>
                <a:latin typeface="Arial" pitchFamily="34" charset="0"/>
              </a:defRPr>
            </a:lvl3pPr>
            <a:lvl4pPr marL="644401" indent="-92057" eaLnBrk="0" hangingPunct="0">
              <a:spcBef>
                <a:spcPct val="30000"/>
              </a:spcBef>
              <a:defRPr sz="500">
                <a:solidFill>
                  <a:schemeClr val="tx1"/>
                </a:solidFill>
                <a:latin typeface="Arial" pitchFamily="34" charset="0"/>
              </a:defRPr>
            </a:lvl4pPr>
            <a:lvl5pPr marL="828515" indent="-92057" eaLnBrk="0" hangingPunct="0">
              <a:spcBef>
                <a:spcPct val="30000"/>
              </a:spcBef>
              <a:defRPr sz="500">
                <a:solidFill>
                  <a:schemeClr val="tx1"/>
                </a:solidFill>
                <a:latin typeface="Arial" pitchFamily="34" charset="0"/>
              </a:defRPr>
            </a:lvl5pPr>
            <a:lvl6pPr marL="1012629" indent="-92057" eaLnBrk="0" fontAlgn="base" hangingPunct="0">
              <a:spcBef>
                <a:spcPct val="30000"/>
              </a:spcBef>
              <a:spcAft>
                <a:spcPct val="0"/>
              </a:spcAft>
              <a:defRPr sz="500">
                <a:solidFill>
                  <a:schemeClr val="tx1"/>
                </a:solidFill>
                <a:latin typeface="Arial" pitchFamily="34" charset="0"/>
              </a:defRPr>
            </a:lvl6pPr>
            <a:lvl7pPr marL="1196744" indent="-92057" eaLnBrk="0" fontAlgn="base" hangingPunct="0">
              <a:spcBef>
                <a:spcPct val="30000"/>
              </a:spcBef>
              <a:spcAft>
                <a:spcPct val="0"/>
              </a:spcAft>
              <a:defRPr sz="500">
                <a:solidFill>
                  <a:schemeClr val="tx1"/>
                </a:solidFill>
                <a:latin typeface="Arial" pitchFamily="34" charset="0"/>
              </a:defRPr>
            </a:lvl7pPr>
            <a:lvl8pPr marL="1380858" indent="-92057" eaLnBrk="0" fontAlgn="base" hangingPunct="0">
              <a:spcBef>
                <a:spcPct val="30000"/>
              </a:spcBef>
              <a:spcAft>
                <a:spcPct val="0"/>
              </a:spcAft>
              <a:defRPr sz="500">
                <a:solidFill>
                  <a:schemeClr val="tx1"/>
                </a:solidFill>
                <a:latin typeface="Arial" pitchFamily="34" charset="0"/>
              </a:defRPr>
            </a:lvl8pPr>
            <a:lvl9pPr marL="1564973" indent="-92057" eaLnBrk="0" fontAlgn="base" hangingPunct="0">
              <a:spcBef>
                <a:spcPct val="30000"/>
              </a:spcBef>
              <a:spcAft>
                <a:spcPct val="0"/>
              </a:spcAft>
              <a:defRPr sz="5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20AEB613-9B4E-4C05-9B31-A98B68C5C95F}" type="slidenum">
              <a:rPr kumimoji="0" lang="en-GB" altLang="en-US" sz="500" b="0" i="0" u="none" strike="noStrike" kern="0" cap="none" spc="0" normalizeH="0" baseline="0" noProof="0" smtClean="0">
                <a:ln>
                  <a:noFill/>
                </a:ln>
                <a:solidFill>
                  <a:schemeClr val="tx1"/>
                </a:solidFill>
                <a:effectLst/>
                <a:uLnTx/>
                <a:uFillTx/>
                <a:latin typeface="Arial" pitchFamily="34" charset="0"/>
              </a:rPr>
              <a:pPr marL="0" marR="0" lvl="0" indent="0" defTabSz="914400" eaLnBrk="1" fontAlgn="auto" latinLnBrk="0" hangingPunct="1">
                <a:lnSpc>
                  <a:spcPct val="100000"/>
                </a:lnSpc>
                <a:spcBef>
                  <a:spcPct val="0"/>
                </a:spcBef>
                <a:spcAft>
                  <a:spcPts val="0"/>
                </a:spcAft>
                <a:buClrTx/>
                <a:buSzTx/>
                <a:buFontTx/>
                <a:buNone/>
                <a:tabLst/>
                <a:defRPr/>
              </a:pPr>
              <a:t>55</a:t>
            </a:fld>
            <a:endParaRPr kumimoji="0" lang="en-GB" altLang="en-US" sz="500" b="0" i="0" u="none" strike="noStrike" kern="0" cap="none" spc="0" normalizeH="0" baseline="0" noProof="0">
              <a:ln>
                <a:noFill/>
              </a:ln>
              <a:solidFill>
                <a:schemeClr val="tx1"/>
              </a:solidFill>
              <a:effectLst/>
              <a:uLnTx/>
              <a:uFillTx/>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GB" altLang="en-US" dirty="0">
                <a:latin typeface="Arial" pitchFamily="34" charset="0"/>
              </a:rPr>
              <a:t>Connecting a building on net  - The ducts can accommodate 4 fibre cables (each containing 144 fibres) and terminate in a footway box directly outside the customer’s building.  Within the footway box we splice four fibres (representing east and west of the ring) to a separate cable which we run directly into the building through the designated entry point. </a:t>
            </a:r>
          </a:p>
          <a:p>
            <a:pPr eaLnBrk="1" hangingPunct="1"/>
            <a:r>
              <a:rPr lang="en-GB" altLang="en-US" dirty="0">
                <a:latin typeface="Arial" pitchFamily="34" charset="0"/>
              </a:rPr>
              <a:t>Once in the building this cable terminates onto a Building Flexibility Point or BFP. This is a wall-mounted fibre splicing box and is the point whereby the external network cable is spliced onto the internal fibre cable. It is called a flexibility point as a number of different customers can be fed from the same external cable.</a:t>
            </a:r>
          </a:p>
          <a:p>
            <a:pPr eaLnBrk="1" hangingPunct="1"/>
            <a:r>
              <a:rPr lang="en-GB" altLang="en-US" dirty="0">
                <a:latin typeface="Arial" pitchFamily="34" charset="0"/>
              </a:rPr>
              <a:t>On leaving the BFP the fibre is run up the building until it reaches the Customer Termination Point or CTP which is located in the COLT cabinet. This is the point where the COLT installation technicians connect the SDH equipment (or other) on site to the live network.</a:t>
            </a:r>
          </a:p>
        </p:txBody>
      </p:sp>
    </p:spTree>
    <p:extLst>
      <p:ext uri="{BB962C8B-B14F-4D97-AF65-F5344CB8AC3E}">
        <p14:creationId xmlns:p14="http://schemas.microsoft.com/office/powerpoint/2010/main" val="443814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AFC1972-E701-465F-A069-E88E9F010635}" type="slidenum">
              <a:rPr kumimoji="0" lang="en-GB" altLang="en-US" sz="12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56</a:t>
            </a:fld>
            <a:endParaRPr kumimoji="0" lang="en-GB" altLang="en-US" sz="12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r>
              <a:rPr lang="en-GB" altLang="en-US">
                <a:latin typeface="Arial" panose="020B0604020202020204" pitchFamily="34" charset="0"/>
              </a:rPr>
              <a:t>A typical COLT cabinet consists of a Power supply Unit, which converts 240VAC to 48VDC to feed all the equipment housed within the rack . In case of a Power fail the cabinet is also supplied with a set of four batteries, these provide around 4-6 hours of power should a power failure occur. </a:t>
            </a:r>
          </a:p>
          <a:p>
            <a:pPr eaLnBrk="1" hangingPunct="1"/>
            <a:r>
              <a:rPr lang="en-GB" altLang="en-US">
                <a:latin typeface="Arial" panose="020B0604020202020204" pitchFamily="34" charset="0"/>
              </a:rPr>
              <a:t>There is almost always a form of SDH equipment within the cabinet which is connected into the CTP. </a:t>
            </a:r>
          </a:p>
          <a:p>
            <a:pPr eaLnBrk="1" hangingPunct="1"/>
            <a:r>
              <a:rPr lang="en-GB" altLang="en-US">
                <a:latin typeface="Arial" panose="020B0604020202020204" pitchFamily="34" charset="0"/>
              </a:rPr>
              <a:t>On occasions an extra box may also be fitted within the same rack to provide a service type, for example a router for Internet access, or a switch as part of a managed network solution.</a:t>
            </a:r>
          </a:p>
          <a:p>
            <a:pPr eaLnBrk="1" hangingPunct="1"/>
            <a:r>
              <a:rPr lang="en-GB" altLang="en-US">
                <a:latin typeface="Arial" panose="020B0604020202020204" pitchFamily="34" charset="0"/>
              </a:rPr>
              <a:t>The presentation panel is also known as the COLT demarcation point, its where our circuit is presented to the customer for connection and where our service effectively terminates in the building.</a:t>
            </a:r>
          </a:p>
        </p:txBody>
      </p:sp>
    </p:spTree>
    <p:extLst>
      <p:ext uri="{BB962C8B-B14F-4D97-AF65-F5344CB8AC3E}">
        <p14:creationId xmlns:p14="http://schemas.microsoft.com/office/powerpoint/2010/main" val="3154482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500">
                <a:solidFill>
                  <a:schemeClr val="tx1"/>
                </a:solidFill>
                <a:latin typeface="Arial" pitchFamily="34" charset="0"/>
              </a:defRPr>
            </a:lvl1pPr>
            <a:lvl2pPr marL="299186" indent="-115072" eaLnBrk="0" hangingPunct="0">
              <a:spcBef>
                <a:spcPct val="30000"/>
              </a:spcBef>
              <a:defRPr sz="500">
                <a:solidFill>
                  <a:schemeClr val="tx1"/>
                </a:solidFill>
                <a:latin typeface="Arial" pitchFamily="34" charset="0"/>
              </a:defRPr>
            </a:lvl2pPr>
            <a:lvl3pPr marL="460286" indent="-92057" eaLnBrk="0" hangingPunct="0">
              <a:spcBef>
                <a:spcPct val="30000"/>
              </a:spcBef>
              <a:defRPr sz="500">
                <a:solidFill>
                  <a:schemeClr val="tx1"/>
                </a:solidFill>
                <a:latin typeface="Arial" pitchFamily="34" charset="0"/>
              </a:defRPr>
            </a:lvl3pPr>
            <a:lvl4pPr marL="644401" indent="-92057" eaLnBrk="0" hangingPunct="0">
              <a:spcBef>
                <a:spcPct val="30000"/>
              </a:spcBef>
              <a:defRPr sz="500">
                <a:solidFill>
                  <a:schemeClr val="tx1"/>
                </a:solidFill>
                <a:latin typeface="Arial" pitchFamily="34" charset="0"/>
              </a:defRPr>
            </a:lvl4pPr>
            <a:lvl5pPr marL="828515" indent="-92057" eaLnBrk="0" hangingPunct="0">
              <a:spcBef>
                <a:spcPct val="30000"/>
              </a:spcBef>
              <a:defRPr sz="500">
                <a:solidFill>
                  <a:schemeClr val="tx1"/>
                </a:solidFill>
                <a:latin typeface="Arial" pitchFamily="34" charset="0"/>
              </a:defRPr>
            </a:lvl5pPr>
            <a:lvl6pPr marL="1012629" indent="-92057" eaLnBrk="0" fontAlgn="base" hangingPunct="0">
              <a:spcBef>
                <a:spcPct val="30000"/>
              </a:spcBef>
              <a:spcAft>
                <a:spcPct val="0"/>
              </a:spcAft>
              <a:defRPr sz="500">
                <a:solidFill>
                  <a:schemeClr val="tx1"/>
                </a:solidFill>
                <a:latin typeface="Arial" pitchFamily="34" charset="0"/>
              </a:defRPr>
            </a:lvl6pPr>
            <a:lvl7pPr marL="1196744" indent="-92057" eaLnBrk="0" fontAlgn="base" hangingPunct="0">
              <a:spcBef>
                <a:spcPct val="30000"/>
              </a:spcBef>
              <a:spcAft>
                <a:spcPct val="0"/>
              </a:spcAft>
              <a:defRPr sz="500">
                <a:solidFill>
                  <a:schemeClr val="tx1"/>
                </a:solidFill>
                <a:latin typeface="Arial" pitchFamily="34" charset="0"/>
              </a:defRPr>
            </a:lvl7pPr>
            <a:lvl8pPr marL="1380858" indent="-92057" eaLnBrk="0" fontAlgn="base" hangingPunct="0">
              <a:spcBef>
                <a:spcPct val="30000"/>
              </a:spcBef>
              <a:spcAft>
                <a:spcPct val="0"/>
              </a:spcAft>
              <a:defRPr sz="500">
                <a:solidFill>
                  <a:schemeClr val="tx1"/>
                </a:solidFill>
                <a:latin typeface="Arial" pitchFamily="34" charset="0"/>
              </a:defRPr>
            </a:lvl8pPr>
            <a:lvl9pPr marL="1564973" indent="-92057" eaLnBrk="0" fontAlgn="base" hangingPunct="0">
              <a:spcBef>
                <a:spcPct val="30000"/>
              </a:spcBef>
              <a:spcAft>
                <a:spcPct val="0"/>
              </a:spcAft>
              <a:defRPr sz="5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A83B7E1-2ADA-4B15-9EA8-2403B907F90C}" type="slidenum">
              <a:rPr kumimoji="0" lang="en-GB" altLang="en-GB" sz="500" b="0" i="0" u="none" strike="noStrike" kern="0" cap="none" spc="0" normalizeH="0" baseline="0" noProof="0" smtClean="0">
                <a:ln>
                  <a:noFill/>
                </a:ln>
                <a:solidFill>
                  <a:schemeClr val="tx1"/>
                </a:solidFill>
                <a:effectLst/>
                <a:uLnTx/>
                <a:uFillTx/>
                <a:latin typeface="Arial" pitchFamily="34" charset="0"/>
              </a:rPr>
              <a:pPr marL="0" marR="0" lvl="0" indent="0" defTabSz="914400" eaLnBrk="1" fontAlgn="auto" latinLnBrk="0" hangingPunct="1">
                <a:lnSpc>
                  <a:spcPct val="100000"/>
                </a:lnSpc>
                <a:spcBef>
                  <a:spcPct val="0"/>
                </a:spcBef>
                <a:spcAft>
                  <a:spcPts val="0"/>
                </a:spcAft>
                <a:buClrTx/>
                <a:buSzTx/>
                <a:buFontTx/>
                <a:buNone/>
                <a:tabLst/>
                <a:defRPr/>
              </a:pPr>
              <a:t>61</a:t>
            </a:fld>
            <a:endParaRPr kumimoji="0" lang="en-GB" altLang="en-GB" sz="500" b="0" i="0" u="none" strike="noStrike" kern="0" cap="none" spc="0" normalizeH="0" baseline="0" noProof="0">
              <a:ln>
                <a:noFill/>
              </a:ln>
              <a:solidFill>
                <a:schemeClr val="tx1"/>
              </a:solidFill>
              <a:effectLst/>
              <a:uLnTx/>
              <a:uFillTx/>
              <a:latin typeface="Arial" pitchFamily="34" charset="0"/>
            </a:endParaRPr>
          </a:p>
        </p:txBody>
      </p:sp>
      <p:sp>
        <p:nvSpPr>
          <p:cNvPr id="57347" name="Rectangle 2"/>
          <p:cNvSpPr>
            <a:spLocks noGrp="1" noRot="1" noChangeAspect="1" noChangeArrowheads="1" noTextEdit="1"/>
          </p:cNvSpPr>
          <p:nvPr>
            <p:ph type="sldImg"/>
          </p:nvPr>
        </p:nvSpPr>
        <p:spPr>
          <a:xfrm>
            <a:off x="1143000" y="685800"/>
            <a:ext cx="4573588" cy="3429000"/>
          </a:xfrm>
          <a:ln/>
        </p:spPr>
      </p:sp>
      <p:sp>
        <p:nvSpPr>
          <p:cNvPr id="57348" name="Rectangle 3"/>
          <p:cNvSpPr>
            <a:spLocks noGrp="1" noChangeArrowheads="1"/>
          </p:cNvSpPr>
          <p:nvPr>
            <p:ph type="body" idx="1"/>
          </p:nvPr>
        </p:nvSpPr>
        <p:spPr>
          <a:xfrm>
            <a:off x="686121" y="4344388"/>
            <a:ext cx="5485758" cy="4113589"/>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703277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itchFamily="34" charset="0"/>
              </a:defRPr>
            </a:lvl1pPr>
            <a:lvl2pPr marL="311150" indent="-119063" eaLnBrk="0" hangingPunct="0">
              <a:spcBef>
                <a:spcPct val="30000"/>
              </a:spcBef>
              <a:defRPr sz="1200">
                <a:solidFill>
                  <a:schemeClr val="tx1"/>
                </a:solidFill>
                <a:latin typeface="Arial" pitchFamily="34" charset="0"/>
              </a:defRPr>
            </a:lvl2pPr>
            <a:lvl3pPr marL="481013" indent="-95250" eaLnBrk="0" hangingPunct="0">
              <a:spcBef>
                <a:spcPct val="30000"/>
              </a:spcBef>
              <a:defRPr sz="1200">
                <a:solidFill>
                  <a:schemeClr val="tx1"/>
                </a:solidFill>
                <a:latin typeface="Arial" pitchFamily="34" charset="0"/>
              </a:defRPr>
            </a:lvl3pPr>
            <a:lvl4pPr marL="673100" indent="-95250" eaLnBrk="0" hangingPunct="0">
              <a:spcBef>
                <a:spcPct val="30000"/>
              </a:spcBef>
              <a:defRPr sz="1200">
                <a:solidFill>
                  <a:schemeClr val="tx1"/>
                </a:solidFill>
                <a:latin typeface="Arial" pitchFamily="34" charset="0"/>
              </a:defRPr>
            </a:lvl4pPr>
            <a:lvl5pPr marL="865188" indent="-95250" eaLnBrk="0" hangingPunct="0">
              <a:spcBef>
                <a:spcPct val="30000"/>
              </a:spcBef>
              <a:defRPr sz="1200">
                <a:solidFill>
                  <a:schemeClr val="tx1"/>
                </a:solidFill>
                <a:latin typeface="Arial" pitchFamily="34" charset="0"/>
              </a:defRPr>
            </a:lvl5pPr>
            <a:lvl6pPr marL="1322388" indent="-95250" eaLnBrk="0" fontAlgn="base" hangingPunct="0">
              <a:spcBef>
                <a:spcPct val="30000"/>
              </a:spcBef>
              <a:spcAft>
                <a:spcPct val="0"/>
              </a:spcAft>
              <a:defRPr sz="1200">
                <a:solidFill>
                  <a:schemeClr val="tx1"/>
                </a:solidFill>
                <a:latin typeface="Arial" pitchFamily="34" charset="0"/>
              </a:defRPr>
            </a:lvl6pPr>
            <a:lvl7pPr marL="1779588" indent="-95250" eaLnBrk="0" fontAlgn="base" hangingPunct="0">
              <a:spcBef>
                <a:spcPct val="30000"/>
              </a:spcBef>
              <a:spcAft>
                <a:spcPct val="0"/>
              </a:spcAft>
              <a:defRPr sz="1200">
                <a:solidFill>
                  <a:schemeClr val="tx1"/>
                </a:solidFill>
                <a:latin typeface="Arial" pitchFamily="34" charset="0"/>
              </a:defRPr>
            </a:lvl7pPr>
            <a:lvl8pPr marL="2236788" indent="-95250" eaLnBrk="0" fontAlgn="base" hangingPunct="0">
              <a:spcBef>
                <a:spcPct val="30000"/>
              </a:spcBef>
              <a:spcAft>
                <a:spcPct val="0"/>
              </a:spcAft>
              <a:defRPr sz="1200">
                <a:solidFill>
                  <a:schemeClr val="tx1"/>
                </a:solidFill>
                <a:latin typeface="Arial" pitchFamily="34" charset="0"/>
              </a:defRPr>
            </a:lvl8pPr>
            <a:lvl9pPr marL="2693988" indent="-95250" eaLnBrk="0" fontAlgn="base" hangingPunct="0">
              <a:spcBef>
                <a:spcPct val="30000"/>
              </a:spcBef>
              <a:spcAft>
                <a:spcPct val="0"/>
              </a:spcAft>
              <a:defRPr sz="12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CE24C247-C909-4AF0-946E-26D5F5E438A3}" type="slidenum">
              <a:rPr kumimoji="0" lang="en-GB" altLang="en-US" sz="500" b="0" i="0" u="none" strike="noStrike" kern="0" cap="none" spc="0" normalizeH="0" baseline="0" noProof="0" smtClean="0">
                <a:ln>
                  <a:noFill/>
                </a:ln>
                <a:solidFill>
                  <a:schemeClr val="tx1"/>
                </a:solidFill>
                <a:effectLst/>
                <a:uLnTx/>
                <a:uFillTx/>
                <a:latin typeface="Arial" pitchFamily="34" charset="0"/>
              </a:rPr>
              <a:pPr marL="0" marR="0" lvl="0" indent="0" defTabSz="914400" eaLnBrk="1" fontAlgn="auto" latinLnBrk="0" hangingPunct="1">
                <a:lnSpc>
                  <a:spcPct val="100000"/>
                </a:lnSpc>
                <a:spcBef>
                  <a:spcPct val="0"/>
                </a:spcBef>
                <a:spcAft>
                  <a:spcPts val="0"/>
                </a:spcAft>
                <a:buClrTx/>
                <a:buSzTx/>
                <a:buFontTx/>
                <a:buNone/>
                <a:tabLst/>
                <a:defRPr/>
              </a:pPr>
              <a:t>64</a:t>
            </a:fld>
            <a:endParaRPr kumimoji="0" lang="en-GB" altLang="en-US" sz="500" b="0" i="0" u="none" strike="noStrike" kern="0" cap="none" spc="0" normalizeH="0" baseline="0" noProof="0">
              <a:ln>
                <a:noFill/>
              </a:ln>
              <a:solidFill>
                <a:schemeClr val="tx1"/>
              </a:solidFill>
              <a:effectLst/>
              <a:uLnTx/>
              <a:uFillTx/>
              <a:latin typeface="Arial" pitchFamily="34" charset="0"/>
            </a:endParaRPr>
          </a:p>
        </p:txBody>
      </p:sp>
      <p:sp>
        <p:nvSpPr>
          <p:cNvPr id="125955" name="Rectangle 2"/>
          <p:cNvSpPr>
            <a:spLocks noGrp="1" noRot="1" noChangeAspect="1" noChangeArrowheads="1" noTextEdit="1"/>
          </p:cNvSpPr>
          <p:nvPr>
            <p:ph type="sldImg"/>
          </p:nvPr>
        </p:nvSpPr>
        <p:spPr>
          <a:xfrm>
            <a:off x="1143000" y="684213"/>
            <a:ext cx="4572000" cy="3429000"/>
          </a:xfrm>
          <a:ln/>
        </p:spPr>
      </p:sp>
      <p:sp>
        <p:nvSpPr>
          <p:cNvPr id="125956" name="Rectangle 3"/>
          <p:cNvSpPr>
            <a:spLocks noGrp="1" noChangeArrowheads="1"/>
          </p:cNvSpPr>
          <p:nvPr>
            <p:ph type="body" idx="1"/>
          </p:nvPr>
        </p:nvSpPr>
        <p:spPr>
          <a:xfrm>
            <a:off x="686281" y="4343437"/>
            <a:ext cx="5487039" cy="4115603"/>
          </a:xfrm>
          <a:noFill/>
        </p:spPr>
        <p:txBody>
          <a:bodyPr/>
          <a:lstStyle/>
          <a:p>
            <a:pPr marL="150813" lvl="1" indent="-76200" eaLnBrk="1" hangingPunct="1"/>
            <a:endParaRPr lang="en-GB" altLang="en-US">
              <a:latin typeface="Arial" pitchFamily="34" charset="0"/>
            </a:endParaRPr>
          </a:p>
          <a:p>
            <a:pPr marL="150813" lvl="1" indent="-76200" eaLnBrk="1" hangingPunct="1"/>
            <a:r>
              <a:rPr lang="en-GB" altLang="en-US" b="1">
                <a:latin typeface="Arial" pitchFamily="34" charset="0"/>
              </a:rPr>
              <a:t>Dual Entry</a:t>
            </a:r>
          </a:p>
          <a:p>
            <a:pPr marL="150813" lvl="1" indent="-76200" eaLnBrk="1" hangingPunct="1"/>
            <a:r>
              <a:rPr lang="en-GB" altLang="en-US">
                <a:latin typeface="Arial" pitchFamily="34" charset="0"/>
              </a:rPr>
              <a:t>Colt can provide dual diverse entries into a customer's building</a:t>
            </a:r>
            <a:r>
              <a:rPr lang="en-GB" altLang="en-US" i="1">
                <a:latin typeface="Arial" pitchFamily="34" charset="0"/>
              </a:rPr>
              <a:t>.</a:t>
            </a:r>
            <a:r>
              <a:rPr lang="en-GB" altLang="en-US">
                <a:latin typeface="Arial" pitchFamily="34" charset="0"/>
              </a:rPr>
              <a:t> This is a more resilient configuration than single entry, and the additional costs of providing dual entry will be charged to the customer.</a:t>
            </a:r>
          </a:p>
          <a:p>
            <a:pPr marL="150813" lvl="1" indent="-76200" eaLnBrk="1" hangingPunct="1"/>
            <a:endParaRPr lang="en-GB" altLang="en-US">
              <a:latin typeface="Arial" pitchFamily="34" charset="0"/>
            </a:endParaRPr>
          </a:p>
          <a:p>
            <a:pPr marL="150813" lvl="1" indent="-76200" eaLnBrk="1" hangingPunct="1"/>
            <a:r>
              <a:rPr lang="en-GB" altLang="en-US" b="1">
                <a:latin typeface="Arial" pitchFamily="34" charset="0"/>
              </a:rPr>
              <a:t>ISDN Backup</a:t>
            </a:r>
          </a:p>
          <a:p>
            <a:pPr marL="150813" lvl="1" indent="-76200" eaLnBrk="1" hangingPunct="1"/>
            <a:r>
              <a:rPr lang="en-GB" altLang="en-US">
                <a:latin typeface="Arial" pitchFamily="34" charset="0"/>
              </a:rPr>
              <a:t>There are now a number of Integrated Services Digital Network (ISDN) backup options available. Each option allows the customer to decide how the backup option will operate and who provisioned the ISDN line.  These options range from the customer provisioning their own ISDN line (</a:t>
            </a:r>
            <a:r>
              <a:rPr lang="en-GB" altLang="en-US" b="1">
                <a:latin typeface="Arial" pitchFamily="34" charset="0"/>
              </a:rPr>
              <a:t>partially inclusive)</a:t>
            </a:r>
            <a:r>
              <a:rPr lang="en-GB" altLang="en-US">
                <a:latin typeface="Arial" pitchFamily="34" charset="0"/>
              </a:rPr>
              <a:t> through to a </a:t>
            </a:r>
            <a:r>
              <a:rPr lang="en-GB" altLang="en-US" b="1">
                <a:latin typeface="Arial" pitchFamily="34" charset="0"/>
              </a:rPr>
              <a:t>fully inclusive</a:t>
            </a:r>
            <a:r>
              <a:rPr lang="en-GB" altLang="en-US">
                <a:latin typeface="Arial" pitchFamily="34" charset="0"/>
              </a:rPr>
              <a:t> managed ISDN backup service from Colt </a:t>
            </a:r>
            <a:r>
              <a:rPr lang="en-GB" altLang="en-US" i="1">
                <a:latin typeface="Arial" pitchFamily="34" charset="0"/>
              </a:rPr>
              <a:t>(click &gt; to see diagram).</a:t>
            </a:r>
            <a:r>
              <a:rPr lang="en-GB" altLang="en-US">
                <a:latin typeface="Arial" pitchFamily="34" charset="0"/>
              </a:rPr>
              <a:t> </a:t>
            </a:r>
            <a:endParaRPr lang="en-GB" altLang="en-US" b="1">
              <a:latin typeface="Arial" pitchFamily="34" charset="0"/>
            </a:endParaRPr>
          </a:p>
          <a:p>
            <a:pPr marL="150813" lvl="1" indent="-76200" eaLnBrk="1" hangingPunct="1"/>
            <a:endParaRPr lang="en-GB" altLang="en-US">
              <a:latin typeface="Arial" pitchFamily="34" charset="0"/>
            </a:endParaRPr>
          </a:p>
          <a:p>
            <a:pPr marL="150813" lvl="1" indent="-76200" eaLnBrk="1" hangingPunct="1"/>
            <a:r>
              <a:rPr lang="en-GB" altLang="en-US" b="1">
                <a:latin typeface="Arial" pitchFamily="34" charset="0"/>
              </a:rPr>
              <a:t>DSL Backup</a:t>
            </a:r>
          </a:p>
          <a:p>
            <a:pPr marL="150813" lvl="1" indent="-76200" eaLnBrk="1" hangingPunct="1"/>
            <a:r>
              <a:rPr lang="en-GB" altLang="en-US">
                <a:latin typeface="Arial" pitchFamily="34" charset="0"/>
              </a:rPr>
              <a:t>DSL Backup enables Colt to provide DSL access as a backup method to primary access options such as fibre, leased line and DSL </a:t>
            </a:r>
            <a:r>
              <a:rPr lang="en-GB" altLang="en-US" i="1">
                <a:latin typeface="Arial" pitchFamily="34" charset="0"/>
              </a:rPr>
              <a:t>(click on &gt; to see diagram). </a:t>
            </a:r>
          </a:p>
          <a:p>
            <a:pPr marL="150813" lvl="1" indent="-76200" eaLnBrk="1" hangingPunct="1"/>
            <a:endParaRPr lang="en-GB" altLang="en-US" i="1">
              <a:latin typeface="Arial" pitchFamily="34" charset="0"/>
            </a:endParaRPr>
          </a:p>
          <a:p>
            <a:pPr marL="150813" lvl="1" indent="-76200" eaLnBrk="1" hangingPunct="1"/>
            <a:r>
              <a:rPr lang="en-GB" altLang="en-US" b="1">
                <a:latin typeface="Arial" pitchFamily="34" charset="0"/>
              </a:rPr>
              <a:t>Dual Access</a:t>
            </a:r>
          </a:p>
          <a:p>
            <a:pPr marL="150813" lvl="1" indent="-76200" eaLnBrk="1" hangingPunct="1"/>
            <a:r>
              <a:rPr lang="en-GB" altLang="en-US">
                <a:latin typeface="Arial" pitchFamily="34" charset="0"/>
              </a:rPr>
              <a:t>Two access circuits connect to two Colt managed CPEs running Virtual Router Redundancy Protocol (VRRP), providing automated failover from primary to secondary circuits </a:t>
            </a:r>
            <a:r>
              <a:rPr lang="en-GB" altLang="en-US" i="1">
                <a:latin typeface="Arial" pitchFamily="34" charset="0"/>
              </a:rPr>
              <a:t>(click on &gt; to see diagram).</a:t>
            </a:r>
            <a:r>
              <a:rPr lang="en-GB" altLang="en-US">
                <a:latin typeface="Arial" pitchFamily="34" charset="0"/>
              </a:rPr>
              <a:t> </a:t>
            </a:r>
          </a:p>
          <a:p>
            <a:pPr marL="150813" lvl="1" indent="-76200" eaLnBrk="1" hangingPunct="1"/>
            <a:endParaRPr lang="en-GB" altLang="en-US">
              <a:latin typeface="Arial" pitchFamily="34" charset="0"/>
            </a:endParaRPr>
          </a:p>
          <a:p>
            <a:pPr marL="150813" lvl="1" indent="-76200" eaLnBrk="1" hangingPunct="1"/>
            <a:r>
              <a:rPr lang="en-GB" altLang="en-US" b="1">
                <a:latin typeface="Arial" pitchFamily="34" charset="0"/>
              </a:rPr>
              <a:t>Internet backup</a:t>
            </a:r>
          </a:p>
          <a:p>
            <a:pPr marL="150813" lvl="1" indent="-76200" eaLnBrk="1" hangingPunct="1"/>
            <a:r>
              <a:rPr lang="en-GB" altLang="en-US">
                <a:latin typeface="Arial" pitchFamily="34" charset="0"/>
              </a:rPr>
              <a:t>Outside of Colt countries, ISDN Backup, DSL Backup and Dual Access are not always feasible or available. Within Colt countries, ISDN is limited in bandwidth, DSL not always available and OLO tails costly. To assure the best resiliency a third party (Expereo) will deliver the 3rd party Internet connectivity</a:t>
            </a:r>
          </a:p>
          <a:p>
            <a:pPr marL="150813" lvl="1" indent="-76200" eaLnBrk="1" hangingPunct="1"/>
            <a:endParaRPr lang="en-GB" altLang="en-US">
              <a:latin typeface="Arial" pitchFamily="34" charset="0"/>
            </a:endParaRPr>
          </a:p>
          <a:p>
            <a:pPr marL="150813" lvl="1" indent="-76200" eaLnBrk="1" hangingPunct="1"/>
            <a:r>
              <a:rPr lang="en-GB" altLang="en-US" b="1">
                <a:latin typeface="Arial" pitchFamily="34" charset="0"/>
              </a:rPr>
              <a:t>Wireless backup</a:t>
            </a:r>
          </a:p>
          <a:p>
            <a:pPr marL="150813" lvl="1" indent="-76200" eaLnBrk="1" hangingPunct="1"/>
            <a:r>
              <a:rPr lang="en-GB" altLang="en-US">
                <a:latin typeface="Arial" pitchFamily="34" charset="0"/>
              </a:rPr>
              <a:t>Provides 3G wireless backup access to the IP VPN when the primary Colt IP VPN access circuit is disrupted. Colt will install CPE routing equipment (one box solution) that will handle the wireless backup, using GPRS, EDGE,  HSDPA or UMTS wireless interface. The service is based on 3G wireless Internet (not a 3G wireless private service)</a:t>
            </a:r>
          </a:p>
          <a:p>
            <a:pPr marL="150813" lvl="1" indent="-76200" eaLnBrk="1" hangingPunct="1"/>
            <a:endParaRPr lang="en-GB" altLang="en-US">
              <a:latin typeface="Arial" pitchFamily="34" charset="0"/>
            </a:endParaRPr>
          </a:p>
          <a:p>
            <a:pPr eaLnBrk="1" hangingPunct="1"/>
            <a:endParaRPr lang="en-GB" altLang="en-US">
              <a:latin typeface="Arial" pitchFamily="34" charset="0"/>
            </a:endParaRPr>
          </a:p>
          <a:p>
            <a:pPr marL="150813" lvl="1" indent="-76200" eaLnBrk="1" hangingPunct="1"/>
            <a:endParaRPr lang="en-GB" altLang="en-US">
              <a:latin typeface="Arial" pitchFamily="34" charset="0"/>
            </a:endParaRPr>
          </a:p>
          <a:p>
            <a:pPr marL="150813" lvl="1" indent="-76200" eaLnBrk="1" hangingPunct="1"/>
            <a:endParaRPr lang="en-GB" altLang="en-US">
              <a:latin typeface="Arial" pitchFamily="34" charset="0"/>
            </a:endParaRPr>
          </a:p>
          <a:p>
            <a:pPr marL="150813" lvl="1" indent="-76200" eaLnBrk="1" hangingPunct="1"/>
            <a:endParaRPr lang="en-GB" altLang="en-US">
              <a:latin typeface="Arial" pitchFamily="34" charset="0"/>
            </a:endParaRPr>
          </a:p>
        </p:txBody>
      </p:sp>
    </p:spTree>
    <p:extLst>
      <p:ext uri="{BB962C8B-B14F-4D97-AF65-F5344CB8AC3E}">
        <p14:creationId xmlns:p14="http://schemas.microsoft.com/office/powerpoint/2010/main" val="2419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311150" indent="-119063">
              <a:spcBef>
                <a:spcPct val="30000"/>
              </a:spcBef>
              <a:defRPr sz="1200">
                <a:solidFill>
                  <a:schemeClr val="tx1"/>
                </a:solidFill>
                <a:latin typeface="Arial" panose="020B0604020202020204" pitchFamily="34" charset="0"/>
              </a:defRPr>
            </a:lvl2pPr>
            <a:lvl3pPr marL="481013" indent="-95250">
              <a:spcBef>
                <a:spcPct val="30000"/>
              </a:spcBef>
              <a:defRPr sz="1200">
                <a:solidFill>
                  <a:schemeClr val="tx1"/>
                </a:solidFill>
                <a:latin typeface="Arial" panose="020B0604020202020204" pitchFamily="34" charset="0"/>
              </a:defRPr>
            </a:lvl3pPr>
            <a:lvl4pPr marL="673100" indent="-95250">
              <a:spcBef>
                <a:spcPct val="30000"/>
              </a:spcBef>
              <a:defRPr sz="1200">
                <a:solidFill>
                  <a:schemeClr val="tx1"/>
                </a:solidFill>
                <a:latin typeface="Arial" panose="020B0604020202020204" pitchFamily="34" charset="0"/>
              </a:defRPr>
            </a:lvl4pPr>
            <a:lvl5pPr marL="865188" indent="-95250">
              <a:spcBef>
                <a:spcPct val="30000"/>
              </a:spcBef>
              <a:defRPr sz="1200">
                <a:solidFill>
                  <a:schemeClr val="tx1"/>
                </a:solidFill>
                <a:latin typeface="Arial" panose="020B0604020202020204" pitchFamily="34" charset="0"/>
              </a:defRPr>
            </a:lvl5pPr>
            <a:lvl6pPr marL="1322388" indent="-95250" eaLnBrk="0" fontAlgn="base" hangingPunct="0">
              <a:spcBef>
                <a:spcPct val="30000"/>
              </a:spcBef>
              <a:spcAft>
                <a:spcPct val="0"/>
              </a:spcAft>
              <a:defRPr sz="1200">
                <a:solidFill>
                  <a:schemeClr val="tx1"/>
                </a:solidFill>
                <a:latin typeface="Arial" panose="020B0604020202020204" pitchFamily="34" charset="0"/>
              </a:defRPr>
            </a:lvl6pPr>
            <a:lvl7pPr marL="1779588" indent="-95250" eaLnBrk="0" fontAlgn="base" hangingPunct="0">
              <a:spcBef>
                <a:spcPct val="30000"/>
              </a:spcBef>
              <a:spcAft>
                <a:spcPct val="0"/>
              </a:spcAft>
              <a:defRPr sz="1200">
                <a:solidFill>
                  <a:schemeClr val="tx1"/>
                </a:solidFill>
                <a:latin typeface="Arial" panose="020B0604020202020204" pitchFamily="34" charset="0"/>
              </a:defRPr>
            </a:lvl7pPr>
            <a:lvl8pPr marL="2236788" indent="-95250" eaLnBrk="0" fontAlgn="base" hangingPunct="0">
              <a:spcBef>
                <a:spcPct val="30000"/>
              </a:spcBef>
              <a:spcAft>
                <a:spcPct val="0"/>
              </a:spcAft>
              <a:defRPr sz="1200">
                <a:solidFill>
                  <a:schemeClr val="tx1"/>
                </a:solidFill>
                <a:latin typeface="Arial" panose="020B0604020202020204" pitchFamily="34" charset="0"/>
              </a:defRPr>
            </a:lvl8pPr>
            <a:lvl9pPr marL="2693988" indent="-9525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B02E48FB-5A9C-40E4-825A-E2BDC421A49B}" type="slidenum">
              <a:rPr kumimoji="0" lang="en-GB" altLang="en-US" sz="5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65</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8435" name="Rectangle 2"/>
          <p:cNvSpPr>
            <a:spLocks noGrp="1" noRot="1" noChangeAspect="1" noChangeArrowheads="1" noTextEdit="1"/>
          </p:cNvSpPr>
          <p:nvPr>
            <p:ph type="sldImg"/>
          </p:nvPr>
        </p:nvSpPr>
        <p:spPr>
          <a:xfrm>
            <a:off x="917575" y="742950"/>
            <a:ext cx="4962525" cy="3722688"/>
          </a:xfrm>
          <a:ln/>
        </p:spPr>
      </p:sp>
      <p:sp>
        <p:nvSpPr>
          <p:cNvPr id="18436" name="Rectangle 3"/>
          <p:cNvSpPr>
            <a:spLocks noGrp="1" noChangeArrowheads="1"/>
          </p:cNvSpPr>
          <p:nvPr>
            <p:ph type="body" idx="1"/>
          </p:nvPr>
        </p:nvSpPr>
        <p:spPr>
          <a:xfrm>
            <a:off x="679450" y="4714875"/>
            <a:ext cx="5438775" cy="447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74613" eaLnBrk="1" hangingPunct="1"/>
            <a:r>
              <a:rPr lang="en-US" altLang="en-US">
                <a:latin typeface="Arial" panose="020B0604020202020204" pitchFamily="34" charset="0"/>
              </a:rPr>
              <a:t>However - one duct (single entry) </a:t>
            </a:r>
            <a:r>
              <a:rPr lang="en-US" altLang="en-US" b="1">
                <a:latin typeface="Arial" panose="020B0604020202020204" pitchFamily="34" charset="0"/>
              </a:rPr>
              <a:t>buit with two fibre </a:t>
            </a:r>
            <a:r>
              <a:rPr lang="en-US" altLang="en-US">
                <a:latin typeface="Arial" panose="020B0604020202020204" pitchFamily="34" charset="0"/>
              </a:rPr>
              <a:t>connections and added resilience option can be </a:t>
            </a:r>
            <a:r>
              <a:rPr lang="en-US" altLang="en-US" b="1">
                <a:latin typeface="Arial" panose="020B0604020202020204" pitchFamily="34" charset="0"/>
              </a:rPr>
              <a:t>dual entry</a:t>
            </a:r>
            <a:r>
              <a:rPr lang="en-US" altLang="en-US">
                <a:latin typeface="Arial" panose="020B0604020202020204" pitchFamily="34" charset="0"/>
              </a:rPr>
              <a:t>, where the fibre can be routed through two different ducts or entry points into the building reducing the likelihood of a fibre cut to both directions.</a:t>
            </a:r>
          </a:p>
        </p:txBody>
      </p:sp>
    </p:spTree>
    <p:extLst>
      <p:ext uri="{BB962C8B-B14F-4D97-AF65-F5344CB8AC3E}">
        <p14:creationId xmlns:p14="http://schemas.microsoft.com/office/powerpoint/2010/main" val="3393987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384175">
              <a:spcBef>
                <a:spcPct val="30000"/>
              </a:spcBef>
              <a:defRPr sz="1200">
                <a:solidFill>
                  <a:schemeClr val="tx1"/>
                </a:solidFill>
                <a:latin typeface="Arial" panose="020B0604020202020204" pitchFamily="34" charset="0"/>
              </a:defRPr>
            </a:lvl1pPr>
            <a:lvl2pPr marL="742950" indent="-285750" defTabSz="384175">
              <a:spcBef>
                <a:spcPct val="30000"/>
              </a:spcBef>
              <a:defRPr sz="1200">
                <a:solidFill>
                  <a:schemeClr val="tx1"/>
                </a:solidFill>
                <a:latin typeface="Arial" panose="020B0604020202020204" pitchFamily="34" charset="0"/>
              </a:defRPr>
            </a:lvl2pPr>
            <a:lvl3pPr marL="1143000" indent="-228600" defTabSz="384175">
              <a:spcBef>
                <a:spcPct val="30000"/>
              </a:spcBef>
              <a:defRPr sz="1200">
                <a:solidFill>
                  <a:schemeClr val="tx1"/>
                </a:solidFill>
                <a:latin typeface="Arial" panose="020B0604020202020204" pitchFamily="34" charset="0"/>
              </a:defRPr>
            </a:lvl3pPr>
            <a:lvl4pPr marL="1600200" indent="-228600" defTabSz="384175">
              <a:spcBef>
                <a:spcPct val="30000"/>
              </a:spcBef>
              <a:defRPr sz="1200">
                <a:solidFill>
                  <a:schemeClr val="tx1"/>
                </a:solidFill>
                <a:latin typeface="Arial" panose="020B0604020202020204" pitchFamily="34" charset="0"/>
              </a:defRPr>
            </a:lvl4pPr>
            <a:lvl5pPr marL="2057400" indent="-228600" defTabSz="384175">
              <a:spcBef>
                <a:spcPct val="30000"/>
              </a:spcBef>
              <a:defRPr sz="1200">
                <a:solidFill>
                  <a:schemeClr val="tx1"/>
                </a:solidFill>
                <a:latin typeface="Arial" panose="020B0604020202020204" pitchFamily="34" charset="0"/>
              </a:defRPr>
            </a:lvl5pPr>
            <a:lvl6pPr marL="2514600" indent="-228600" defTabSz="3841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3841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3841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384175"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384175" eaLnBrk="1" fontAlgn="auto" latinLnBrk="0" hangingPunct="1">
              <a:lnSpc>
                <a:spcPct val="100000"/>
              </a:lnSpc>
              <a:spcBef>
                <a:spcPct val="0"/>
              </a:spcBef>
              <a:spcAft>
                <a:spcPts val="0"/>
              </a:spcAft>
              <a:buClrTx/>
              <a:buSzTx/>
              <a:buFontTx/>
              <a:buNone/>
              <a:tabLst/>
              <a:defRPr/>
            </a:pPr>
            <a:fld id="{79C4F48E-D1BF-47A9-8BAE-24CC950B48E4}" type="slidenum">
              <a:rPr kumimoji="0" lang="en-GB" altLang="en-US" sz="5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384175" eaLnBrk="1" fontAlgn="auto" latinLnBrk="0" hangingPunct="1">
                <a:lnSpc>
                  <a:spcPct val="100000"/>
                </a:lnSpc>
                <a:spcBef>
                  <a:spcPct val="0"/>
                </a:spcBef>
                <a:spcAft>
                  <a:spcPts val="0"/>
                </a:spcAft>
                <a:buClrTx/>
                <a:buSzTx/>
                <a:buFontTx/>
                <a:buNone/>
                <a:tabLst/>
                <a:defRPr/>
              </a:pPr>
              <a:t>68</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9939" name="Rectangle 2"/>
          <p:cNvSpPr>
            <a:spLocks noGrp="1" noRot="1" noChangeAspect="1" noChangeArrowheads="1" noTextEdit="1"/>
          </p:cNvSpPr>
          <p:nvPr>
            <p:ph type="sldImg"/>
          </p:nvPr>
        </p:nvSpPr>
        <p:spPr>
          <a:xfrm>
            <a:off x="919163" y="744538"/>
            <a:ext cx="4964112" cy="3722687"/>
          </a:xfrm>
          <a:ln/>
        </p:spPr>
      </p:sp>
      <p:sp>
        <p:nvSpPr>
          <p:cNvPr id="39940" name="Rectangle 3"/>
          <p:cNvSpPr>
            <a:spLocks noGrp="1" noChangeArrowheads="1"/>
          </p:cNvSpPr>
          <p:nvPr>
            <p:ph type="body" idx="1"/>
          </p:nvPr>
        </p:nvSpPr>
        <p:spPr>
          <a:xfrm>
            <a:off x="679450" y="4716463"/>
            <a:ext cx="5438775" cy="4467225"/>
          </a:xfrm>
          <a:noFill/>
        </p:spPr>
        <p:txBody>
          <a:bodyPr/>
          <a:lstStyle/>
          <a:p>
            <a:pPr eaLnBrk="1" hangingPunct="1">
              <a:lnSpc>
                <a:spcPct val="90000"/>
              </a:lnSpc>
            </a:pPr>
            <a:r>
              <a:rPr lang="en-GB" altLang="en-US">
                <a:latin typeface="Arial" panose="020B0604020202020204" pitchFamily="34" charset="0"/>
              </a:rPr>
              <a:t>Protected Service – traffic is automatically re-routed within 50 milliseconds. Not only are your applications highly unlikely to be affected – you probably won’t even know it’s happened</a:t>
            </a:r>
          </a:p>
          <a:p>
            <a:pPr eaLnBrk="1" hangingPunct="1">
              <a:lnSpc>
                <a:spcPct val="90000"/>
              </a:lnSpc>
            </a:pPr>
            <a:r>
              <a:rPr lang="en-GB" altLang="en-US">
                <a:latin typeface="Arial" panose="020B0604020202020204" pitchFamily="34" charset="0"/>
              </a:rPr>
              <a:t>enhanced resilience packages are available on COLT LANLink (EoMSP) Point to Point, Hub &amp; Spoke and E-PN services:</a:t>
            </a:r>
          </a:p>
          <a:p>
            <a:pPr eaLnBrk="1" hangingPunct="1">
              <a:lnSpc>
                <a:spcPct val="90000"/>
              </a:lnSpc>
            </a:pPr>
            <a:r>
              <a:rPr lang="en-GB" altLang="en-US">
                <a:latin typeface="Arial" panose="020B0604020202020204" pitchFamily="34" charset="0"/>
              </a:rPr>
              <a:t>Standard Resilience: 99.95% guaranteed availability</a:t>
            </a:r>
          </a:p>
          <a:p>
            <a:pPr marL="361950" lvl="1" indent="-182563" eaLnBrk="1" hangingPunct="1">
              <a:lnSpc>
                <a:spcPct val="90000"/>
              </a:lnSpc>
            </a:pPr>
            <a:r>
              <a:rPr lang="en-GB" altLang="en-US">
                <a:latin typeface="Arial" panose="020B0604020202020204" pitchFamily="34" charset="0"/>
              </a:rPr>
              <a:t>single CPE</a:t>
            </a:r>
          </a:p>
          <a:p>
            <a:pPr marL="361950" lvl="1" indent="-182563" eaLnBrk="1" hangingPunct="1">
              <a:lnSpc>
                <a:spcPct val="90000"/>
              </a:lnSpc>
            </a:pPr>
            <a:r>
              <a:rPr lang="en-GB" altLang="en-US">
                <a:latin typeface="Arial" panose="020B0604020202020204" pitchFamily="34" charset="0"/>
              </a:rPr>
              <a:t>single presentation</a:t>
            </a:r>
          </a:p>
          <a:p>
            <a:pPr marL="361950" lvl="1" indent="-182563" eaLnBrk="1" hangingPunct="1">
              <a:lnSpc>
                <a:spcPct val="90000"/>
              </a:lnSpc>
            </a:pPr>
            <a:r>
              <a:rPr lang="en-GB" altLang="en-US">
                <a:latin typeface="Arial" panose="020B0604020202020204" pitchFamily="34" charset="0"/>
              </a:rPr>
              <a:t>dual entry (if available)</a:t>
            </a:r>
          </a:p>
          <a:p>
            <a:pPr marL="361950" lvl="1" indent="-182563" eaLnBrk="1" hangingPunct="1">
              <a:lnSpc>
                <a:spcPct val="90000"/>
              </a:lnSpc>
            </a:pPr>
            <a:r>
              <a:rPr lang="en-GB" altLang="en-US">
                <a:latin typeface="Arial" panose="020B0604020202020204" pitchFamily="34" charset="0"/>
              </a:rPr>
              <a:t>dual header node</a:t>
            </a:r>
          </a:p>
          <a:p>
            <a:pPr eaLnBrk="1" hangingPunct="1">
              <a:lnSpc>
                <a:spcPct val="90000"/>
              </a:lnSpc>
            </a:pPr>
            <a:r>
              <a:rPr lang="en-GB" altLang="en-US">
                <a:latin typeface="Arial" panose="020B0604020202020204" pitchFamily="34" charset="0"/>
              </a:rPr>
              <a:t>Gold Resilience: 99.99% guaranteed availability</a:t>
            </a:r>
          </a:p>
          <a:p>
            <a:pPr marL="361950" lvl="1" indent="-182563" eaLnBrk="1" hangingPunct="1">
              <a:lnSpc>
                <a:spcPct val="90000"/>
              </a:lnSpc>
            </a:pPr>
            <a:r>
              <a:rPr lang="en-GB" altLang="en-US">
                <a:latin typeface="Arial" panose="020B0604020202020204" pitchFamily="34" charset="0"/>
              </a:rPr>
              <a:t>dual CPE</a:t>
            </a:r>
          </a:p>
          <a:p>
            <a:pPr marL="361950" lvl="1" indent="-182563" eaLnBrk="1" hangingPunct="1">
              <a:lnSpc>
                <a:spcPct val="90000"/>
              </a:lnSpc>
            </a:pPr>
            <a:r>
              <a:rPr lang="en-GB" altLang="en-US">
                <a:latin typeface="Arial" panose="020B0604020202020204" pitchFamily="34" charset="0"/>
              </a:rPr>
              <a:t>dual presentation</a:t>
            </a:r>
          </a:p>
          <a:p>
            <a:pPr marL="361950" lvl="1" indent="-182563" eaLnBrk="1" hangingPunct="1">
              <a:lnSpc>
                <a:spcPct val="90000"/>
              </a:lnSpc>
            </a:pPr>
            <a:r>
              <a:rPr lang="en-GB" altLang="en-US">
                <a:latin typeface="Arial" panose="020B0604020202020204" pitchFamily="34" charset="0"/>
              </a:rPr>
              <a:t>dual entry (if available)</a:t>
            </a:r>
          </a:p>
          <a:p>
            <a:pPr marL="361950" lvl="1" indent="-182563" eaLnBrk="1" hangingPunct="1">
              <a:lnSpc>
                <a:spcPct val="90000"/>
              </a:lnSpc>
            </a:pPr>
            <a:r>
              <a:rPr lang="en-GB" altLang="en-US">
                <a:latin typeface="Arial" panose="020B0604020202020204" pitchFamily="34" charset="0"/>
              </a:rPr>
              <a:t>dual header node</a:t>
            </a:r>
          </a:p>
          <a:p>
            <a:pPr eaLnBrk="1" hangingPunct="1">
              <a:lnSpc>
                <a:spcPct val="90000"/>
              </a:lnSpc>
            </a:pPr>
            <a:r>
              <a:rPr lang="en-GB" altLang="en-US">
                <a:latin typeface="Arial" panose="020B0604020202020204" pitchFamily="34" charset="0"/>
              </a:rPr>
              <a:t>Platinum Resilience: 99.999% availability</a:t>
            </a:r>
          </a:p>
          <a:p>
            <a:pPr marL="361950" lvl="1" indent="-182563" eaLnBrk="1" hangingPunct="1">
              <a:lnSpc>
                <a:spcPct val="90000"/>
              </a:lnSpc>
            </a:pPr>
            <a:r>
              <a:rPr lang="en-GB" altLang="en-US">
                <a:latin typeface="Arial" panose="020B0604020202020204" pitchFamily="34" charset="0"/>
              </a:rPr>
              <a:t>dual CPE</a:t>
            </a:r>
          </a:p>
          <a:p>
            <a:pPr marL="361950" lvl="1" indent="-182563" eaLnBrk="1" hangingPunct="1">
              <a:lnSpc>
                <a:spcPct val="90000"/>
              </a:lnSpc>
            </a:pPr>
            <a:r>
              <a:rPr lang="en-GB" altLang="en-US">
                <a:latin typeface="Arial" panose="020B0604020202020204" pitchFamily="34" charset="0"/>
              </a:rPr>
              <a:t>dual presentation</a:t>
            </a:r>
          </a:p>
          <a:p>
            <a:pPr marL="361950" lvl="1" indent="-182563" eaLnBrk="1" hangingPunct="1">
              <a:lnSpc>
                <a:spcPct val="90000"/>
              </a:lnSpc>
            </a:pPr>
            <a:r>
              <a:rPr lang="en-GB" altLang="en-US">
                <a:latin typeface="Arial" panose="020B0604020202020204" pitchFamily="34" charset="0"/>
              </a:rPr>
              <a:t>dual entry (if available)</a:t>
            </a:r>
          </a:p>
          <a:p>
            <a:pPr marL="361950" lvl="1" indent="-182563" eaLnBrk="1" hangingPunct="1">
              <a:lnSpc>
                <a:spcPct val="90000"/>
              </a:lnSpc>
            </a:pPr>
            <a:r>
              <a:rPr lang="en-GB" altLang="en-US">
                <a:latin typeface="Arial" panose="020B0604020202020204" pitchFamily="34" charset="0"/>
              </a:rPr>
              <a:t>dual header node &amp; access ring</a:t>
            </a:r>
          </a:p>
          <a:p>
            <a:pPr eaLnBrk="1" hangingPunct="1">
              <a:lnSpc>
                <a:spcPct val="90000"/>
              </a:lnSpc>
            </a:pPr>
            <a:endParaRPr lang="en-GB" altLang="en-US">
              <a:latin typeface="Arial" panose="020B0604020202020204" pitchFamily="34" charset="0"/>
            </a:endParaRPr>
          </a:p>
        </p:txBody>
      </p:sp>
    </p:spTree>
    <p:extLst>
      <p:ext uri="{BB962C8B-B14F-4D97-AF65-F5344CB8AC3E}">
        <p14:creationId xmlns:p14="http://schemas.microsoft.com/office/powerpoint/2010/main" val="372700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858A9F84-745F-43D8-9D9F-1CB0C6D54D41}" type="slidenum">
              <a:rPr kumimoji="0" lang="en-GB" altLang="en-US" sz="1800" b="0" i="0" u="none" strike="noStrike" kern="0" cap="none" spc="0" normalizeH="0" baseline="0" noProof="0">
                <a:ln>
                  <a:noFill/>
                </a:ln>
                <a:solidFill>
                  <a:schemeClr val="tx1"/>
                </a:solidFill>
                <a:effectLst/>
                <a:uLnTx/>
                <a:uFillTx/>
                <a:latin typeface="Calibri" panose="020F050202020403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altLang="en-US" sz="1800" b="0" i="0" u="none" strike="noStrike" kern="0" cap="none" spc="0" normalizeH="0" baseline="0" noProof="0" dirty="0">
              <a:ln>
                <a:noFill/>
              </a:ln>
              <a:solidFill>
                <a:schemeClr val="tx1"/>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20112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endParaRPr lang="en-US" altLang="en-US">
              <a:latin typeface="Arial" panose="020B0604020202020204" pitchFamily="34" charset="0"/>
            </a:endParaRPr>
          </a:p>
        </p:txBody>
      </p:sp>
      <p:sp>
        <p:nvSpPr>
          <p:cNvPr id="59396"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7C22673-7DC0-46CC-862E-67EF750CF902}" type="slidenum">
              <a:rPr kumimoji="0" lang="en-GB" altLang="en-US" sz="5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69</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75683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endParaRPr lang="en-US" altLang="en-US">
              <a:latin typeface="Arial" panose="020B0604020202020204" pitchFamily="34" charset="0"/>
            </a:endParaRPr>
          </a:p>
        </p:txBody>
      </p:sp>
      <p:sp>
        <p:nvSpPr>
          <p:cNvPr id="6144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311150" indent="-119063">
              <a:spcBef>
                <a:spcPct val="30000"/>
              </a:spcBef>
              <a:defRPr sz="1200">
                <a:solidFill>
                  <a:schemeClr val="tx1"/>
                </a:solidFill>
                <a:latin typeface="Arial" panose="020B0604020202020204" pitchFamily="34" charset="0"/>
              </a:defRPr>
            </a:lvl2pPr>
            <a:lvl3pPr marL="481013" indent="-95250">
              <a:spcBef>
                <a:spcPct val="30000"/>
              </a:spcBef>
              <a:defRPr sz="1200">
                <a:solidFill>
                  <a:schemeClr val="tx1"/>
                </a:solidFill>
                <a:latin typeface="Arial" panose="020B0604020202020204" pitchFamily="34" charset="0"/>
              </a:defRPr>
            </a:lvl3pPr>
            <a:lvl4pPr marL="673100" indent="-95250">
              <a:spcBef>
                <a:spcPct val="30000"/>
              </a:spcBef>
              <a:defRPr sz="1200">
                <a:solidFill>
                  <a:schemeClr val="tx1"/>
                </a:solidFill>
                <a:latin typeface="Arial" panose="020B0604020202020204" pitchFamily="34" charset="0"/>
              </a:defRPr>
            </a:lvl4pPr>
            <a:lvl5pPr marL="865188" indent="-95250">
              <a:spcBef>
                <a:spcPct val="30000"/>
              </a:spcBef>
              <a:defRPr sz="1200">
                <a:solidFill>
                  <a:schemeClr val="tx1"/>
                </a:solidFill>
                <a:latin typeface="Arial" panose="020B0604020202020204" pitchFamily="34" charset="0"/>
              </a:defRPr>
            </a:lvl5pPr>
            <a:lvl6pPr marL="1322388" indent="-95250" eaLnBrk="0" fontAlgn="base" hangingPunct="0">
              <a:spcBef>
                <a:spcPct val="30000"/>
              </a:spcBef>
              <a:spcAft>
                <a:spcPct val="0"/>
              </a:spcAft>
              <a:defRPr sz="1200">
                <a:solidFill>
                  <a:schemeClr val="tx1"/>
                </a:solidFill>
                <a:latin typeface="Arial" panose="020B0604020202020204" pitchFamily="34" charset="0"/>
              </a:defRPr>
            </a:lvl6pPr>
            <a:lvl7pPr marL="1779588" indent="-95250" eaLnBrk="0" fontAlgn="base" hangingPunct="0">
              <a:spcBef>
                <a:spcPct val="30000"/>
              </a:spcBef>
              <a:spcAft>
                <a:spcPct val="0"/>
              </a:spcAft>
              <a:defRPr sz="1200">
                <a:solidFill>
                  <a:schemeClr val="tx1"/>
                </a:solidFill>
                <a:latin typeface="Arial" panose="020B0604020202020204" pitchFamily="34" charset="0"/>
              </a:defRPr>
            </a:lvl7pPr>
            <a:lvl8pPr marL="2236788" indent="-95250" eaLnBrk="0" fontAlgn="base" hangingPunct="0">
              <a:spcBef>
                <a:spcPct val="30000"/>
              </a:spcBef>
              <a:spcAft>
                <a:spcPct val="0"/>
              </a:spcAft>
              <a:defRPr sz="1200">
                <a:solidFill>
                  <a:schemeClr val="tx1"/>
                </a:solidFill>
                <a:latin typeface="Arial" panose="020B0604020202020204" pitchFamily="34" charset="0"/>
              </a:defRPr>
            </a:lvl8pPr>
            <a:lvl9pPr marL="2693988" indent="-9525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7786E38-EA76-4EC9-A3A9-C7D5A4D428F9}" type="slidenum">
              <a:rPr kumimoji="0" lang="en-GB" altLang="en-US" sz="500" b="0" i="0" u="none" strike="noStrike" kern="0" cap="none" spc="0" normalizeH="0" baseline="0" noProof="0" smtClean="0">
                <a:ln>
                  <a:noFill/>
                </a:ln>
                <a:solidFill>
                  <a:schemeClr val="tx1"/>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70</a:t>
            </a:fld>
            <a:endParaRPr kumimoji="0" lang="en-GB" altLang="en-US" sz="500" b="0" i="0" u="none" strike="noStrike" kern="0" cap="none" spc="0" normalizeH="0" baseline="0" noProof="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2212361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19D476D5-E068-448C-AD9B-8FD5959E87B2}" type="slidenum">
              <a:rPr kumimoji="0" lang="en-GB" altLang="en-US" sz="1200" b="0" i="0" u="none" strike="noStrike" kern="0" cap="none" spc="0" normalizeH="0" baseline="0" noProof="0" smtClean="0">
                <a:ln>
                  <a:noFill/>
                </a:ln>
                <a:solidFill>
                  <a:srgbClr val="000000"/>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72</a:t>
            </a:fld>
            <a:endParaRPr kumimoji="0" lang="en-GB" altLang="en-US" sz="1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314721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09941BAF-BC7D-4BC1-BD81-604D78B531F7}" type="slidenum">
              <a:rPr kumimoji="0" lang="en-GB" altLang="en-US" sz="1200" b="0" i="0" u="none" strike="noStrike" kern="0" cap="none" spc="0" normalizeH="0" baseline="0" noProof="0" smtClean="0">
                <a:ln>
                  <a:noFill/>
                </a:ln>
                <a:solidFill>
                  <a:srgbClr val="000000"/>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73</a:t>
            </a:fld>
            <a:endParaRPr kumimoji="0" lang="en-GB" altLang="en-US" sz="1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42862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A6F58E42-2F01-41B6-BB51-A4AEDBEC50B2}" type="slidenum">
              <a:rPr kumimoji="0" lang="en-GB" altLang="en-US" sz="1200" b="0" i="0" u="none" strike="noStrike" kern="0" cap="none" spc="0" normalizeH="0" baseline="0" noProof="0" smtClean="0">
                <a:ln>
                  <a:noFill/>
                </a:ln>
                <a:solidFill>
                  <a:srgbClr val="000000"/>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75</a:t>
            </a:fld>
            <a:endParaRPr kumimoji="0" lang="en-GB" altLang="en-US" sz="1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643974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6C17B6DF-D02D-4CBF-898D-BA2B093CCF01}" type="slidenum">
              <a:rPr kumimoji="0" lang="en-GB" altLang="en-US" sz="1200" b="0" i="0" u="none" strike="noStrike" kern="0" cap="none" spc="0" normalizeH="0" baseline="0" noProof="0" smtClean="0">
                <a:ln>
                  <a:noFill/>
                </a:ln>
                <a:solidFill>
                  <a:srgbClr val="000000"/>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76</a:t>
            </a:fld>
            <a:endParaRPr kumimoji="0" lang="en-GB" altLang="en-US" sz="1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186500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4506EB44-7F53-4A10-825B-584A688CFC7E}" type="slidenum">
              <a:rPr kumimoji="0" lang="en-GB" altLang="en-US" sz="1200" b="0" i="0" u="none" strike="noStrike" kern="0" cap="none" spc="0" normalizeH="0" baseline="0" noProof="0" smtClean="0">
                <a:ln>
                  <a:noFill/>
                </a:ln>
                <a:solidFill>
                  <a:srgbClr val="000000"/>
                </a:solidFill>
                <a:effectLst/>
                <a:uLnTx/>
                <a:uFillTx/>
                <a:latin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77</a:t>
            </a:fld>
            <a:endParaRPr kumimoji="0" lang="en-GB" altLang="en-US" sz="12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66710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79C1D3B-ED6C-4715-A9C3-7BE7B0A5BC60}" type="slidenum">
              <a:rPr kumimoji="0" lang="en-GB" altLang="en-US" sz="1800" b="0" i="0" u="none" strike="noStrike" kern="0" cap="none" spc="0" normalizeH="0" baseline="0" noProof="0">
                <a:ln>
                  <a:noFill/>
                </a:ln>
                <a:solidFill>
                  <a:schemeClr val="tx1"/>
                </a:solidFill>
                <a:effectLst/>
                <a:uLnTx/>
                <a:uFillTx/>
                <a:latin typeface="Calibri" panose="020F050202020403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GB" altLang="en-US" sz="1800" b="0" i="0" u="none" strike="noStrike" kern="0" cap="none" spc="0" normalizeH="0" baseline="0" noProof="0" dirty="0">
              <a:ln>
                <a:noFill/>
              </a:ln>
              <a:solidFill>
                <a:schemeClr val="tx1"/>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050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1B93C9E0-EAFE-461E-A747-2A088009F48E}" type="slidenum">
              <a:rPr kumimoji="0" lang="en-GB" altLang="en-US" sz="1800" b="0" i="0" u="none" strike="noStrike" kern="0" cap="none" spc="0" normalizeH="0" baseline="0" noProof="0">
                <a:ln>
                  <a:noFill/>
                </a:ln>
                <a:solidFill>
                  <a:schemeClr val="tx1"/>
                </a:solidFill>
                <a:effectLst/>
                <a:uLnTx/>
                <a:uFillTx/>
                <a:latin typeface="Calibri" panose="020F050202020403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GB" altLang="en-US" sz="1800" b="0" i="0" u="none" strike="noStrike" kern="0" cap="none" spc="0" normalizeH="0" baseline="0" noProof="0" dirty="0">
              <a:ln>
                <a:noFill/>
              </a:ln>
              <a:solidFill>
                <a:schemeClr val="tx1"/>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2908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41E69410-93F7-432A-B2E4-D239EEFBA6EB}" type="slidenum">
              <a:rPr kumimoji="0" lang="en-GB" altLang="en-US" sz="1800" b="0" i="0" u="none" strike="noStrike" kern="0" cap="none" spc="0" normalizeH="0" baseline="0" noProof="0">
                <a:ln>
                  <a:noFill/>
                </a:ln>
                <a:solidFill>
                  <a:schemeClr val="tx1"/>
                </a:solidFill>
                <a:effectLst/>
                <a:uLnTx/>
                <a:uFillTx/>
                <a:latin typeface="Calibri" panose="020F050202020403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altLang="en-US" sz="1800" b="0" i="0" u="none" strike="noStrike" kern="0" cap="none" spc="0" normalizeH="0" baseline="0" noProof="0" dirty="0">
              <a:ln>
                <a:noFill/>
              </a:ln>
              <a:solidFill>
                <a:schemeClr val="tx1"/>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411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A830647-400E-41C4-88DB-8C15763641C3}" type="slidenum">
              <a:rPr kumimoji="0" lang="en-GB" alt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GB" alt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73333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p:spPr>
        <p:txBody>
          <a:bodyPr/>
          <a:lstStyle/>
          <a:p>
            <a:endParaRPr lang="en-US" altLang="en-US">
              <a:latin typeface="Arial" panose="020B0604020202020204" pitchFamily="34" charset="0"/>
            </a:endParaRPr>
          </a:p>
        </p:txBody>
      </p:sp>
      <p:sp>
        <p:nvSpPr>
          <p:cNvPr id="3072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F78D15-62E1-4BED-95D1-D7A9F73965E5}" type="slidenum">
              <a:rPr lang="en-GB" altLang="en-US" sz="500" smtClean="0"/>
              <a:pPr>
                <a:spcBef>
                  <a:spcPct val="0"/>
                </a:spcBef>
              </a:pPr>
              <a:t>12</a:t>
            </a:fld>
            <a:endParaRPr lang="en-GB" altLang="en-US" sz="500"/>
          </a:p>
        </p:txBody>
      </p:sp>
    </p:spTree>
    <p:extLst>
      <p:ext uri="{BB962C8B-B14F-4D97-AF65-F5344CB8AC3E}">
        <p14:creationId xmlns:p14="http://schemas.microsoft.com/office/powerpoint/2010/main" val="330432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1707ABB-5FAC-459C-ACE6-51F39EA64891}" type="datetimeFigureOut">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327552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1707ABB-5FAC-459C-ACE6-51F39EA64891}" type="datetimeFigureOut">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6672671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23940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95363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5"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223761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48371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851144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9"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73"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343911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1" descr="CE_013 4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4601"/>
            <a:ext cx="12192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0" descr="Colt_logo_RGB_L J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p:nvSpPr>
        <p:spPr bwMode="auto">
          <a:xfrm>
            <a:off x="719668" y="6551613"/>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a:solidFill>
                  <a:srgbClr val="FFFFFF"/>
                </a:solidFill>
              </a:rPr>
              <a:t>© 2010 Colt Technology Services Group Limited. All rights reserved.</a:t>
            </a:r>
          </a:p>
        </p:txBody>
      </p:sp>
      <p:pic>
        <p:nvPicPr>
          <p:cNvPr id="9" name="Picture 70" descr="colt_descriptor_m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996768" y="6403976"/>
            <a:ext cx="354541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11" name="Rectangle 76"/>
          <p:cNvSpPr>
            <a:spLocks noChangeArrowheads="1"/>
          </p:cNvSpPr>
          <p:nvPr/>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pic>
        <p:nvPicPr>
          <p:cNvPr id="12" name="Picture 35" descr="Lightb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22"/>
            <a:ext cx="10797117" cy="1277937"/>
          </a:xfrm>
        </p:spPr>
        <p:txBody>
          <a:bodyPr/>
          <a:lstStyle>
            <a:lvl1pPr>
              <a:defRPr sz="5000"/>
            </a:lvl1pPr>
          </a:lstStyle>
          <a:p>
            <a:pPr lvl="0"/>
            <a:r>
              <a:rPr lang="en-GB" noProof="0"/>
              <a:t>Click to edit title</a:t>
            </a:r>
          </a:p>
        </p:txBody>
      </p:sp>
      <p:sp>
        <p:nvSpPr>
          <p:cNvPr id="21517" name="Rectangle 13"/>
          <p:cNvSpPr>
            <a:spLocks noGrp="1" noChangeArrowheads="1"/>
          </p:cNvSpPr>
          <p:nvPr>
            <p:ph type="subTitle" sz="quarter" idx="1"/>
          </p:nvPr>
        </p:nvSpPr>
        <p:spPr>
          <a:xfrm>
            <a:off x="719673" y="2200275"/>
            <a:ext cx="8614833" cy="400050"/>
          </a:xfrm>
        </p:spPr>
        <p:txBody>
          <a:bodyPr/>
          <a:lstStyle>
            <a:lvl1pPr>
              <a:lnSpc>
                <a:spcPct val="85000"/>
              </a:lnSpc>
              <a:defRPr sz="2400" b="1">
                <a:solidFill>
                  <a:schemeClr val="tx2"/>
                </a:solidFill>
              </a:defRPr>
            </a:lvl1pPr>
          </a:lstStyle>
          <a:p>
            <a:pPr lvl="0"/>
            <a:r>
              <a:rPr lang="en-GB" noProof="0"/>
              <a:t>Click to edit Master subtitle style</a:t>
            </a:r>
          </a:p>
        </p:txBody>
      </p:sp>
    </p:spTree>
    <p:extLst>
      <p:ext uri="{BB962C8B-B14F-4D97-AF65-F5344CB8AC3E}">
        <p14:creationId xmlns:p14="http://schemas.microsoft.com/office/powerpoint/2010/main" val="31794110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84300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343455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73"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70"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068975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1707ABB-5FAC-459C-ACE6-51F39EA64891}" type="datetimeFigureOut">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29552359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199103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1573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75270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5"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5509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50585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1811296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9"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73"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0408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1" descr="CE_013 4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4601"/>
            <a:ext cx="12192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0" descr="Colt_logo_RGB_L J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p:nvSpPr>
        <p:spPr bwMode="auto">
          <a:xfrm>
            <a:off x="719667" y="6551614"/>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a:solidFill>
                  <a:srgbClr val="FFFFFF"/>
                </a:solidFill>
              </a:rPr>
              <a:t>© 2010 Colt Technology Services Group Limited. All rights reserved.</a:t>
            </a:r>
          </a:p>
        </p:txBody>
      </p:sp>
      <p:pic>
        <p:nvPicPr>
          <p:cNvPr id="9" name="Picture 70" descr="colt_descriptor_m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996768" y="6403976"/>
            <a:ext cx="354541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11" name="Rectangle 76"/>
          <p:cNvSpPr>
            <a:spLocks noChangeArrowheads="1"/>
          </p:cNvSpPr>
          <p:nvPr/>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pic>
        <p:nvPicPr>
          <p:cNvPr id="12" name="Picture 35" descr="Lightb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14"/>
            <a:ext cx="10797117" cy="1277937"/>
          </a:xfrm>
        </p:spPr>
        <p:txBody>
          <a:bodyPr/>
          <a:lstStyle>
            <a:lvl1pPr>
              <a:defRPr sz="5000"/>
            </a:lvl1pPr>
          </a:lstStyle>
          <a:p>
            <a:pPr lvl="0"/>
            <a:r>
              <a:rPr lang="en-GB" noProof="0"/>
              <a:t>Click to edit title</a:t>
            </a:r>
          </a:p>
        </p:txBody>
      </p:sp>
      <p:sp>
        <p:nvSpPr>
          <p:cNvPr id="21517" name="Rectangle 13"/>
          <p:cNvSpPr>
            <a:spLocks noGrp="1" noChangeArrowheads="1"/>
          </p:cNvSpPr>
          <p:nvPr>
            <p:ph type="subTitle" sz="quarter" idx="1"/>
          </p:nvPr>
        </p:nvSpPr>
        <p:spPr>
          <a:xfrm>
            <a:off x="719668" y="2200275"/>
            <a:ext cx="8614833" cy="400050"/>
          </a:xfrm>
        </p:spPr>
        <p:txBody>
          <a:bodyPr/>
          <a:lstStyle>
            <a:lvl1pPr>
              <a:lnSpc>
                <a:spcPct val="85000"/>
              </a:lnSpc>
              <a:defRPr sz="2400" b="1">
                <a:solidFill>
                  <a:schemeClr val="tx2"/>
                </a:solidFill>
              </a:defRPr>
            </a:lvl1pPr>
          </a:lstStyle>
          <a:p>
            <a:pPr lvl="0"/>
            <a:r>
              <a:rPr lang="en-GB" noProof="0"/>
              <a:t>Click to edit Master subtitle style</a:t>
            </a:r>
          </a:p>
        </p:txBody>
      </p:sp>
    </p:spTree>
    <p:extLst>
      <p:ext uri="{BB962C8B-B14F-4D97-AF65-F5344CB8AC3E}">
        <p14:creationId xmlns:p14="http://schemas.microsoft.com/office/powerpoint/2010/main" val="147803108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228980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494351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0" descr="Colt_logo_RGB_L JH"/>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5" descr="PP1400x380_A121886 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784601"/>
            <a:ext cx="12192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userDrawn="1"/>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userDrawn="1"/>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userDrawn="1"/>
        </p:nvSpPr>
        <p:spPr bwMode="auto">
          <a:xfrm>
            <a:off x="719667" y="6551614"/>
            <a:ext cx="286136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a:solidFill>
                  <a:schemeClr val="bg1"/>
                </a:solidFill>
              </a:rPr>
              <a:t>© 2010 Colt Telecom Group Limited. All rights reserved.</a:t>
            </a:r>
          </a:p>
        </p:txBody>
      </p:sp>
      <p:pic>
        <p:nvPicPr>
          <p:cNvPr id="9" name="Picture 70" descr="colt_descriptor_mon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ltGray">
          <a:xfrm>
            <a:off x="7996768" y="6403976"/>
            <a:ext cx="354541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5"/>
          <p:cNvSpPr>
            <a:spLocks noChangeArrowheads="1"/>
          </p:cNvSpPr>
          <p:nvPr userDrawn="1"/>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de-DE" altLang="en-US" sz="1600"/>
          </a:p>
        </p:txBody>
      </p:sp>
      <p:sp>
        <p:nvSpPr>
          <p:cNvPr id="11" name="Rectangle 76"/>
          <p:cNvSpPr>
            <a:spLocks noChangeArrowheads="1"/>
          </p:cNvSpPr>
          <p:nvPr userDrawn="1"/>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de-DE" altLang="en-US" sz="1600"/>
          </a:p>
        </p:txBody>
      </p:sp>
      <p:pic>
        <p:nvPicPr>
          <p:cNvPr id="12" name="Picture 35" descr="Lightba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14"/>
            <a:ext cx="10797117" cy="1277937"/>
          </a:xfrm>
        </p:spPr>
        <p:txBody>
          <a:bodyPr/>
          <a:lstStyle>
            <a:lvl1pPr>
              <a:defRPr sz="5000"/>
            </a:lvl1pPr>
          </a:lstStyle>
          <a:p>
            <a:pPr lvl="0"/>
            <a:r>
              <a:rPr lang="en-GB" noProof="0"/>
              <a:t>Click to edit title</a:t>
            </a:r>
          </a:p>
        </p:txBody>
      </p:sp>
      <p:sp>
        <p:nvSpPr>
          <p:cNvPr id="21517" name="Rectangle 13"/>
          <p:cNvSpPr>
            <a:spLocks noGrp="1" noChangeArrowheads="1"/>
          </p:cNvSpPr>
          <p:nvPr>
            <p:ph type="subTitle" sz="quarter" idx="1"/>
          </p:nvPr>
        </p:nvSpPr>
        <p:spPr>
          <a:xfrm>
            <a:off x="719668" y="2200275"/>
            <a:ext cx="8614833" cy="400050"/>
          </a:xfrm>
        </p:spPr>
        <p:txBody>
          <a:bodyPr/>
          <a:lstStyle>
            <a:lvl1pPr>
              <a:lnSpc>
                <a:spcPct val="85000"/>
              </a:lnSpc>
              <a:defRPr sz="2400" b="1">
                <a:solidFill>
                  <a:schemeClr val="tx2"/>
                </a:solidFill>
              </a:defRPr>
            </a:lvl1pPr>
          </a:lstStyle>
          <a:p>
            <a:pPr lvl="0"/>
            <a:r>
              <a:rPr lang="en-GB" noProof="0"/>
              <a:t>Click to edit Master subtitle style</a:t>
            </a:r>
          </a:p>
        </p:txBody>
      </p:sp>
    </p:spTree>
    <p:extLst>
      <p:ext uri="{BB962C8B-B14F-4D97-AF65-F5344CB8AC3E}">
        <p14:creationId xmlns:p14="http://schemas.microsoft.com/office/powerpoint/2010/main" val="389855166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37991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90126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582198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6972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8914152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045335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803931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4"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257529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First Pag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4700" cy="6858000"/>
          </a:xfrm>
          <a:prstGeom prst="rect">
            <a:avLst/>
          </a:prstGeom>
        </p:spPr>
      </p:pic>
      <p:pic>
        <p:nvPicPr>
          <p:cNvPr id="28" name="Picture 2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723467" y="1638302"/>
            <a:ext cx="5029199" cy="3771899"/>
          </a:xfrm>
          <a:prstGeom prst="ellipse">
            <a:avLst/>
          </a:prstGeom>
          <a:ln>
            <a:solidFill>
              <a:schemeClr val="bg1"/>
            </a:solidFill>
          </a:ln>
        </p:spPr>
      </p:pic>
      <p:sp>
        <p:nvSpPr>
          <p:cNvPr id="29" name="Rectangle 28"/>
          <p:cNvSpPr/>
          <p:nvPr userDrawn="1"/>
        </p:nvSpPr>
        <p:spPr>
          <a:xfrm>
            <a:off x="0" y="6686550"/>
            <a:ext cx="12192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spcBef>
                <a:spcPts val="0"/>
              </a:spcBef>
              <a:spcAft>
                <a:spcPts val="0"/>
              </a:spcAft>
            </a:pPr>
            <a:endParaRPr lang="en-GB" sz="1800" b="0" dirty="0">
              <a:solidFill>
                <a:srgbClr val="FFFFFF"/>
              </a:solidFill>
              <a:latin typeface="GothamLight" pitchFamily="50" charset="0"/>
            </a:endParaRPr>
          </a:p>
        </p:txBody>
      </p:sp>
      <p:sp>
        <p:nvSpPr>
          <p:cNvPr id="31" name="Text Box 27"/>
          <p:cNvSpPr txBox="1">
            <a:spLocks noChangeArrowheads="1"/>
          </p:cNvSpPr>
          <p:nvPr userDrawn="1"/>
        </p:nvSpPr>
        <p:spPr bwMode="auto">
          <a:xfrm>
            <a:off x="235251" y="6710720"/>
            <a:ext cx="41004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r>
              <a:rPr lang="en-GB" sz="800" b="0" dirty="0">
                <a:solidFill>
                  <a:srgbClr val="FFFFFF"/>
                </a:solidFill>
                <a:latin typeface="Gotham Light" panose="02000603030000020004" pitchFamily="2" charset="0"/>
              </a:rPr>
              <a:t>© 2017 Colt Technology Services Group Limited. All rights reserved. Internal usage only. </a:t>
            </a:r>
          </a:p>
        </p:txBody>
      </p:sp>
      <p:sp>
        <p:nvSpPr>
          <p:cNvPr id="32" name="TextBox 31"/>
          <p:cNvSpPr txBox="1"/>
          <p:nvPr userDrawn="1"/>
        </p:nvSpPr>
        <p:spPr>
          <a:xfrm>
            <a:off x="9139403" y="6186314"/>
            <a:ext cx="2688299" cy="391333"/>
          </a:xfrm>
          <a:prstGeom prst="rect">
            <a:avLst/>
          </a:prstGeom>
        </p:spPr>
        <p:txBody>
          <a:bodyPr wrap="none" lIns="0" tIns="0" rIns="0" bIns="0" rtlCol="0">
            <a:noAutofit/>
          </a:bodyPr>
          <a:lstStyle/>
          <a:p>
            <a:pPr fontAlgn="auto">
              <a:spcBef>
                <a:spcPts val="0"/>
              </a:spcBef>
              <a:spcAft>
                <a:spcPts val="0"/>
              </a:spcAft>
            </a:pPr>
            <a:r>
              <a:rPr lang="en-GB" sz="2000" b="0" dirty="0">
                <a:solidFill>
                  <a:srgbClr val="FFFFFF"/>
                </a:solidFill>
                <a:latin typeface="Gotham Bold" panose="02000803030000020004" pitchFamily="2" charset="0"/>
                <a:cs typeface="+mn-cs"/>
              </a:rPr>
              <a:t>Colt Academy</a:t>
            </a:r>
            <a:endParaRPr lang="en-US" sz="2000" b="0" dirty="0">
              <a:solidFill>
                <a:srgbClr val="FFFFFF"/>
              </a:solidFill>
              <a:latin typeface="GothamLight" charset="0"/>
              <a:cs typeface="+mn-cs"/>
            </a:endParaRPr>
          </a:p>
        </p:txBody>
      </p:sp>
      <p:grpSp>
        <p:nvGrpSpPr>
          <p:cNvPr id="33" name="Group 32"/>
          <p:cNvGrpSpPr>
            <a:grpSpLocks noChangeAspect="1"/>
          </p:cNvGrpSpPr>
          <p:nvPr userDrawn="1"/>
        </p:nvGrpSpPr>
        <p:grpSpPr>
          <a:xfrm>
            <a:off x="11664619" y="6165304"/>
            <a:ext cx="368603" cy="419957"/>
            <a:chOff x="7311652" y="4860877"/>
            <a:chExt cx="1187451" cy="1803858"/>
          </a:xfrm>
        </p:grpSpPr>
        <p:sp>
          <p:nvSpPr>
            <p:cNvPr id="34" name="Parallelogram 33"/>
            <p:cNvSpPr/>
            <p:nvPr/>
          </p:nvSpPr>
          <p:spPr bwMode="auto">
            <a:xfrm>
              <a:off x="7311652" y="5762577"/>
              <a:ext cx="1184276" cy="902158"/>
            </a:xfrm>
            <a:prstGeom prst="parallelogram">
              <a:avLst>
                <a:gd name="adj" fmla="val 66379"/>
              </a:avLst>
            </a:prstGeom>
            <a:solidFill>
              <a:schemeClr val="tx2"/>
            </a:solidFill>
            <a:ln w="28575">
              <a:solidFill>
                <a:schemeClr val="tx2"/>
              </a:solidFill>
              <a:prstDash val="solid"/>
              <a:headEnd/>
              <a:tailEnd/>
            </a:ln>
            <a:effectLst/>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en-US" sz="1800" b="0">
                <a:solidFill>
                  <a:srgbClr val="FFFFFF"/>
                </a:solidFill>
              </a:endParaRPr>
            </a:p>
          </p:txBody>
        </p:sp>
        <p:sp>
          <p:nvSpPr>
            <p:cNvPr id="35" name="Parallelogram 34"/>
            <p:cNvSpPr/>
            <p:nvPr/>
          </p:nvSpPr>
          <p:spPr bwMode="auto">
            <a:xfrm flipH="1">
              <a:off x="7314827" y="4860877"/>
              <a:ext cx="1184276" cy="902158"/>
            </a:xfrm>
            <a:prstGeom prst="parallelogram">
              <a:avLst>
                <a:gd name="adj" fmla="val 66379"/>
              </a:avLst>
            </a:prstGeom>
            <a:solidFill>
              <a:schemeClr val="tx2"/>
            </a:solidFill>
            <a:ln w="28575">
              <a:solidFill>
                <a:schemeClr val="tx2"/>
              </a:solidFill>
              <a:prstDash val="solid"/>
              <a:headEnd/>
              <a:tailEnd/>
            </a:ln>
            <a:effectLst/>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en-US" sz="1800" b="0">
                <a:solidFill>
                  <a:srgbClr val="FFFFFF"/>
                </a:solidFill>
              </a:endParaRPr>
            </a:p>
          </p:txBody>
        </p:sp>
      </p:grpSp>
      <p:sp>
        <p:nvSpPr>
          <p:cNvPr id="21506" name="Rectangle 2"/>
          <p:cNvSpPr>
            <a:spLocks noGrp="1" noChangeArrowheads="1"/>
          </p:cNvSpPr>
          <p:nvPr>
            <p:ph type="ctrTitle" hasCustomPrompt="1"/>
          </p:nvPr>
        </p:nvSpPr>
        <p:spPr>
          <a:xfrm>
            <a:off x="719667" y="404664"/>
            <a:ext cx="11115952" cy="880782"/>
          </a:xfrm>
        </p:spPr>
        <p:txBody>
          <a:bodyPr/>
          <a:lstStyle>
            <a:lvl1pPr>
              <a:defRPr sz="5400" b="0">
                <a:solidFill>
                  <a:schemeClr val="bg1"/>
                </a:solidFill>
                <a:latin typeface="Gotham Bold" panose="02000803030000020004" pitchFamily="2" charset="0"/>
              </a:defRPr>
            </a:lvl1pPr>
          </a:lstStyle>
          <a:p>
            <a:pPr lvl="0"/>
            <a:r>
              <a:rPr lang="en-GB" noProof="0" dirty="0"/>
              <a:t>First Page Only</a:t>
            </a:r>
          </a:p>
        </p:txBody>
      </p:sp>
      <p:sp>
        <p:nvSpPr>
          <p:cNvPr id="21517" name="Rectangle 13"/>
          <p:cNvSpPr>
            <a:spLocks noGrp="1" noChangeArrowheads="1"/>
          </p:cNvSpPr>
          <p:nvPr>
            <p:ph type="subTitle" sz="quarter" idx="1"/>
          </p:nvPr>
        </p:nvSpPr>
        <p:spPr>
          <a:xfrm>
            <a:off x="719667" y="1299021"/>
            <a:ext cx="11144087" cy="266621"/>
          </a:xfrm>
        </p:spPr>
        <p:txBody>
          <a:bodyPr/>
          <a:lstStyle>
            <a:lvl1pPr>
              <a:lnSpc>
                <a:spcPct val="85000"/>
              </a:lnSpc>
              <a:defRPr sz="1800" b="1">
                <a:solidFill>
                  <a:schemeClr val="accent1"/>
                </a:solidFill>
                <a:latin typeface="Gotham Light" panose="02000603030000020004" pitchFamily="2" charset="0"/>
              </a:defRPr>
            </a:lvl1pPr>
          </a:lstStyle>
          <a:p>
            <a:pPr lvl="0"/>
            <a:r>
              <a:rPr lang="en-GB" noProof="0" dirty="0"/>
              <a:t>Click to edit Master subtitle style</a:t>
            </a:r>
          </a:p>
        </p:txBody>
      </p:sp>
    </p:spTree>
    <p:extLst>
      <p:ext uri="{BB962C8B-B14F-4D97-AF65-F5344CB8AC3E}">
        <p14:creationId xmlns:p14="http://schemas.microsoft.com/office/powerpoint/2010/main" val="52394502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Section Slid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4700" cy="6858000"/>
          </a:xfrm>
          <a:prstGeom prst="rect">
            <a:avLst/>
          </a:prstGeom>
        </p:spPr>
      </p:pic>
      <p:pic>
        <p:nvPicPr>
          <p:cNvPr id="28" name="Picture 2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723467" y="1638302"/>
            <a:ext cx="5029199" cy="3771899"/>
          </a:xfrm>
          <a:prstGeom prst="ellipse">
            <a:avLst/>
          </a:prstGeom>
          <a:ln>
            <a:solidFill>
              <a:schemeClr val="bg1"/>
            </a:solidFill>
          </a:ln>
        </p:spPr>
      </p:pic>
      <p:sp>
        <p:nvSpPr>
          <p:cNvPr id="29" name="Rectangle 28"/>
          <p:cNvSpPr/>
          <p:nvPr userDrawn="1"/>
        </p:nvSpPr>
        <p:spPr>
          <a:xfrm>
            <a:off x="0" y="6686550"/>
            <a:ext cx="12192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spcBef>
                <a:spcPts val="0"/>
              </a:spcBef>
              <a:spcAft>
                <a:spcPts val="0"/>
              </a:spcAft>
            </a:pPr>
            <a:endParaRPr lang="en-GB" sz="1800" b="0" dirty="0">
              <a:solidFill>
                <a:srgbClr val="FFFFFF"/>
              </a:solidFill>
              <a:latin typeface="GothamLight" pitchFamily="50" charset="0"/>
            </a:endParaRPr>
          </a:p>
        </p:txBody>
      </p:sp>
      <p:sp>
        <p:nvSpPr>
          <p:cNvPr id="31" name="Text Box 27"/>
          <p:cNvSpPr txBox="1">
            <a:spLocks noChangeArrowheads="1"/>
          </p:cNvSpPr>
          <p:nvPr userDrawn="1"/>
        </p:nvSpPr>
        <p:spPr bwMode="auto">
          <a:xfrm>
            <a:off x="235251" y="6710720"/>
            <a:ext cx="41004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r>
              <a:rPr lang="en-GB" sz="800" b="0" dirty="0">
                <a:solidFill>
                  <a:srgbClr val="FFFFFF"/>
                </a:solidFill>
                <a:latin typeface="Gotham Light" panose="02000603030000020004" pitchFamily="2" charset="0"/>
              </a:rPr>
              <a:t>© 2017 Colt Technology Services Group Limited. All rights reserved. Internal usage only. </a:t>
            </a:r>
          </a:p>
        </p:txBody>
      </p:sp>
      <p:sp>
        <p:nvSpPr>
          <p:cNvPr id="32" name="TextBox 31"/>
          <p:cNvSpPr txBox="1"/>
          <p:nvPr userDrawn="1"/>
        </p:nvSpPr>
        <p:spPr>
          <a:xfrm>
            <a:off x="9139403" y="6186314"/>
            <a:ext cx="2688299" cy="391333"/>
          </a:xfrm>
          <a:prstGeom prst="rect">
            <a:avLst/>
          </a:prstGeom>
        </p:spPr>
        <p:txBody>
          <a:bodyPr wrap="none" lIns="0" tIns="0" rIns="0" bIns="0" rtlCol="0">
            <a:noAutofit/>
          </a:bodyPr>
          <a:lstStyle/>
          <a:p>
            <a:pPr fontAlgn="auto">
              <a:spcBef>
                <a:spcPts val="0"/>
              </a:spcBef>
              <a:spcAft>
                <a:spcPts val="0"/>
              </a:spcAft>
            </a:pPr>
            <a:r>
              <a:rPr lang="en-GB" sz="2000" b="0" dirty="0">
                <a:solidFill>
                  <a:srgbClr val="FFFFFF"/>
                </a:solidFill>
                <a:latin typeface="Gotham Bold" panose="02000803030000020004" pitchFamily="2" charset="0"/>
                <a:cs typeface="+mn-cs"/>
              </a:rPr>
              <a:t>Colt Academy</a:t>
            </a:r>
            <a:endParaRPr lang="en-US" sz="2000" b="0" dirty="0">
              <a:solidFill>
                <a:srgbClr val="FFFFFF"/>
              </a:solidFill>
              <a:latin typeface="GothamLight" charset="0"/>
              <a:cs typeface="+mn-cs"/>
            </a:endParaRPr>
          </a:p>
        </p:txBody>
      </p:sp>
      <p:grpSp>
        <p:nvGrpSpPr>
          <p:cNvPr id="33" name="Group 32"/>
          <p:cNvGrpSpPr>
            <a:grpSpLocks noChangeAspect="1"/>
          </p:cNvGrpSpPr>
          <p:nvPr userDrawn="1"/>
        </p:nvGrpSpPr>
        <p:grpSpPr>
          <a:xfrm>
            <a:off x="11664619" y="6165304"/>
            <a:ext cx="368603" cy="419957"/>
            <a:chOff x="7311652" y="4860877"/>
            <a:chExt cx="1187451" cy="1803858"/>
          </a:xfrm>
        </p:grpSpPr>
        <p:sp>
          <p:nvSpPr>
            <p:cNvPr id="34" name="Parallelogram 33"/>
            <p:cNvSpPr/>
            <p:nvPr/>
          </p:nvSpPr>
          <p:spPr bwMode="auto">
            <a:xfrm>
              <a:off x="7311652" y="5762577"/>
              <a:ext cx="1184276" cy="902158"/>
            </a:xfrm>
            <a:prstGeom prst="parallelogram">
              <a:avLst>
                <a:gd name="adj" fmla="val 66379"/>
              </a:avLst>
            </a:prstGeom>
            <a:solidFill>
              <a:schemeClr val="tx2"/>
            </a:solidFill>
            <a:ln w="28575">
              <a:solidFill>
                <a:schemeClr val="tx2"/>
              </a:solidFill>
              <a:prstDash val="solid"/>
              <a:headEnd/>
              <a:tailEnd/>
            </a:ln>
            <a:effectLst/>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en-US" sz="1800" b="0">
                <a:solidFill>
                  <a:srgbClr val="FFFFFF"/>
                </a:solidFill>
              </a:endParaRPr>
            </a:p>
          </p:txBody>
        </p:sp>
        <p:sp>
          <p:nvSpPr>
            <p:cNvPr id="35" name="Parallelogram 34"/>
            <p:cNvSpPr/>
            <p:nvPr/>
          </p:nvSpPr>
          <p:spPr bwMode="auto">
            <a:xfrm flipH="1">
              <a:off x="7314827" y="4860877"/>
              <a:ext cx="1184276" cy="902158"/>
            </a:xfrm>
            <a:prstGeom prst="parallelogram">
              <a:avLst>
                <a:gd name="adj" fmla="val 66379"/>
              </a:avLst>
            </a:prstGeom>
            <a:solidFill>
              <a:schemeClr val="tx2"/>
            </a:solidFill>
            <a:ln w="28575">
              <a:solidFill>
                <a:schemeClr val="tx2"/>
              </a:solidFill>
              <a:prstDash val="solid"/>
              <a:headEnd/>
              <a:tailEnd/>
            </a:ln>
            <a:effectLst/>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en-US" sz="1800" b="0">
                <a:solidFill>
                  <a:srgbClr val="FFFFFF"/>
                </a:solidFill>
              </a:endParaRPr>
            </a:p>
          </p:txBody>
        </p:sp>
      </p:grpSp>
      <p:sp>
        <p:nvSpPr>
          <p:cNvPr id="21506" name="Rectangle 2"/>
          <p:cNvSpPr>
            <a:spLocks noGrp="1" noChangeArrowheads="1"/>
          </p:cNvSpPr>
          <p:nvPr>
            <p:ph type="ctrTitle" hasCustomPrompt="1"/>
          </p:nvPr>
        </p:nvSpPr>
        <p:spPr>
          <a:xfrm>
            <a:off x="719667" y="404664"/>
            <a:ext cx="11115952" cy="880782"/>
          </a:xfrm>
        </p:spPr>
        <p:txBody>
          <a:bodyPr/>
          <a:lstStyle>
            <a:lvl1pPr>
              <a:defRPr sz="4800" b="0">
                <a:solidFill>
                  <a:schemeClr val="bg1"/>
                </a:solidFill>
                <a:latin typeface="Gotham Bold" panose="02000803030000020004" pitchFamily="2" charset="0"/>
              </a:defRPr>
            </a:lvl1pPr>
          </a:lstStyle>
          <a:p>
            <a:pPr lvl="0"/>
            <a:r>
              <a:rPr lang="en-GB" noProof="0" dirty="0"/>
              <a:t>Section # - Aaaaa Bbbbb</a:t>
            </a:r>
          </a:p>
        </p:txBody>
      </p:sp>
      <p:sp>
        <p:nvSpPr>
          <p:cNvPr id="21517" name="Rectangle 13"/>
          <p:cNvSpPr>
            <a:spLocks noGrp="1" noChangeArrowheads="1"/>
          </p:cNvSpPr>
          <p:nvPr>
            <p:ph type="subTitle" sz="quarter" idx="1" hasCustomPrompt="1"/>
          </p:nvPr>
        </p:nvSpPr>
        <p:spPr>
          <a:xfrm>
            <a:off x="719667" y="1294274"/>
            <a:ext cx="11144087" cy="266621"/>
          </a:xfrm>
        </p:spPr>
        <p:txBody>
          <a:bodyPr/>
          <a:lstStyle>
            <a:lvl1pPr>
              <a:lnSpc>
                <a:spcPct val="85000"/>
              </a:lnSpc>
              <a:defRPr sz="1800" b="0">
                <a:solidFill>
                  <a:schemeClr val="tx2"/>
                </a:solidFill>
                <a:latin typeface="Gotham Light" panose="02000603030000020004" pitchFamily="2" charset="0"/>
              </a:defRPr>
            </a:lvl1pPr>
          </a:lstStyle>
          <a:p>
            <a:pPr lvl="0"/>
            <a:r>
              <a:rPr lang="en-GB" noProof="0" dirty="0"/>
              <a:t>Click to edit Subtitle</a:t>
            </a:r>
          </a:p>
        </p:txBody>
      </p:sp>
      <p:sp>
        <p:nvSpPr>
          <p:cNvPr id="12" name="Rectangle 13"/>
          <p:cNvSpPr txBox="1">
            <a:spLocks noChangeArrowheads="1"/>
          </p:cNvSpPr>
          <p:nvPr userDrawn="1"/>
        </p:nvSpPr>
        <p:spPr bwMode="auto">
          <a:xfrm>
            <a:off x="719667" y="6245833"/>
            <a:ext cx="11144087" cy="266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75000"/>
              </a:spcBef>
              <a:spcAft>
                <a:spcPct val="0"/>
              </a:spcAft>
              <a:buClr>
                <a:schemeClr val="tx2"/>
              </a:buClr>
              <a:buSzPct val="125000"/>
              <a:defRPr sz="1800" b="0">
                <a:solidFill>
                  <a:schemeClr val="bg1"/>
                </a:solidFill>
                <a:latin typeface="Gotham Light" panose="02000603030000020004" pitchFamily="2" charset="0"/>
                <a:ea typeface="+mn-ea"/>
                <a:cs typeface="+mn-cs"/>
              </a:defRPr>
            </a:lvl1pPr>
            <a:lvl2pPr marL="180975" indent="-179388" algn="l" rtl="0" eaLnBrk="0" fontAlgn="base" hangingPunct="0">
              <a:spcBef>
                <a:spcPct val="50000"/>
              </a:spcBef>
              <a:spcAft>
                <a:spcPct val="0"/>
              </a:spcAft>
              <a:buClr>
                <a:schemeClr val="tx2"/>
              </a:buClr>
              <a:buSzPct val="125000"/>
              <a:buFont typeface="Wingdings" pitchFamily="2" charset="2"/>
              <a:buChar char="§"/>
              <a:defRPr sz="2000">
                <a:solidFill>
                  <a:schemeClr val="tx1"/>
                </a:solidFill>
                <a:latin typeface="Gotham Bold" panose="02000803030000020004" pitchFamily="2" charset="0"/>
              </a:defRPr>
            </a:lvl2pPr>
            <a:lvl3pPr marL="352425" indent="-169863" algn="l" rtl="0" eaLnBrk="0" fontAlgn="base" hangingPunct="0">
              <a:spcBef>
                <a:spcPct val="25000"/>
              </a:spcBef>
              <a:spcAft>
                <a:spcPct val="0"/>
              </a:spcAft>
              <a:buClr>
                <a:srgbClr val="00A59B"/>
              </a:buClr>
              <a:buFont typeface="Courier New" pitchFamily="49" charset="0"/>
              <a:buChar char="o"/>
              <a:defRPr>
                <a:solidFill>
                  <a:schemeClr val="tx1"/>
                </a:solidFill>
                <a:latin typeface="Gotham Light" panose="02000603030000020004" pitchFamily="2" charset="0"/>
              </a:defRPr>
            </a:lvl3pPr>
            <a:lvl4pPr marL="495300" indent="-141288" algn="l" rtl="0" eaLnBrk="0" fontAlgn="base" hangingPunct="0">
              <a:spcBef>
                <a:spcPct val="20000"/>
              </a:spcBef>
              <a:spcAft>
                <a:spcPct val="0"/>
              </a:spcAft>
              <a:buClr>
                <a:schemeClr val="tx2"/>
              </a:buClr>
              <a:buSzPct val="125000"/>
              <a:buChar char="•"/>
              <a:defRPr sz="1600">
                <a:solidFill>
                  <a:schemeClr val="tx1"/>
                </a:solidFill>
                <a:latin typeface="Gotham Light" panose="02000603030000020004" pitchFamily="2" charset="0"/>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a:lstStyle>
          <a:p>
            <a:pPr lvl="0"/>
            <a:r>
              <a:rPr lang="en-US" altLang="en-US" sz="1600" dirty="0"/>
              <a:t>55211 NG Packet Cisco Basic CLI</a:t>
            </a:r>
            <a:r>
              <a:rPr lang="en-GB" sz="1600" noProof="0" dirty="0">
                <a:latin typeface="Gotham Bold" panose="02000803030000020004" pitchFamily="2" charset="0"/>
              </a:rPr>
              <a:t>  </a:t>
            </a:r>
            <a:r>
              <a:rPr lang="en-GB" sz="600" i="1" noProof="0" dirty="0">
                <a:latin typeface="Gotham Light" panose="02000603030000020004" pitchFamily="2" charset="0"/>
              </a:rPr>
              <a:t>(Change</a:t>
            </a:r>
            <a:r>
              <a:rPr lang="en-GB" sz="600" i="1" baseline="0" noProof="0" dirty="0">
                <a:latin typeface="Gotham Light" panose="02000603030000020004" pitchFamily="2" charset="0"/>
              </a:rPr>
              <a:t> under Slide Master)</a:t>
            </a:r>
            <a:endParaRPr lang="en-GB" sz="800" i="1" noProof="0" dirty="0">
              <a:latin typeface="Gotham Light" panose="02000603030000020004" pitchFamily="2" charset="0"/>
            </a:endParaRPr>
          </a:p>
        </p:txBody>
      </p:sp>
    </p:spTree>
    <p:extLst>
      <p:ext uri="{BB962C8B-B14F-4D97-AF65-F5344CB8AC3E}">
        <p14:creationId xmlns:p14="http://schemas.microsoft.com/office/powerpoint/2010/main" val="415195528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69106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7"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defRPr/>
            </a:pPr>
            <a:endParaRPr lang="en-US" sz="1600">
              <a:solidFill>
                <a:srgbClr val="000000"/>
              </a:solidFill>
            </a:endParaRPr>
          </a:p>
        </p:txBody>
      </p:sp>
      <p:sp>
        <p:nvSpPr>
          <p:cNvPr id="8" name="Rectangle 76"/>
          <p:cNvSpPr>
            <a:spLocks noChangeArrowheads="1"/>
          </p:cNvSpPr>
          <p:nvPr/>
        </p:nvSpPr>
        <p:spPr bwMode="hidden">
          <a:xfrm>
            <a:off x="0" y="0"/>
            <a:ext cx="12192000" cy="431800"/>
          </a:xfrm>
          <a:prstGeom prst="rect">
            <a:avLst/>
          </a:prstGeom>
          <a:solidFill>
            <a:schemeClr val="tx2"/>
          </a:solidFill>
          <a:ln>
            <a:noFill/>
          </a:ln>
          <a:effectLs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defRPr/>
            </a:pPr>
            <a:endParaRPr lang="en-US" sz="1600">
              <a:solidFill>
                <a:srgbClr val="000000"/>
              </a:solidFill>
            </a:endParaRPr>
          </a:p>
        </p:txBody>
      </p:sp>
      <p:sp>
        <p:nvSpPr>
          <p:cNvPr id="21506" name="Rectangle 2"/>
          <p:cNvSpPr>
            <a:spLocks noGrp="1" noChangeArrowheads="1"/>
          </p:cNvSpPr>
          <p:nvPr>
            <p:ph type="ctrTitle"/>
          </p:nvPr>
        </p:nvSpPr>
        <p:spPr>
          <a:xfrm>
            <a:off x="719667" y="450918"/>
            <a:ext cx="10797117" cy="815174"/>
          </a:xfrm>
        </p:spPr>
        <p:txBody>
          <a:bodyPr/>
          <a:lstStyle>
            <a:lvl1pPr>
              <a:defRPr sz="4800">
                <a:solidFill>
                  <a:srgbClr val="00A59B"/>
                </a:solidFill>
                <a:latin typeface="Gotham Bold" panose="02000803030000020004" pitchFamily="2" charset="0"/>
              </a:defRPr>
            </a:lvl1pPr>
          </a:lstStyle>
          <a:p>
            <a:pPr lvl="0"/>
            <a:r>
              <a:rPr lang="en-GB" noProof="0" dirty="0"/>
              <a:t>Click to edit title</a:t>
            </a:r>
          </a:p>
        </p:txBody>
      </p:sp>
      <p:sp>
        <p:nvSpPr>
          <p:cNvPr id="21517" name="Rectangle 13"/>
          <p:cNvSpPr>
            <a:spLocks noGrp="1" noChangeArrowheads="1"/>
          </p:cNvSpPr>
          <p:nvPr>
            <p:ph type="subTitle" sz="quarter" idx="1"/>
          </p:nvPr>
        </p:nvSpPr>
        <p:spPr>
          <a:xfrm>
            <a:off x="719668" y="1299923"/>
            <a:ext cx="8614833" cy="400050"/>
          </a:xfrm>
        </p:spPr>
        <p:txBody>
          <a:bodyPr/>
          <a:lstStyle>
            <a:lvl1pPr>
              <a:lnSpc>
                <a:spcPct val="85000"/>
              </a:lnSpc>
              <a:defRPr sz="2000" b="1">
                <a:solidFill>
                  <a:schemeClr val="tx2"/>
                </a:solidFill>
                <a:latin typeface="Gotham Light" panose="02000603030000020004" pitchFamily="2" charset="0"/>
              </a:defRPr>
            </a:lvl1pPr>
          </a:lstStyle>
          <a:p>
            <a:pPr lvl="0"/>
            <a:r>
              <a:rPr lang="en-GB" noProof="0" dirty="0"/>
              <a:t>Click to edit Master subtitle style</a:t>
            </a: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813" y="6456190"/>
            <a:ext cx="2110188" cy="401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27"/>
          <p:cNvSpPr txBox="1">
            <a:spLocks noChangeArrowheads="1"/>
          </p:cNvSpPr>
          <p:nvPr userDrawn="1"/>
        </p:nvSpPr>
        <p:spPr bwMode="auto">
          <a:xfrm>
            <a:off x="229413" y="6692443"/>
            <a:ext cx="30425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r>
              <a:rPr lang="en-GB" sz="600" b="0" dirty="0">
                <a:solidFill>
                  <a:srgbClr val="FFFFFF">
                    <a:lumMod val="50000"/>
                  </a:srgbClr>
                </a:solidFill>
                <a:latin typeface="Gotham Light" panose="02000603030000020004" pitchFamily="2" charset="0"/>
              </a:rPr>
              <a:t>© 2017 Colt Technology Services Group Limited. All rights reserved. Internal usage only.</a:t>
            </a:r>
          </a:p>
        </p:txBody>
      </p:sp>
    </p:spTree>
    <p:extLst>
      <p:ext uri="{BB962C8B-B14F-4D97-AF65-F5344CB8AC3E}">
        <p14:creationId xmlns:p14="http://schemas.microsoft.com/office/powerpoint/2010/main" val="64740315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5135" y="1714"/>
            <a:ext cx="10366087" cy="424873"/>
          </a:xfrm>
        </p:spPr>
        <p:txBody>
          <a:bodyPr/>
          <a:lstStyle>
            <a:lvl1pPr>
              <a:defRPr baseline="0">
                <a:solidFill>
                  <a:schemeClr val="bg1"/>
                </a:solidFill>
                <a:latin typeface="Gotham Light" panose="02000603030000020004" pitchFamily="2" charset="0"/>
                <a:cs typeface="Arial" panose="020B0604020202020204" pitchFamily="34" charset="0"/>
              </a:defRPr>
            </a:lvl1pPr>
          </a:lstStyle>
          <a:p>
            <a:endParaRPr lang="en-GB" dirty="0"/>
          </a:p>
        </p:txBody>
      </p:sp>
    </p:spTree>
    <p:extLst>
      <p:ext uri="{BB962C8B-B14F-4D97-AF65-F5344CB8AC3E}">
        <p14:creationId xmlns:p14="http://schemas.microsoft.com/office/powerpoint/2010/main" val="28447253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088000"/>
            <a:ext cx="8448000" cy="1548000"/>
          </a:xfrm>
        </p:spPr>
        <p:txBody>
          <a:bodyPr/>
          <a:lstStyle>
            <a:lvl1pPr>
              <a:lnSpc>
                <a:spcPct val="90000"/>
              </a:lnSpc>
              <a:defRPr sz="5400" b="1">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bwMode="white">
          <a:xfrm>
            <a:off x="432000" y="3564000"/>
            <a:ext cx="8448000" cy="1656000"/>
          </a:xfrm>
        </p:spPr>
        <p:txBody>
          <a:bodyPr/>
          <a:lstStyle>
            <a:lvl1pPr marL="0" indent="0" algn="l">
              <a:spcAft>
                <a:spcPts val="0"/>
              </a:spcAft>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bwMode="white"/>
        <p:txBody>
          <a:bodyPr/>
          <a:lstStyle>
            <a:lvl1pPr>
              <a:defRPr>
                <a:solidFill>
                  <a:schemeClr val="bg1"/>
                </a:solidFill>
              </a:defRPr>
            </a:lvl1pPr>
          </a:lstStyle>
          <a:p>
            <a:fld id="{99F37EA6-E274-47BE-A8A9-5E08CE45A354}" type="datetime4">
              <a:rPr lang="en-GB" smtClean="0"/>
              <a:t>29 July 2020</a:t>
            </a:fld>
            <a:endParaRPr lang="en-GB"/>
          </a:p>
        </p:txBody>
      </p:sp>
      <p:sp>
        <p:nvSpPr>
          <p:cNvPr id="5" name="Footer Placeholder 4"/>
          <p:cNvSpPr>
            <a:spLocks noGrp="1"/>
          </p:cNvSpPr>
          <p:nvPr>
            <p:ph type="ftr" sz="quarter" idx="11"/>
          </p:nvPr>
        </p:nvSpPr>
        <p:spPr bwMode="white"/>
        <p:txBody>
          <a:bodyPr/>
          <a:lstStyle>
            <a:lvl1pPr>
              <a:defRPr>
                <a:solidFill>
                  <a:schemeClr val="bg1"/>
                </a:solidFill>
              </a:defRPr>
            </a:lvl1pPr>
          </a:lstStyle>
          <a:p>
            <a:r>
              <a:rPr lang="en-GB"/>
              <a:t>Presentation title</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7705056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s">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60351"/>
            <a:ext cx="8448000" cy="504825"/>
          </a:xfrm>
        </p:spPr>
        <p:txBody>
          <a:bodyPr/>
          <a:lstStyle>
            <a:lvl1pPr>
              <a:lnSpc>
                <a:spcPct val="90000"/>
              </a:lnSpc>
              <a:defRPr sz="1800" b="1">
                <a:solidFill>
                  <a:schemeClr val="tx1"/>
                </a:solidFill>
              </a:defRPr>
            </a:lvl1pPr>
          </a:lstStyle>
          <a:p>
            <a:r>
              <a:rPr lang="en-US" dirty="0"/>
              <a:t>Click to edit Master title style</a:t>
            </a:r>
            <a:endParaRPr lang="en-GB" dirty="0"/>
          </a:p>
        </p:txBody>
      </p:sp>
      <p:sp>
        <p:nvSpPr>
          <p:cNvPr id="4" name="Date Placeholder 3"/>
          <p:cNvSpPr>
            <a:spLocks noGrp="1"/>
          </p:cNvSpPr>
          <p:nvPr>
            <p:ph type="dt" sz="half" idx="10"/>
          </p:nvPr>
        </p:nvSpPr>
        <p:spPr bwMode="white"/>
        <p:txBody>
          <a:bodyPr/>
          <a:lstStyle>
            <a:lvl1pPr>
              <a:defRPr>
                <a:solidFill>
                  <a:schemeClr val="tx1"/>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chemeClr val="tx1"/>
                </a:solidFill>
              </a:defRPr>
            </a:lvl1pPr>
          </a:lstStyle>
          <a:p>
            <a:r>
              <a:rPr lang="en-GB"/>
              <a:t>Presentation title</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sp>
        <p:nvSpPr>
          <p:cNvPr id="9" name="Content Placeholder 8"/>
          <p:cNvSpPr>
            <a:spLocks noGrp="1"/>
          </p:cNvSpPr>
          <p:nvPr>
            <p:ph sz="quarter" idx="13"/>
          </p:nvPr>
        </p:nvSpPr>
        <p:spPr>
          <a:xfrm>
            <a:off x="431800" y="765176"/>
            <a:ext cx="5471584" cy="5472113"/>
          </a:xfrm>
        </p:spPr>
        <p:txBody>
          <a:bodyPr/>
          <a:lstStyle>
            <a:lvl1pPr>
              <a:tabLst>
                <a:tab pos="363538" algn="l"/>
              </a:tabLst>
              <a:defRPr>
                <a:solidFill>
                  <a:schemeClr val="tx1"/>
                </a:solidFill>
              </a:defRPr>
            </a:lvl1pPr>
            <a:lvl2pPr>
              <a:tabLst>
                <a:tab pos="363538" algn="l"/>
              </a:tabLst>
              <a:defRPr/>
            </a:lvl2pPr>
            <a:lvl3pPr>
              <a:tabLst>
                <a:tab pos="363538" algn="l"/>
              </a:tabLst>
              <a:defRPr>
                <a:solidFill>
                  <a:schemeClr val="tx1"/>
                </a:solidFill>
              </a:defRPr>
            </a:lvl3pPr>
            <a:lvl4pPr>
              <a:tabLst>
                <a:tab pos="363538" algn="l"/>
              </a:tabLst>
              <a:defRPr>
                <a:solidFill>
                  <a:schemeClr val="tx1"/>
                </a:solidFill>
              </a:defRPr>
            </a:lvl4pPr>
            <a:lvl5pPr>
              <a:tabLst>
                <a:tab pos="363538" algn="l"/>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8"/>
          <p:cNvSpPr>
            <a:spLocks noGrp="1"/>
          </p:cNvSpPr>
          <p:nvPr>
            <p:ph sz="quarter" idx="14"/>
          </p:nvPr>
        </p:nvSpPr>
        <p:spPr>
          <a:xfrm>
            <a:off x="6288887" y="765176"/>
            <a:ext cx="5471584" cy="5472113"/>
          </a:xfrm>
        </p:spPr>
        <p:txBody>
          <a:bodyPr/>
          <a:lstStyle>
            <a:lvl1pPr>
              <a:tabLst>
                <a:tab pos="363538" algn="l"/>
              </a:tabLst>
              <a:defRPr>
                <a:solidFill>
                  <a:schemeClr val="tx1"/>
                </a:solidFill>
              </a:defRPr>
            </a:lvl1pPr>
            <a:lvl2pPr>
              <a:tabLst>
                <a:tab pos="363538" algn="l"/>
              </a:tabLst>
              <a:defRPr/>
            </a:lvl2pPr>
            <a:lvl3pPr>
              <a:tabLst>
                <a:tab pos="363538" algn="l"/>
              </a:tabLst>
              <a:defRPr>
                <a:solidFill>
                  <a:schemeClr val="tx1"/>
                </a:solidFill>
              </a:defRPr>
            </a:lvl3pPr>
            <a:lvl4pPr>
              <a:tabLst>
                <a:tab pos="363538" algn="l"/>
              </a:tabLst>
              <a:defRPr>
                <a:solidFill>
                  <a:schemeClr val="tx1"/>
                </a:solidFill>
              </a:defRPr>
            </a:lvl4pPr>
            <a:lvl5pPr>
              <a:tabLst>
                <a:tab pos="363538" algn="l"/>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1002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88353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9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31800" y="3717033"/>
            <a:ext cx="5471584" cy="25202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sp>
        <p:nvSpPr>
          <p:cNvPr id="8" name="Content Placeholder 2"/>
          <p:cNvSpPr>
            <a:spLocks noGrp="1"/>
          </p:cNvSpPr>
          <p:nvPr>
            <p:ph idx="13"/>
          </p:nvPr>
        </p:nvSpPr>
        <p:spPr>
          <a:xfrm>
            <a:off x="6288618" y="3717033"/>
            <a:ext cx="5471583" cy="25202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41142478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Chart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1800" y="765176"/>
            <a:ext cx="113284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83548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7120"/>
            <a:ext cx="12192000" cy="690880"/>
          </a:xfrm>
          <a:prstGeom prst="rect">
            <a:avLst/>
          </a:prstGeom>
        </p:spPr>
      </p:pic>
      <p:sp>
        <p:nvSpPr>
          <p:cNvPr id="2" name="Title 1"/>
          <p:cNvSpPr>
            <a:spLocks noGrp="1"/>
          </p:cNvSpPr>
          <p:nvPr>
            <p:ph type="title"/>
          </p:nvPr>
        </p:nvSpPr>
        <p:spPr>
          <a:xfrm>
            <a:off x="432000" y="2088000"/>
            <a:ext cx="8448000" cy="1548000"/>
          </a:xfrm>
        </p:spPr>
        <p:txBody>
          <a:bodyPr anchor="t"/>
          <a:lstStyle>
            <a:lvl1pPr algn="l">
              <a:lnSpc>
                <a:spcPct val="90000"/>
              </a:lnSpc>
              <a:defRPr sz="5400" b="1" cap="none" baseline="0">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32000" y="3564000"/>
            <a:ext cx="8448000" cy="1656000"/>
          </a:xfrm>
        </p:spPr>
        <p:txBody>
          <a:bodyPr anchor="t"/>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2DB9980-44E0-4946-907D-17B37137DD84}" type="datetime4">
              <a:rPr lang="en-GB" smtClean="0"/>
              <a:pPr/>
              <a:t>29 July 2020</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18294A3-4BDB-4429-97D7-8EDB3DA625C0}" type="slidenum">
              <a:rPr lang="en-GB" smtClean="0"/>
              <a:pPr/>
              <a:t>‹#›</a:t>
            </a:fld>
            <a:endParaRPr lang="en-GB"/>
          </a:p>
        </p:txBody>
      </p:sp>
      <p:sp>
        <p:nvSpPr>
          <p:cNvPr id="8" name="Text Placeholder 7"/>
          <p:cNvSpPr>
            <a:spLocks noGrp="1"/>
          </p:cNvSpPr>
          <p:nvPr>
            <p:ph type="body" sz="quarter" idx="13" hasCustomPrompt="1"/>
          </p:nvPr>
        </p:nvSpPr>
        <p:spPr>
          <a:xfrm>
            <a:off x="431800" y="252001"/>
            <a:ext cx="1246717" cy="503237"/>
          </a:xfrm>
        </p:spPr>
        <p:txBody>
          <a:bodyPr/>
          <a:lstStyle>
            <a:lvl1pPr>
              <a:defRPr sz="1900" b="1"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00</a:t>
            </a:r>
            <a:endParaRPr lang="en-GB"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24260270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918C4F5-54F0-48FE-927F-AEEBDA152FF0}" type="datetime4">
              <a:rPr lang="en-GB" smtClean="0"/>
              <a:t>29 July 2020</a:t>
            </a:fld>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C18294A3-4BDB-4429-97D7-8EDB3DA625C0}"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35162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7C52D-3815-47F8-B9EB-FB9645D8E74E}" type="datetime4">
              <a:rPr lang="en-GB" smtClean="0"/>
              <a:t>29 July 2020</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C18294A3-4BDB-4429-97D7-8EDB3DA625C0}" type="slidenum">
              <a:rPr lang="en-GB" smtClean="0"/>
              <a:t>‹#›</a:t>
            </a:fld>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33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327660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6" name="TextBox 5"/>
          <p:cNvSpPr txBox="1"/>
          <p:nvPr userDrawn="1"/>
        </p:nvSpPr>
        <p:spPr>
          <a:xfrm>
            <a:off x="431800" y="2708920"/>
            <a:ext cx="11328400" cy="1656184"/>
          </a:xfrm>
          <a:prstGeom prst="rect">
            <a:avLst/>
          </a:prstGeom>
        </p:spPr>
        <p:txBody>
          <a:bodyPr wrap="square" lIns="0" tIns="0" rIns="0" bIns="0" rtlCol="0">
            <a:noAutofit/>
          </a:bodyPr>
          <a:lstStyle/>
          <a:p>
            <a:pPr algn="ctr"/>
            <a:r>
              <a:rPr lang="en-GB" sz="5400" b="1" dirty="0">
                <a:solidFill>
                  <a:schemeClr val="tx2"/>
                </a:solidFill>
              </a:rPr>
              <a:t>Thank you</a:t>
            </a:r>
          </a:p>
        </p:txBody>
      </p:sp>
      <p:sp>
        <p:nvSpPr>
          <p:cNvPr id="8" name="TextBox 7"/>
          <p:cNvSpPr txBox="1"/>
          <p:nvPr userDrawn="1"/>
        </p:nvSpPr>
        <p:spPr>
          <a:xfrm>
            <a:off x="6383438" y="2710717"/>
            <a:ext cx="2495981" cy="324036"/>
          </a:xfrm>
          <a:prstGeom prst="rect">
            <a:avLst/>
          </a:prstGeom>
        </p:spPr>
        <p:txBody>
          <a:bodyPr wrap="square" lIns="0" tIns="0" rIns="0" bIns="0" rtlCol="0">
            <a:noAutofit/>
          </a:bodyPr>
          <a:lstStyle/>
          <a:p>
            <a:r>
              <a:rPr lang="en-GB" sz="1800" dirty="0">
                <a:solidFill>
                  <a:schemeClr val="tx2"/>
                </a:solidFill>
              </a:rPr>
              <a:t>For your time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66018519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4912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0" y="203202"/>
            <a:ext cx="12192000" cy="849313"/>
          </a:xfrm>
        </p:spPr>
        <p:txBody>
          <a:bodyPr/>
          <a:lstStyle/>
          <a:p>
            <a:r>
              <a:rPr lang="en-US"/>
              <a:t>Click to edit Master title style</a:t>
            </a:r>
            <a:endParaRPr lang="en-GB"/>
          </a:p>
        </p:txBody>
      </p:sp>
      <p:sp>
        <p:nvSpPr>
          <p:cNvPr id="3" name="Content Placeholder 2"/>
          <p:cNvSpPr>
            <a:spLocks noGrp="1"/>
          </p:cNvSpPr>
          <p:nvPr>
            <p:ph sz="quarter" idx="1"/>
          </p:nvPr>
        </p:nvSpPr>
        <p:spPr>
          <a:xfrm>
            <a:off x="650631" y="1628775"/>
            <a:ext cx="5392616"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230816" y="1628775"/>
            <a:ext cx="5392616"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50631" y="3967165"/>
            <a:ext cx="5392616"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6230816" y="3967165"/>
            <a:ext cx="5392616"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a:xfrm>
            <a:off x="1" y="6524625"/>
            <a:ext cx="776817" cy="255588"/>
          </a:xfrm>
          <a:prstGeom prst="rect">
            <a:avLst/>
          </a:prstGeom>
        </p:spPr>
        <p:txBody>
          <a:bodyPr/>
          <a:lstStyle>
            <a:lvl1pPr>
              <a:defRPr>
                <a:solidFill>
                  <a:srgbClr val="515049"/>
                </a:solidFill>
                <a:latin typeface="Arial" charset="0"/>
                <a:cs typeface="+mn-cs"/>
              </a:defRPr>
            </a:lvl1pPr>
          </a:lstStyle>
          <a:p>
            <a:pPr>
              <a:defRPr/>
            </a:pPr>
            <a:fld id="{58BFD490-89A6-4BAC-9669-5CBF7A629823}" type="slidenum">
              <a:rPr lang="en-GB"/>
              <a:pPr>
                <a:defRPr/>
              </a:pPr>
              <a:t>‹#›</a:t>
            </a:fld>
            <a:endParaRPr lang="en-GB"/>
          </a:p>
        </p:txBody>
      </p:sp>
      <p:sp>
        <p:nvSpPr>
          <p:cNvPr id="8" name="Footer Placeholder 7"/>
          <p:cNvSpPr>
            <a:spLocks noGrp="1"/>
          </p:cNvSpPr>
          <p:nvPr>
            <p:ph type="ftr" sz="quarter" idx="11"/>
          </p:nvPr>
        </p:nvSpPr>
        <p:spPr>
          <a:xfrm>
            <a:off x="2614085" y="6465889"/>
            <a:ext cx="6826249" cy="255587"/>
          </a:xfrm>
          <a:prstGeom prst="rect">
            <a:avLst/>
          </a:prstGeom>
        </p:spPr>
        <p:txBody>
          <a:bodyPr/>
          <a:lstStyle>
            <a:lvl1pPr algn="ctr">
              <a:defRPr sz="1200">
                <a:solidFill>
                  <a:srgbClr val="515049"/>
                </a:solidFill>
                <a:latin typeface="Arial" charset="0"/>
                <a:cs typeface="+mn-cs"/>
              </a:defRPr>
            </a:lvl1pPr>
          </a:lstStyle>
          <a:p>
            <a:pPr>
              <a:defRPr/>
            </a:pPr>
            <a:r>
              <a:rPr lang="en-GB"/>
              <a:t>Colt - In commercial confidence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42851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6"/>
            <a:ext cx="107950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719667" y="3951288"/>
            <a:ext cx="10795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0137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03202"/>
            <a:ext cx="12192000" cy="849313"/>
          </a:xfrm>
        </p:spPr>
        <p:txBody>
          <a:bodyPr/>
          <a:lstStyle/>
          <a:p>
            <a:r>
              <a:rPr lang="en-US"/>
              <a:t>Click to edit Master title style</a:t>
            </a:r>
            <a:endParaRPr lang="en-GB"/>
          </a:p>
        </p:txBody>
      </p:sp>
      <p:sp>
        <p:nvSpPr>
          <p:cNvPr id="3" name="Table Placeholder 2"/>
          <p:cNvSpPr>
            <a:spLocks noGrp="1"/>
          </p:cNvSpPr>
          <p:nvPr>
            <p:ph type="tbl" idx="1"/>
          </p:nvPr>
        </p:nvSpPr>
        <p:spPr>
          <a:xfrm>
            <a:off x="650632" y="1628777"/>
            <a:ext cx="10972800" cy="4525963"/>
          </a:xfrm>
        </p:spPr>
        <p:txBody>
          <a:bodyPr/>
          <a:lstStyle/>
          <a:p>
            <a:pPr lvl="0"/>
            <a:endParaRPr lang="en-GB" noProof="0"/>
          </a:p>
        </p:txBody>
      </p:sp>
      <p:sp>
        <p:nvSpPr>
          <p:cNvPr id="4" name="Slide Number Placeholder 3"/>
          <p:cNvSpPr>
            <a:spLocks noGrp="1"/>
          </p:cNvSpPr>
          <p:nvPr>
            <p:ph type="sldNum" sz="quarter" idx="10"/>
          </p:nvPr>
        </p:nvSpPr>
        <p:spPr>
          <a:xfrm>
            <a:off x="1" y="6524625"/>
            <a:ext cx="776817" cy="255588"/>
          </a:xfrm>
          <a:prstGeom prst="rect">
            <a:avLst/>
          </a:prstGeom>
        </p:spPr>
        <p:txBody>
          <a:bodyPr/>
          <a:lstStyle>
            <a:lvl1pPr>
              <a:defRPr>
                <a:latin typeface="Arial" charset="0"/>
              </a:defRPr>
            </a:lvl1pPr>
          </a:lstStyle>
          <a:p>
            <a:pPr>
              <a:defRPr/>
            </a:pPr>
            <a:fld id="{B0B97AC4-6955-4E5D-A44F-C344C8F31373}" type="slidenum">
              <a:rPr lang="en-GB"/>
              <a:pPr>
                <a:defRPr/>
              </a:pPr>
              <a:t>‹#›</a:t>
            </a:fld>
            <a:endParaRPr lang="en-GB"/>
          </a:p>
        </p:txBody>
      </p:sp>
      <p:sp>
        <p:nvSpPr>
          <p:cNvPr id="5" name="Footer Placeholder 4"/>
          <p:cNvSpPr>
            <a:spLocks noGrp="1"/>
          </p:cNvSpPr>
          <p:nvPr>
            <p:ph type="ftr" sz="quarter" idx="11"/>
          </p:nvPr>
        </p:nvSpPr>
        <p:spPr>
          <a:xfrm>
            <a:off x="776818" y="6524625"/>
            <a:ext cx="6826249" cy="255588"/>
          </a:xfrm>
          <a:prstGeom prst="rect">
            <a:avLst/>
          </a:prstGeom>
        </p:spPr>
        <p:txBody>
          <a:bodyPr/>
          <a:lstStyle>
            <a:lvl1pPr>
              <a:defRPr>
                <a:latin typeface="Arial" charset="0"/>
              </a:defRPr>
            </a:lvl1pPr>
          </a:lstStyle>
          <a:p>
            <a:pPr>
              <a:defRPr/>
            </a:pPr>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9211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09550"/>
            <a:ext cx="12192000" cy="611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829734" y="6438900"/>
            <a:ext cx="8860367" cy="304800"/>
          </a:xfrm>
          <a:prstGeom prst="rect">
            <a:avLst/>
          </a:prstGeom>
        </p:spPr>
        <p:txBody>
          <a:bodyPr/>
          <a:lstStyle>
            <a:lvl1pPr>
              <a:defRPr>
                <a:latin typeface="Arial" charset="0"/>
              </a:defRPr>
            </a:lvl1pPr>
          </a:lstStyle>
          <a:p>
            <a:pPr>
              <a:defRPr/>
            </a:pPr>
            <a:endParaRPr lang="en-GB"/>
          </a:p>
        </p:txBody>
      </p:sp>
      <p:sp>
        <p:nvSpPr>
          <p:cNvPr id="4" name="Slide Number Placeholder 3"/>
          <p:cNvSpPr>
            <a:spLocks noGrp="1"/>
          </p:cNvSpPr>
          <p:nvPr>
            <p:ph type="sldNum" sz="quarter" idx="11"/>
          </p:nvPr>
        </p:nvSpPr>
        <p:spPr>
          <a:xfrm>
            <a:off x="-95250" y="6438900"/>
            <a:ext cx="920751" cy="304800"/>
          </a:xfrm>
          <a:prstGeom prst="rect">
            <a:avLst/>
          </a:prstGeom>
        </p:spPr>
        <p:txBody>
          <a:bodyPr/>
          <a:lstStyle>
            <a:lvl1pPr>
              <a:defRPr>
                <a:latin typeface="Arial" charset="0"/>
              </a:defRPr>
            </a:lvl1pPr>
          </a:lstStyle>
          <a:p>
            <a:pPr>
              <a:defRPr/>
            </a:pPr>
            <a:fld id="{0E54EB62-837E-4C75-A117-D7B817D542EC}" type="slidenum">
              <a:rPr lang="en-GB"/>
              <a:pPr>
                <a:defRPr/>
              </a:pPr>
              <a:t>‹#›</a:t>
            </a:fld>
            <a:endParaRPr lang="en-GB"/>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2724764"/>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697442" y="1"/>
            <a:ext cx="10797117" cy="439387"/>
          </a:xfrm>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6156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527382" y="188641"/>
            <a:ext cx="10797117" cy="439387"/>
          </a:xfrm>
        </p:spPr>
        <p:txBody>
          <a:bodyPr/>
          <a:lstStyle/>
          <a:p>
            <a:r>
              <a:rPr lang="en-US"/>
              <a:t>Click to edit Master title style</a:t>
            </a:r>
            <a:endParaRPr lang="en-GB"/>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1114" y="6309321"/>
            <a:ext cx="2451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5190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44610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920116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40418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810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75512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1707ABB-5FAC-459C-ACE6-51F39EA64891}" type="datetimeFigureOut">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1333301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85524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055302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4"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746308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7196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81272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6"/>
            <a:ext cx="107950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719667" y="3951288"/>
            <a:ext cx="10795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608267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719667" y="1438275"/>
            <a:ext cx="5295900" cy="4875213"/>
          </a:xfrm>
        </p:spPr>
        <p:txBody>
          <a:bodyPr/>
          <a:lstStyle/>
          <a:p>
            <a:pPr lvl="0"/>
            <a:endParaRPr lang="en-GB" noProof="0"/>
          </a:p>
        </p:txBody>
      </p:sp>
      <p:sp>
        <p:nvSpPr>
          <p:cNvPr id="4" name="Text Placeholder 3"/>
          <p:cNvSpPr>
            <a:spLocks noGrp="1"/>
          </p:cNvSpPr>
          <p:nvPr>
            <p:ph type="body" sz="half" idx="2"/>
          </p:nvPr>
        </p:nvSpPr>
        <p:spPr>
          <a:xfrm>
            <a:off x="62187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334008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187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053053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088000"/>
            <a:ext cx="8448000" cy="1548000"/>
          </a:xfrm>
        </p:spPr>
        <p:txBody>
          <a:bodyPr/>
          <a:lstStyle>
            <a:lvl1pPr>
              <a:lnSpc>
                <a:spcPct val="90000"/>
              </a:lnSpc>
              <a:defRPr sz="5400" b="1">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bwMode="white">
          <a:xfrm>
            <a:off x="432000" y="3564000"/>
            <a:ext cx="8448000" cy="1656000"/>
          </a:xfrm>
        </p:spPr>
        <p:txBody>
          <a:bodyPr/>
          <a:lstStyle>
            <a:lvl1pPr marL="0" indent="0" algn="l">
              <a:spcAft>
                <a:spcPts val="0"/>
              </a:spcAft>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bwMode="white"/>
        <p:txBody>
          <a:bodyPr/>
          <a:lstStyle>
            <a:lvl1pPr>
              <a:defRPr>
                <a:solidFill>
                  <a:srgbClr val="7F7F7F"/>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24146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088000"/>
            <a:ext cx="8448000" cy="1548000"/>
          </a:xfrm>
        </p:spPr>
        <p:txBody>
          <a:bodyPr/>
          <a:lstStyle>
            <a:lvl1pPr>
              <a:lnSpc>
                <a:spcPct val="90000"/>
              </a:lnSpc>
              <a:defRPr sz="5400" b="1">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bwMode="white">
          <a:xfrm>
            <a:off x="432000" y="3564000"/>
            <a:ext cx="8448000" cy="1656000"/>
          </a:xfrm>
        </p:spPr>
        <p:txBody>
          <a:bodyPr/>
          <a:lstStyle>
            <a:lvl1pPr marL="0" indent="0" algn="l">
              <a:spcAft>
                <a:spcPts val="0"/>
              </a:spcAft>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bwMode="white"/>
        <p:txBody>
          <a:bodyPr/>
          <a:lstStyle>
            <a:lvl1pPr>
              <a:defRPr>
                <a:solidFill>
                  <a:srgbClr val="7F7F7F"/>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100288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2_Title Slide">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088000"/>
            <a:ext cx="8448000" cy="1548000"/>
          </a:xfrm>
        </p:spPr>
        <p:txBody>
          <a:bodyPr/>
          <a:lstStyle>
            <a:lvl1pPr>
              <a:lnSpc>
                <a:spcPct val="90000"/>
              </a:lnSpc>
              <a:defRPr sz="5400" b="1">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bwMode="white">
          <a:xfrm>
            <a:off x="432000" y="3564000"/>
            <a:ext cx="8448000" cy="1656000"/>
          </a:xfrm>
        </p:spPr>
        <p:txBody>
          <a:bodyPr/>
          <a:lstStyle>
            <a:lvl1pPr marL="0" indent="0" algn="l">
              <a:spcAft>
                <a:spcPts val="0"/>
              </a:spcAft>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bwMode="white"/>
        <p:txBody>
          <a:bodyPr/>
          <a:lstStyle>
            <a:lvl1pPr>
              <a:defRPr>
                <a:solidFill>
                  <a:srgbClr val="7F7F7F"/>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338712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707ABB-5FAC-459C-ACE6-51F39EA64891}" type="datetimeFigureOut">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3498310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3_Title Slide">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2088000"/>
            <a:ext cx="8448000" cy="1548000"/>
          </a:xfrm>
        </p:spPr>
        <p:txBody>
          <a:bodyPr/>
          <a:lstStyle>
            <a:lvl1pPr>
              <a:lnSpc>
                <a:spcPct val="90000"/>
              </a:lnSpc>
              <a:defRPr sz="5400" b="1">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bwMode="white">
          <a:xfrm>
            <a:off x="432000" y="3564000"/>
            <a:ext cx="8448000" cy="1656000"/>
          </a:xfrm>
        </p:spPr>
        <p:txBody>
          <a:bodyPr/>
          <a:lstStyle>
            <a:lvl1pPr marL="0" indent="0" algn="l">
              <a:spcAft>
                <a:spcPts val="0"/>
              </a:spcAft>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4" name="Date Placeholder 3"/>
          <p:cNvSpPr>
            <a:spLocks noGrp="1"/>
          </p:cNvSpPr>
          <p:nvPr>
            <p:ph type="dt" sz="half" idx="10"/>
          </p:nvPr>
        </p:nvSpPr>
        <p:spPr bwMode="white"/>
        <p:txBody>
          <a:bodyPr/>
          <a:lstStyle>
            <a:lvl1pPr>
              <a:defRPr>
                <a:solidFill>
                  <a:srgbClr val="7F7F7F"/>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219269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32000" y="322264"/>
            <a:ext cx="8448000" cy="514350"/>
          </a:xfrm>
        </p:spPr>
        <p:txBody>
          <a:bodyPr/>
          <a:lstStyle>
            <a:lvl1pPr>
              <a:lnSpc>
                <a:spcPct val="100000"/>
              </a:lnSpc>
              <a:defRPr sz="1800" b="1">
                <a:solidFill>
                  <a:schemeClr val="bg1"/>
                </a:solidFill>
              </a:defRPr>
            </a:lvl1pPr>
          </a:lstStyle>
          <a:p>
            <a:r>
              <a:rPr lang="en-GB"/>
              <a:t>Click to edit Master title style</a:t>
            </a:r>
            <a:endParaRPr lang="en-GB" dirty="0"/>
          </a:p>
        </p:txBody>
      </p:sp>
      <p:sp>
        <p:nvSpPr>
          <p:cNvPr id="4" name="Date Placeholder 3"/>
          <p:cNvSpPr>
            <a:spLocks noGrp="1"/>
          </p:cNvSpPr>
          <p:nvPr>
            <p:ph type="dt" sz="half" idx="10"/>
          </p:nvPr>
        </p:nvSpPr>
        <p:spPr bwMode="white"/>
        <p:txBody>
          <a:bodyPr/>
          <a:lstStyle>
            <a:lvl1pPr>
              <a:defRPr>
                <a:solidFill>
                  <a:srgbClr val="7F7F7F"/>
                </a:solidFill>
              </a:defRPr>
            </a:lvl1pPr>
          </a:lstStyle>
          <a:p>
            <a:fld id="{99F37EA6-E274-47BE-A8A9-5E08CE45A354}" type="datetime4">
              <a:rPr lang="en-GB" smtClean="0"/>
              <a:pPr/>
              <a:t>29 July 2020</a:t>
            </a:fld>
            <a:endParaRPr lang="en-GB"/>
          </a:p>
        </p:txBody>
      </p:sp>
      <p:sp>
        <p:nvSpPr>
          <p:cNvPr id="5" name="Footer Placeholder 4"/>
          <p:cNvSpPr>
            <a:spLocks noGrp="1"/>
          </p:cNvSpPr>
          <p:nvPr>
            <p:ph type="ftr" sz="quarter" idx="11"/>
          </p:nvPr>
        </p:nvSpPr>
        <p:spPr bwMode="white"/>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
        <p:nvSpPr>
          <p:cNvPr id="9" name="Content Placeholder 8"/>
          <p:cNvSpPr>
            <a:spLocks noGrp="1"/>
          </p:cNvSpPr>
          <p:nvPr>
            <p:ph sz="quarter" idx="13"/>
          </p:nvPr>
        </p:nvSpPr>
        <p:spPr>
          <a:xfrm>
            <a:off x="431800" y="765176"/>
            <a:ext cx="5471584" cy="5472113"/>
          </a:xfrm>
        </p:spPr>
        <p:txBody>
          <a:bodyPr/>
          <a:lstStyle>
            <a:lvl1pPr>
              <a:tabLst>
                <a:tab pos="363538" algn="l"/>
              </a:tabLst>
              <a:defRPr>
                <a:solidFill>
                  <a:schemeClr val="bg1"/>
                </a:solidFill>
              </a:defRPr>
            </a:lvl1pPr>
            <a:lvl2pPr>
              <a:tabLst>
                <a:tab pos="363538" algn="l"/>
              </a:tabLst>
              <a:defRPr/>
            </a:lvl2pPr>
            <a:lvl3pPr>
              <a:tabLst>
                <a:tab pos="363538" algn="l"/>
              </a:tabLst>
              <a:defRPr>
                <a:solidFill>
                  <a:schemeClr val="bg1"/>
                </a:solidFill>
              </a:defRPr>
            </a:lvl3pPr>
            <a:lvl4pPr>
              <a:tabLst>
                <a:tab pos="363538" algn="l"/>
              </a:tabLst>
              <a:defRPr>
                <a:solidFill>
                  <a:schemeClr val="bg1"/>
                </a:solidFill>
              </a:defRPr>
            </a:lvl4pPr>
            <a:lvl5pPr>
              <a:tabLst>
                <a:tab pos="363538" algn="l"/>
              </a:tabLst>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Content Placeholder 8"/>
          <p:cNvSpPr>
            <a:spLocks noGrp="1"/>
          </p:cNvSpPr>
          <p:nvPr>
            <p:ph sz="quarter" idx="14"/>
          </p:nvPr>
        </p:nvSpPr>
        <p:spPr>
          <a:xfrm>
            <a:off x="6288887" y="765176"/>
            <a:ext cx="5471584" cy="5472113"/>
          </a:xfrm>
        </p:spPr>
        <p:txBody>
          <a:bodyPr/>
          <a:lstStyle>
            <a:lvl1pPr>
              <a:tabLst>
                <a:tab pos="363538" algn="l"/>
              </a:tabLst>
              <a:defRPr>
                <a:solidFill>
                  <a:schemeClr val="bg1"/>
                </a:solidFill>
              </a:defRPr>
            </a:lvl1pPr>
            <a:lvl2pPr>
              <a:tabLst>
                <a:tab pos="363538" algn="l"/>
              </a:tabLst>
              <a:defRPr/>
            </a:lvl2pPr>
            <a:lvl3pPr>
              <a:tabLst>
                <a:tab pos="363538" algn="l"/>
              </a:tabLst>
              <a:defRPr>
                <a:solidFill>
                  <a:schemeClr val="bg1"/>
                </a:solidFill>
              </a:defRPr>
            </a:lvl3pPr>
            <a:lvl4pPr>
              <a:tabLst>
                <a:tab pos="363538" algn="l"/>
              </a:tabLst>
              <a:defRPr>
                <a:solidFill>
                  <a:schemeClr val="bg1"/>
                </a:solidFill>
              </a:defRPr>
            </a:lvl4pPr>
            <a:lvl5pPr>
              <a:tabLst>
                <a:tab pos="363538" algn="l"/>
              </a:tabLst>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7134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dirty="0"/>
              <a:t>Colt: An overview</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384624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9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3" name="Content Placeholder 2"/>
          <p:cNvSpPr>
            <a:spLocks noGrp="1"/>
          </p:cNvSpPr>
          <p:nvPr>
            <p:ph idx="1"/>
          </p:nvPr>
        </p:nvSpPr>
        <p:spPr>
          <a:xfrm>
            <a:off x="431800" y="3717033"/>
            <a:ext cx="5471584" cy="25202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dirty="0"/>
              <a:t>Colt: An overview</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sp>
        <p:nvSpPr>
          <p:cNvPr id="8" name="Content Placeholder 2"/>
          <p:cNvSpPr>
            <a:spLocks noGrp="1"/>
          </p:cNvSpPr>
          <p:nvPr>
            <p:ph idx="13"/>
          </p:nvPr>
        </p:nvSpPr>
        <p:spPr>
          <a:xfrm>
            <a:off x="6288618" y="3717033"/>
            <a:ext cx="5471583" cy="25202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283313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hart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431800" y="765176"/>
            <a:ext cx="11328400" cy="54721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50D5DE4-76D5-4BE1-9EDD-2768BAE279EF}" type="datetime4">
              <a:rPr lang="en-GB" smtClean="0"/>
              <a:t>29 July 2020</a:t>
            </a:fld>
            <a:endParaRPr lang="en-GB"/>
          </a:p>
        </p:txBody>
      </p:sp>
      <p:sp>
        <p:nvSpPr>
          <p:cNvPr id="5" name="Footer Placeholder 4"/>
          <p:cNvSpPr>
            <a:spLocks noGrp="1"/>
          </p:cNvSpPr>
          <p:nvPr>
            <p:ph type="ftr" sz="quarter" idx="11"/>
          </p:nvPr>
        </p:nvSpPr>
        <p:spPr/>
        <p:txBody>
          <a:bodyPr/>
          <a:lstStyle/>
          <a:p>
            <a:r>
              <a:rPr lang="en-GB" dirty="0"/>
              <a:t>Colt: An overview</a:t>
            </a:r>
          </a:p>
        </p:txBody>
      </p:sp>
      <p:sp>
        <p:nvSpPr>
          <p:cNvPr id="6" name="Slide Number Placeholder 5"/>
          <p:cNvSpPr>
            <a:spLocks noGrp="1"/>
          </p:cNvSpPr>
          <p:nvPr>
            <p:ph type="sldNum" sz="quarter" idx="12"/>
          </p:nvPr>
        </p:nvSpPr>
        <p:spPr/>
        <p:txBody>
          <a:bodyPr/>
          <a:lstStyle/>
          <a:p>
            <a:fld id="{C18294A3-4BDB-4429-97D7-8EDB3DA625C0}" type="slidenum">
              <a:rPr lang="en-GB" smtClean="0"/>
              <a:t>‹#›</a:t>
            </a:fld>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161914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00" y="2088000"/>
            <a:ext cx="8448000" cy="1548000"/>
          </a:xfrm>
        </p:spPr>
        <p:txBody>
          <a:bodyPr anchor="t"/>
          <a:lstStyle>
            <a:lvl1pPr algn="l">
              <a:lnSpc>
                <a:spcPct val="90000"/>
              </a:lnSpc>
              <a:defRPr sz="5400" b="1" cap="none" baseline="0">
                <a:solidFill>
                  <a:schemeClr val="tx2"/>
                </a:solidFill>
              </a:defRPr>
            </a:lvl1pPr>
          </a:lstStyle>
          <a:p>
            <a:r>
              <a:rPr lang="en-GB"/>
              <a:t>Click to edit Master title style</a:t>
            </a:r>
            <a:endParaRPr lang="en-GB" dirty="0"/>
          </a:p>
        </p:txBody>
      </p:sp>
      <p:sp>
        <p:nvSpPr>
          <p:cNvPr id="3" name="Text Placeholder 2"/>
          <p:cNvSpPr>
            <a:spLocks noGrp="1"/>
          </p:cNvSpPr>
          <p:nvPr>
            <p:ph type="body" idx="1"/>
          </p:nvPr>
        </p:nvSpPr>
        <p:spPr>
          <a:xfrm>
            <a:off x="432000" y="3564000"/>
            <a:ext cx="8448000" cy="1656000"/>
          </a:xfrm>
        </p:spPr>
        <p:txBody>
          <a:bodyPr anchor="t"/>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rgbClr val="7F7F7F"/>
                </a:solidFill>
              </a:defRPr>
            </a:lvl1pPr>
          </a:lstStyle>
          <a:p>
            <a:fld id="{02DB9980-44E0-4946-907D-17B37137DD84}" type="datetime4">
              <a:rPr lang="en-GB" smtClean="0"/>
              <a:pPr/>
              <a:t>29 July 2020</a:t>
            </a:fld>
            <a:endParaRPr lang="en-GB" dirty="0"/>
          </a:p>
        </p:txBody>
      </p:sp>
      <p:sp>
        <p:nvSpPr>
          <p:cNvPr id="5" name="Footer Placeholder 4"/>
          <p:cNvSpPr>
            <a:spLocks noGrp="1"/>
          </p:cNvSpPr>
          <p:nvPr>
            <p:ph type="ftr" sz="quarter" idx="11"/>
          </p:nvPr>
        </p:nvSpPr>
        <p:spPr/>
        <p:txBody>
          <a:bodyPr/>
          <a:lstStyle>
            <a:lvl1pPr>
              <a:defRPr>
                <a:solidFill>
                  <a:srgbClr val="7F7F7F"/>
                </a:solidFill>
              </a:defRPr>
            </a:lvl1pPr>
          </a:lstStyle>
          <a:p>
            <a:r>
              <a:rPr lang="en-GB" dirty="0"/>
              <a:t>Colt: An overview</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18294A3-4BDB-4429-97D7-8EDB3DA625C0}" type="slidenum">
              <a:rPr lang="en-GB" smtClean="0"/>
              <a:pPr/>
              <a:t>‹#›</a:t>
            </a:fld>
            <a:endParaRPr lang="en-GB"/>
          </a:p>
        </p:txBody>
      </p:sp>
      <p:sp>
        <p:nvSpPr>
          <p:cNvPr id="8" name="Text Placeholder 7"/>
          <p:cNvSpPr>
            <a:spLocks noGrp="1"/>
          </p:cNvSpPr>
          <p:nvPr>
            <p:ph type="body" sz="quarter" idx="13" hasCustomPrompt="1"/>
          </p:nvPr>
        </p:nvSpPr>
        <p:spPr>
          <a:xfrm>
            <a:off x="431800" y="252001"/>
            <a:ext cx="1246717" cy="503237"/>
          </a:xfrm>
        </p:spPr>
        <p:txBody>
          <a:bodyPr/>
          <a:lstStyle>
            <a:lvl1pPr>
              <a:defRPr sz="1900" b="1"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00</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280003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1918C4F5-54F0-48FE-927F-AEEBDA152FF0}" type="datetime4">
              <a:rPr lang="en-GB" smtClean="0"/>
              <a:t>29 July 2020</a:t>
            </a:fld>
            <a:endParaRPr lang="en-GB"/>
          </a:p>
        </p:txBody>
      </p:sp>
      <p:sp>
        <p:nvSpPr>
          <p:cNvPr id="4" name="Footer Placeholder 3"/>
          <p:cNvSpPr>
            <a:spLocks noGrp="1"/>
          </p:cNvSpPr>
          <p:nvPr>
            <p:ph type="ftr" sz="quarter" idx="11"/>
          </p:nvPr>
        </p:nvSpPr>
        <p:spPr/>
        <p:txBody>
          <a:bodyPr/>
          <a:lstStyle/>
          <a:p>
            <a:r>
              <a:rPr lang="en-GB" dirty="0"/>
              <a:t>Colt: An overview</a:t>
            </a:r>
          </a:p>
        </p:txBody>
      </p:sp>
      <p:sp>
        <p:nvSpPr>
          <p:cNvPr id="5" name="Slide Number Placeholder 4"/>
          <p:cNvSpPr>
            <a:spLocks noGrp="1"/>
          </p:cNvSpPr>
          <p:nvPr>
            <p:ph type="sldNum" sz="quarter" idx="12"/>
          </p:nvPr>
        </p:nvSpPr>
        <p:spPr/>
        <p:txBody>
          <a:bodyPr/>
          <a:lstStyle/>
          <a:p>
            <a:fld id="{C18294A3-4BDB-4429-97D7-8EDB3DA625C0}"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30723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7C52D-3815-47F8-B9EB-FB9645D8E74E}" type="datetime4">
              <a:rPr lang="en-GB" smtClean="0"/>
              <a:t>29 July 2020</a:t>
            </a:fld>
            <a:endParaRPr lang="en-GB"/>
          </a:p>
        </p:txBody>
      </p:sp>
      <p:sp>
        <p:nvSpPr>
          <p:cNvPr id="3" name="Footer Placeholder 2"/>
          <p:cNvSpPr>
            <a:spLocks noGrp="1"/>
          </p:cNvSpPr>
          <p:nvPr>
            <p:ph type="ftr" sz="quarter" idx="11"/>
          </p:nvPr>
        </p:nvSpPr>
        <p:spPr/>
        <p:txBody>
          <a:bodyPr/>
          <a:lstStyle/>
          <a:p>
            <a:r>
              <a:rPr lang="en-GB" dirty="0"/>
              <a:t>Colt: An overview</a:t>
            </a:r>
          </a:p>
        </p:txBody>
      </p:sp>
      <p:sp>
        <p:nvSpPr>
          <p:cNvPr id="4" name="Slide Number Placeholder 3"/>
          <p:cNvSpPr>
            <a:spLocks noGrp="1"/>
          </p:cNvSpPr>
          <p:nvPr>
            <p:ph type="sldNum" sz="quarter" idx="12"/>
          </p:nvPr>
        </p:nvSpPr>
        <p:spPr/>
        <p:txBody>
          <a:bodyPr/>
          <a:lstStyle/>
          <a:p>
            <a:fld id="{C18294A3-4BDB-4429-97D7-8EDB3DA625C0}" type="slidenum">
              <a:rPr lang="en-GB" smtClean="0"/>
              <a:t>‹#›</a:t>
            </a:fld>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1725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userDrawn="1"/>
        </p:nvSpPr>
        <p:spPr>
          <a:xfrm>
            <a:off x="431800" y="2708920"/>
            <a:ext cx="11328400" cy="1656184"/>
          </a:xfrm>
          <a:prstGeom prst="rect">
            <a:avLst/>
          </a:prstGeom>
        </p:spPr>
        <p:txBody>
          <a:bodyPr wrap="square" lIns="0" tIns="0" rIns="0" bIns="0" rtlCol="0">
            <a:noAutofit/>
          </a:bodyPr>
          <a:lstStyle/>
          <a:p>
            <a:pPr algn="ctr"/>
            <a:r>
              <a:rPr lang="en-GB" sz="5400" b="1" dirty="0">
                <a:solidFill>
                  <a:schemeClr val="bg1"/>
                </a:solidFill>
              </a:rPr>
              <a:t>Thankyou</a:t>
            </a:r>
          </a:p>
        </p:txBody>
      </p:sp>
      <p:sp>
        <p:nvSpPr>
          <p:cNvPr id="8" name="TextBox 7"/>
          <p:cNvSpPr txBox="1"/>
          <p:nvPr userDrawn="1"/>
        </p:nvSpPr>
        <p:spPr>
          <a:xfrm>
            <a:off x="6383438" y="2710717"/>
            <a:ext cx="2495981" cy="324036"/>
          </a:xfrm>
          <a:prstGeom prst="rect">
            <a:avLst/>
          </a:prstGeom>
        </p:spPr>
        <p:txBody>
          <a:bodyPr wrap="square" lIns="0" tIns="0" rIns="0" bIns="0" rtlCol="0">
            <a:noAutofit/>
          </a:bodyPr>
          <a:lstStyle/>
          <a:p>
            <a:r>
              <a:rPr lang="en-GB" sz="1800" dirty="0">
                <a:solidFill>
                  <a:schemeClr val="bg1"/>
                </a:solidFill>
              </a:rPr>
              <a:t>For your time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0001" y="324001"/>
            <a:ext cx="720471" cy="211985"/>
          </a:xfrm>
          <a:prstGeom prst="rect">
            <a:avLst/>
          </a:prstGeom>
        </p:spPr>
      </p:pic>
    </p:spTree>
    <p:extLst>
      <p:ext uri="{BB962C8B-B14F-4D97-AF65-F5344CB8AC3E}">
        <p14:creationId xmlns:p14="http://schemas.microsoft.com/office/powerpoint/2010/main" val="5041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5647923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1707ABB-5FAC-459C-ACE6-51F39EA64891}" type="datetimeFigureOut">
              <a:rPr lang="en-GB" smtClean="0"/>
              <a:t>29/07/2020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1113787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19667" y="539750"/>
            <a:ext cx="10797117" cy="755650"/>
          </a:xfrm>
        </p:spPr>
        <p:txBody>
          <a:bodyPr/>
          <a:lstStyle/>
          <a:p>
            <a:r>
              <a:rPr lang="en-US"/>
              <a:t>Click to edit Master title style</a:t>
            </a:r>
          </a:p>
        </p:txBody>
      </p:sp>
      <p:sp>
        <p:nvSpPr>
          <p:cNvPr id="3" name="Content Placeholder 2"/>
          <p:cNvSpPr>
            <a:spLocks noGrp="1"/>
          </p:cNvSpPr>
          <p:nvPr>
            <p:ph sz="quarter" idx="1"/>
          </p:nvPr>
        </p:nvSpPr>
        <p:spPr>
          <a:xfrm>
            <a:off x="7196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187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19667" y="3951288"/>
            <a:ext cx="52959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18767" y="3951288"/>
            <a:ext cx="52959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3105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7196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56986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549508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quarter" idx="1"/>
          </p:nvPr>
        </p:nvSpPr>
        <p:spPr>
          <a:xfrm>
            <a:off x="7196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2187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719667" y="3951288"/>
            <a:ext cx="10795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7942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6"/>
            <a:ext cx="107950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719667" y="3951288"/>
            <a:ext cx="10795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558027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0407471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64827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29001342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1625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8720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1707ABB-5FAC-459C-ACE6-51F39EA64891}" type="datetimeFigureOut">
              <a:rPr lang="en-GB" smtClean="0"/>
              <a:t>29/07/2020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2678753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149258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978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66166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1504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370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8767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Online Image Placeholder 3"/>
          <p:cNvSpPr>
            <a:spLocks noGrp="1"/>
          </p:cNvSpPr>
          <p:nvPr>
            <p:ph type="clipArt" sz="half" idx="2"/>
          </p:nvPr>
        </p:nvSpPr>
        <p:spPr>
          <a:xfrm>
            <a:off x="6197600" y="1981200"/>
            <a:ext cx="5080000" cy="4114800"/>
          </a:xfrm>
        </p:spPr>
        <p:txBody>
          <a:bodyPr/>
          <a:lstStyle/>
          <a:p>
            <a:pPr lvl="0"/>
            <a:endParaRPr lang="en-GB" noProof="0"/>
          </a:p>
        </p:txBody>
      </p:sp>
    </p:spTree>
    <p:extLst>
      <p:ext uri="{BB962C8B-B14F-4D97-AF65-F5344CB8AC3E}">
        <p14:creationId xmlns:p14="http://schemas.microsoft.com/office/powerpoint/2010/main" val="5967139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Chart Placeholder 2"/>
          <p:cNvSpPr>
            <a:spLocks noGrp="1"/>
          </p:cNvSpPr>
          <p:nvPr>
            <p:ph type="chart" idx="1"/>
          </p:nvPr>
        </p:nvSpPr>
        <p:spPr>
          <a:xfrm>
            <a:off x="914400" y="1981200"/>
            <a:ext cx="10363200" cy="4114800"/>
          </a:xfrm>
        </p:spPr>
        <p:txBody>
          <a:bodyPr/>
          <a:lstStyle/>
          <a:p>
            <a:pPr lvl="0"/>
            <a:endParaRPr lang="en-GB" noProof="0"/>
          </a:p>
        </p:txBody>
      </p:sp>
    </p:spTree>
    <p:extLst>
      <p:ext uri="{BB962C8B-B14F-4D97-AF65-F5344CB8AC3E}">
        <p14:creationId xmlns:p14="http://schemas.microsoft.com/office/powerpoint/2010/main" val="3534512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783013"/>
            <a:ext cx="12192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0" descr="Colt_logo_RGB_L J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p:nvSpPr>
        <p:spPr bwMode="auto">
          <a:xfrm>
            <a:off x="719667" y="6551614"/>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a:solidFill>
                  <a:schemeClr val="bg1"/>
                </a:solidFill>
              </a:rPr>
              <a:t>© 2010 Colt Technology Services Group Limited. All rights reserved.</a:t>
            </a:r>
          </a:p>
        </p:txBody>
      </p:sp>
      <p:pic>
        <p:nvPicPr>
          <p:cNvPr id="9" name="Picture 70" descr="colt_descriptor_m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996768" y="6403976"/>
            <a:ext cx="354541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en-US" altLang="en-US" sz="1600"/>
          </a:p>
        </p:txBody>
      </p:sp>
      <p:sp>
        <p:nvSpPr>
          <p:cNvPr id="11" name="Rectangle 76"/>
          <p:cNvSpPr>
            <a:spLocks noChangeArrowheads="1"/>
          </p:cNvSpPr>
          <p:nvPr/>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en-US" altLang="en-US" sz="1600"/>
          </a:p>
        </p:txBody>
      </p:sp>
      <p:pic>
        <p:nvPicPr>
          <p:cNvPr id="12" name="Picture 35" descr="Lightb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14"/>
            <a:ext cx="10797117" cy="1277937"/>
          </a:xfrm>
        </p:spPr>
        <p:txBody>
          <a:bodyPr/>
          <a:lstStyle>
            <a:lvl1pPr>
              <a:defRPr sz="5000"/>
            </a:lvl1pPr>
          </a:lstStyle>
          <a:p>
            <a:pPr lvl="0"/>
            <a:r>
              <a:rPr lang="en-US" noProof="0"/>
              <a:t>Click to edit Master title style</a:t>
            </a:r>
            <a:endParaRPr lang="en-GB" noProof="0"/>
          </a:p>
        </p:txBody>
      </p:sp>
      <p:sp>
        <p:nvSpPr>
          <p:cNvPr id="21517" name="Rectangle 13"/>
          <p:cNvSpPr>
            <a:spLocks noGrp="1" noChangeArrowheads="1"/>
          </p:cNvSpPr>
          <p:nvPr>
            <p:ph type="subTitle" sz="quarter" idx="1"/>
          </p:nvPr>
        </p:nvSpPr>
        <p:spPr>
          <a:xfrm>
            <a:off x="719668" y="2200275"/>
            <a:ext cx="8614833" cy="400050"/>
          </a:xfrm>
        </p:spPr>
        <p:txBody>
          <a:bodyPr/>
          <a:lstStyle>
            <a:lvl1pPr>
              <a:lnSpc>
                <a:spcPct val="85000"/>
              </a:lnSpc>
              <a:defRPr sz="2400" b="1">
                <a:solidFill>
                  <a:schemeClr val="tx2"/>
                </a:solidFill>
              </a:defRPr>
            </a:lvl1pPr>
          </a:lstStyle>
          <a:p>
            <a:pPr lvl="0"/>
            <a:r>
              <a:rPr lang="en-US" noProof="0"/>
              <a:t>Click to edit Master subtitle style</a:t>
            </a:r>
            <a:endParaRPr lang="en-GB" noProof="0"/>
          </a:p>
        </p:txBody>
      </p:sp>
    </p:spTree>
    <p:extLst>
      <p:ext uri="{BB962C8B-B14F-4D97-AF65-F5344CB8AC3E}">
        <p14:creationId xmlns:p14="http://schemas.microsoft.com/office/powerpoint/2010/main" val="76881904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710649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1707ABB-5FAC-459C-ACE6-51F39EA64891}" type="datetimeFigureOut">
              <a:rPr lang="en-GB" smtClean="0"/>
              <a:t>29/07/2020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35579054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5767978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56124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656828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7536083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024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325365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09238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40616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4"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22981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09550"/>
            <a:ext cx="12192000" cy="611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829734" y="6438900"/>
            <a:ext cx="8860367" cy="304800"/>
          </a:xfrm>
          <a:prstGeom prst="rect">
            <a:avLst/>
          </a:prstGeom>
        </p:spPr>
        <p:txBody>
          <a:bodyPr/>
          <a:lstStyle>
            <a:lvl1pPr eaLnBrk="1" hangingPunct="1">
              <a:defRPr>
                <a:latin typeface="Arial" charset="0"/>
              </a:defRPr>
            </a:lvl1pPr>
          </a:lstStyle>
          <a:p>
            <a:pPr>
              <a:defRPr/>
            </a:pPr>
            <a:endParaRPr lang="en-GB"/>
          </a:p>
        </p:txBody>
      </p:sp>
      <p:sp>
        <p:nvSpPr>
          <p:cNvPr id="4" name="Slide Number Placeholder 3"/>
          <p:cNvSpPr>
            <a:spLocks noGrp="1"/>
          </p:cNvSpPr>
          <p:nvPr>
            <p:ph type="sldNum" sz="quarter" idx="11"/>
          </p:nvPr>
        </p:nvSpPr>
        <p:spPr>
          <a:xfrm>
            <a:off x="-95250" y="6438900"/>
            <a:ext cx="920751" cy="3048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E579735-3EFB-4B1B-AE80-AACF42E489A9}" type="slidenum">
              <a:rPr lang="en-GB" altLang="en-US"/>
              <a:pPr>
                <a:defRPr/>
              </a:pPr>
              <a:t>‹#›</a:t>
            </a:fld>
            <a:endParaRPr lang="en-GB" altLang="en-US"/>
          </a:p>
        </p:txBody>
      </p:sp>
    </p:spTree>
    <p:extLst>
      <p:ext uri="{BB962C8B-B14F-4D97-AF65-F5344CB8AC3E}">
        <p14:creationId xmlns:p14="http://schemas.microsoft.com/office/powerpoint/2010/main" val="131713067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07ABB-5FAC-459C-ACE6-51F39EA64891}" type="datetimeFigureOut">
              <a:rPr lang="en-GB" smtClean="0"/>
              <a:t>29/07/2020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19438134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9550"/>
            <a:ext cx="12192000" cy="655638"/>
          </a:xfrm>
        </p:spPr>
        <p:txBody>
          <a:bodyPr/>
          <a:lstStyle/>
          <a:p>
            <a:r>
              <a:rPr lang="en-US"/>
              <a:t>Click to edit Master title style</a:t>
            </a:r>
            <a:endParaRPr lang="en-GB"/>
          </a:p>
        </p:txBody>
      </p:sp>
      <p:sp>
        <p:nvSpPr>
          <p:cNvPr id="3" name="Text Placeholder 2"/>
          <p:cNvSpPr>
            <a:spLocks noGrp="1"/>
          </p:cNvSpPr>
          <p:nvPr>
            <p:ph type="body" sz="half" idx="1"/>
          </p:nvPr>
        </p:nvSpPr>
        <p:spPr>
          <a:xfrm>
            <a:off x="717551" y="1481138"/>
            <a:ext cx="5329767" cy="484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50517" y="1481138"/>
            <a:ext cx="5331883" cy="484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829734" y="6438900"/>
            <a:ext cx="8860367" cy="304800"/>
          </a:xfrm>
          <a:prstGeom prst="rect">
            <a:avLst/>
          </a:prstGeom>
        </p:spPr>
        <p:txBody>
          <a:bodyPr/>
          <a:lstStyle>
            <a:lvl1pPr eaLnBrk="1" hangingPunct="1">
              <a:defRPr>
                <a:latin typeface="Arial" charset="0"/>
              </a:defRPr>
            </a:lvl1pPr>
          </a:lstStyle>
          <a:p>
            <a:pPr>
              <a:defRPr/>
            </a:pPr>
            <a:endParaRPr lang="en-US"/>
          </a:p>
        </p:txBody>
      </p:sp>
    </p:spTree>
    <p:extLst>
      <p:ext uri="{BB962C8B-B14F-4D97-AF65-F5344CB8AC3E}">
        <p14:creationId xmlns:p14="http://schemas.microsoft.com/office/powerpoint/2010/main" val="301322439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2187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218767" y="3951288"/>
            <a:ext cx="52959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59541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7" y="3784601"/>
            <a:ext cx="12227984"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7"/>
          <p:cNvSpPr txBox="1">
            <a:spLocks noChangeArrowheads="1"/>
          </p:cNvSpPr>
          <p:nvPr/>
        </p:nvSpPr>
        <p:spPr bwMode="auto">
          <a:xfrm>
            <a:off x="719668" y="6551613"/>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sz="900" dirty="0"/>
              <a:t>© 2014 Colt Technology Services Group Limited. All rights reserved.</a:t>
            </a:r>
          </a:p>
        </p:txBody>
      </p:sp>
      <p:pic>
        <p:nvPicPr>
          <p:cNvPr id="6" name="Picture 35" descr="Light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6163"/>
            <a:ext cx="12192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70017" y="2859089"/>
            <a:ext cx="1665816"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14"/>
            <a:ext cx="10797117" cy="1277937"/>
          </a:xfrm>
        </p:spPr>
        <p:txBody>
          <a:bodyPr/>
          <a:lstStyle>
            <a:lvl1pPr>
              <a:defRPr sz="5000"/>
            </a:lvl1pPr>
          </a:lstStyle>
          <a:p>
            <a:pPr lvl="0"/>
            <a:r>
              <a:rPr lang="en-US" noProof="0"/>
              <a:t>Click to edit Master title style</a:t>
            </a:r>
          </a:p>
        </p:txBody>
      </p:sp>
      <p:sp>
        <p:nvSpPr>
          <p:cNvPr id="21517" name="Rectangle 13"/>
          <p:cNvSpPr>
            <a:spLocks noGrp="1" noChangeArrowheads="1"/>
          </p:cNvSpPr>
          <p:nvPr>
            <p:ph type="subTitle" sz="quarter" idx="1"/>
          </p:nvPr>
        </p:nvSpPr>
        <p:spPr>
          <a:xfrm>
            <a:off x="719668" y="2200275"/>
            <a:ext cx="8614833" cy="400050"/>
          </a:xfrm>
        </p:spPr>
        <p:txBody>
          <a:bodyPr/>
          <a:lstStyle>
            <a:lvl1pPr>
              <a:lnSpc>
                <a:spcPct val="85000"/>
              </a:lnSpc>
              <a:defRPr sz="2400" b="1">
                <a:solidFill>
                  <a:schemeClr val="tx2"/>
                </a:solidFill>
              </a:defRPr>
            </a:lvl1pPr>
          </a:lstStyle>
          <a:p>
            <a:pPr lvl="0"/>
            <a:r>
              <a:rPr lang="en-US" noProof="0"/>
              <a:t>Click to edit Master subtitle style</a:t>
            </a:r>
          </a:p>
        </p:txBody>
      </p:sp>
    </p:spTree>
    <p:extLst>
      <p:ext uri="{BB962C8B-B14F-4D97-AF65-F5344CB8AC3E}">
        <p14:creationId xmlns:p14="http://schemas.microsoft.com/office/powerpoint/2010/main" val="27894664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8469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175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645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1240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7353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185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994583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707ABB-5FAC-459C-ACE6-51F39EA64891}" type="datetimeFigureOut">
              <a:rPr lang="en-GB" smtClean="0"/>
              <a:t>29/07/2020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4158848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177089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8497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4" y="539750"/>
            <a:ext cx="2698751" cy="57737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9667"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61526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1" descr="CE_013 4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4601"/>
            <a:ext cx="12192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0" descr="Colt_logo_RGB_L J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p:nvSpPr>
        <p:spPr bwMode="auto">
          <a:xfrm>
            <a:off x="719668" y="6551613"/>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dirty="0">
                <a:solidFill>
                  <a:schemeClr val="bg1"/>
                </a:solidFill>
              </a:rPr>
              <a:t>© 2013 Colt Technology Services Group Limited. All rights reserved.</a:t>
            </a:r>
          </a:p>
        </p:txBody>
      </p:sp>
      <p:sp>
        <p:nvSpPr>
          <p:cNvPr id="9"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en-US" altLang="en-US" sz="1600"/>
          </a:p>
        </p:txBody>
      </p:sp>
      <p:sp>
        <p:nvSpPr>
          <p:cNvPr id="10" name="Rectangle 76"/>
          <p:cNvSpPr>
            <a:spLocks noChangeArrowheads="1"/>
          </p:cNvSpPr>
          <p:nvPr/>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en-US" altLang="en-US" sz="1600"/>
          </a:p>
        </p:txBody>
      </p:sp>
      <p:pic>
        <p:nvPicPr>
          <p:cNvPr id="11" name="Picture 35" descr="Light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14"/>
            <a:ext cx="10797117" cy="1277937"/>
          </a:xfrm>
        </p:spPr>
        <p:txBody>
          <a:bodyPr/>
          <a:lstStyle>
            <a:lvl1pPr>
              <a:defRPr sz="5000"/>
            </a:lvl1pPr>
          </a:lstStyle>
          <a:p>
            <a:pPr lvl="0"/>
            <a:r>
              <a:rPr lang="en-US" noProof="0"/>
              <a:t>Click to edit Master title style</a:t>
            </a:r>
            <a:endParaRPr lang="en-GB" noProof="0"/>
          </a:p>
        </p:txBody>
      </p:sp>
      <p:sp>
        <p:nvSpPr>
          <p:cNvPr id="21517" name="Rectangle 13"/>
          <p:cNvSpPr>
            <a:spLocks noGrp="1" noChangeArrowheads="1"/>
          </p:cNvSpPr>
          <p:nvPr>
            <p:ph type="subTitle" sz="quarter" idx="1"/>
          </p:nvPr>
        </p:nvSpPr>
        <p:spPr>
          <a:xfrm>
            <a:off x="719668" y="2200275"/>
            <a:ext cx="8614833" cy="400050"/>
          </a:xfrm>
        </p:spPr>
        <p:txBody>
          <a:bodyPr/>
          <a:lstStyle>
            <a:lvl1pPr>
              <a:lnSpc>
                <a:spcPct val="85000"/>
              </a:lnSpc>
              <a:defRPr sz="2400" b="1">
                <a:solidFill>
                  <a:schemeClr val="tx2"/>
                </a:solidFill>
              </a:defRPr>
            </a:lvl1pPr>
          </a:lstStyle>
          <a:p>
            <a:pPr lvl="0"/>
            <a:r>
              <a:rPr lang="en-US" noProof="0"/>
              <a:t>Click to edit Master subtitle style</a:t>
            </a:r>
            <a:endParaRPr lang="en-GB" noProof="0"/>
          </a:p>
        </p:txBody>
      </p:sp>
    </p:spTree>
    <p:extLst>
      <p:ext uri="{BB962C8B-B14F-4D97-AF65-F5344CB8AC3E}">
        <p14:creationId xmlns:p14="http://schemas.microsoft.com/office/powerpoint/2010/main" val="29691015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85372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9388471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67"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60611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512536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2138784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326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707ABB-5FAC-459C-ACE6-51F39EA64891}" type="datetimeFigureOut">
              <a:rPr lang="en-GB" smtClean="0"/>
              <a:t>29/07/2020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CC79EB-77ED-495F-9895-6CF320674CA3}" type="slidenum">
              <a:rPr lang="en-GB" smtClean="0"/>
              <a:t>‹#›</a:t>
            </a:fld>
            <a:endParaRPr lang="en-GB"/>
          </a:p>
        </p:txBody>
      </p:sp>
    </p:spTree>
    <p:extLst>
      <p:ext uri="{BB962C8B-B14F-4D97-AF65-F5344CB8AC3E}">
        <p14:creationId xmlns:p14="http://schemas.microsoft.com/office/powerpoint/2010/main" val="5750142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241871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640805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069710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8034" y="539750"/>
            <a:ext cx="2698751" cy="57737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539750"/>
            <a:ext cx="7895167" cy="57737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462434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19667" y="539750"/>
            <a:ext cx="10797117" cy="755650"/>
          </a:xfrm>
        </p:spPr>
        <p:txBody>
          <a:bodyPr/>
          <a:lstStyle/>
          <a:p>
            <a:r>
              <a:rPr lang="en-US"/>
              <a:t>Click to edit Master title style</a:t>
            </a:r>
            <a:endParaRPr lang="en-GB"/>
          </a:p>
        </p:txBody>
      </p:sp>
      <p:sp>
        <p:nvSpPr>
          <p:cNvPr id="3" name="Content Placeholder 2"/>
          <p:cNvSpPr>
            <a:spLocks noGrp="1"/>
          </p:cNvSpPr>
          <p:nvPr>
            <p:ph sz="quarter" idx="1"/>
          </p:nvPr>
        </p:nvSpPr>
        <p:spPr>
          <a:xfrm>
            <a:off x="7196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218767" y="1438276"/>
            <a:ext cx="5295900" cy="236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719667" y="3951288"/>
            <a:ext cx="52959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6218767" y="3951288"/>
            <a:ext cx="52959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19998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1" descr="CE_013 4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4601"/>
            <a:ext cx="12192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0" descr="Colt_logo_RGB_L J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35238"/>
            <a:ext cx="35369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78"/>
          <p:cNvSpPr>
            <a:spLocks/>
          </p:cNvSpPr>
          <p:nvPr/>
        </p:nvSpPr>
        <p:spPr bwMode="gray">
          <a:xfrm>
            <a:off x="0" y="5314950"/>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7" name="Freeform 7"/>
          <p:cNvSpPr>
            <a:spLocks/>
          </p:cNvSpPr>
          <p:nvPr/>
        </p:nvSpPr>
        <p:spPr bwMode="hidden">
          <a:xfrm>
            <a:off x="0" y="5313363"/>
            <a:ext cx="12192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p>
        </p:txBody>
      </p:sp>
      <p:sp>
        <p:nvSpPr>
          <p:cNvPr id="8" name="Text Box 27"/>
          <p:cNvSpPr txBox="1">
            <a:spLocks noChangeArrowheads="1"/>
          </p:cNvSpPr>
          <p:nvPr/>
        </p:nvSpPr>
        <p:spPr bwMode="auto">
          <a:xfrm>
            <a:off x="719668" y="6551613"/>
            <a:ext cx="34897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GB" sz="900">
                <a:solidFill>
                  <a:srgbClr val="FFFFFF"/>
                </a:solidFill>
              </a:rPr>
              <a:t>© 2010 Colt Technology Services Group Limited. All rights reserved.</a:t>
            </a:r>
          </a:p>
        </p:txBody>
      </p:sp>
      <p:pic>
        <p:nvPicPr>
          <p:cNvPr id="9" name="Picture 70" descr="colt_descriptor_m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996768" y="6403976"/>
            <a:ext cx="354541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5"/>
          <p:cNvSpPr>
            <a:spLocks noChangeArrowheads="1"/>
          </p:cNvSpPr>
          <p:nvPr/>
        </p:nvSpPr>
        <p:spPr bwMode="gray">
          <a:xfrm>
            <a:off x="0" y="0"/>
            <a:ext cx="11516784"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11" name="Rectangle 76"/>
          <p:cNvSpPr>
            <a:spLocks noChangeArrowheads="1"/>
          </p:cNvSpPr>
          <p:nvPr/>
        </p:nvSpPr>
        <p:spPr bwMode="hidden">
          <a:xfrm>
            <a:off x="0" y="0"/>
            <a:ext cx="11516784"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pic>
        <p:nvPicPr>
          <p:cNvPr id="12" name="Picture 35" descr="Lightb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1" y="3586164"/>
            <a:ext cx="11391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2"/>
          <p:cNvSpPr>
            <a:spLocks noGrp="1" noChangeArrowheads="1"/>
          </p:cNvSpPr>
          <p:nvPr>
            <p:ph type="ctrTitle"/>
          </p:nvPr>
        </p:nvSpPr>
        <p:spPr>
          <a:xfrm>
            <a:off x="719667" y="760422"/>
            <a:ext cx="10797117" cy="1277937"/>
          </a:xfrm>
        </p:spPr>
        <p:txBody>
          <a:bodyPr/>
          <a:lstStyle>
            <a:lvl1pPr>
              <a:defRPr sz="5000"/>
            </a:lvl1pPr>
          </a:lstStyle>
          <a:p>
            <a:pPr lvl="0"/>
            <a:r>
              <a:rPr lang="en-GB" noProof="0"/>
              <a:t>Click to edit title</a:t>
            </a:r>
          </a:p>
        </p:txBody>
      </p:sp>
      <p:sp>
        <p:nvSpPr>
          <p:cNvPr id="21517" name="Rectangle 13"/>
          <p:cNvSpPr>
            <a:spLocks noGrp="1" noChangeArrowheads="1"/>
          </p:cNvSpPr>
          <p:nvPr>
            <p:ph type="subTitle" sz="quarter" idx="1"/>
          </p:nvPr>
        </p:nvSpPr>
        <p:spPr>
          <a:xfrm>
            <a:off x="719673" y="2200275"/>
            <a:ext cx="8614833" cy="400050"/>
          </a:xfrm>
        </p:spPr>
        <p:txBody>
          <a:bodyPr/>
          <a:lstStyle>
            <a:lvl1pPr>
              <a:lnSpc>
                <a:spcPct val="85000"/>
              </a:lnSpc>
              <a:defRPr sz="2400" b="1">
                <a:solidFill>
                  <a:schemeClr val="tx2"/>
                </a:solidFill>
              </a:defRPr>
            </a:lvl1pPr>
          </a:lstStyle>
          <a:p>
            <a:pPr lvl="0"/>
            <a:r>
              <a:rPr lang="en-GB" noProof="0"/>
              <a:t>Click to edit Master subtitle style</a:t>
            </a:r>
          </a:p>
        </p:txBody>
      </p:sp>
    </p:spTree>
    <p:extLst>
      <p:ext uri="{BB962C8B-B14F-4D97-AF65-F5344CB8AC3E}">
        <p14:creationId xmlns:p14="http://schemas.microsoft.com/office/powerpoint/2010/main" val="253981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27030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330186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73"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18770" y="1438275"/>
            <a:ext cx="5295900" cy="4875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313469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70693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0.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image" Target="../media/image20.png"/><Relationship Id="rId5" Type="http://schemas.openxmlformats.org/officeDocument/2006/relationships/theme" Target="../theme/theme11.xml"/><Relationship Id="rId4"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image" Target="../media/image11.png"/><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theme" Target="../theme/theme12.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3.wmf"/><Relationship Id="rId2" Type="http://schemas.openxmlformats.org/officeDocument/2006/relationships/slideLayout" Target="../slideLayouts/slideLayout46.xml"/><Relationship Id="rId16" Type="http://schemas.openxmlformats.org/officeDocument/2006/relationships/oleObject" Target="../embeddings/oleObject1.bin"/><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vmlDrawing" Target="../drawings/vmlDrawing1.v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image" Target="../media/image1.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5.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15.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6.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7.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9.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07ABB-5FAC-459C-ACE6-51F39EA64891}" type="datetimeFigureOut">
              <a:rPr lang="en-GB" smtClean="0"/>
              <a:t>29/07/2020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C79EB-77ED-495F-9895-6CF320674CA3}" type="slidenum">
              <a:rPr lang="en-GB" smtClean="0"/>
              <a:t>‹#›</a:t>
            </a:fld>
            <a:endParaRPr lang="en-GB"/>
          </a:p>
        </p:txBody>
      </p:sp>
    </p:spTree>
    <p:extLst>
      <p:ext uri="{BB962C8B-B14F-4D97-AF65-F5344CB8AC3E}">
        <p14:creationId xmlns:p14="http://schemas.microsoft.com/office/powerpoint/2010/main" val="351288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2"/>
          <p:cNvSpPr>
            <a:spLocks noChangeArrowheads="1"/>
          </p:cNvSpPr>
          <p:nvPr/>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9219" name="Rectangle 18"/>
          <p:cNvSpPr>
            <a:spLocks noChangeArrowheads="1"/>
          </p:cNvSpPr>
          <p:nvPr/>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9220"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Master title style</a:t>
            </a:r>
          </a:p>
        </p:txBody>
      </p:sp>
      <p:sp>
        <p:nvSpPr>
          <p:cNvPr id="9221"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9222"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fld id="{C3D0434F-DB6D-4005-93E7-73657613FAF2}"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9223" name="Picture 32" descr="Colt_logo_RGB_L JH"/>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1984" y="633730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57889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fontAlgn="base">
        <a:lnSpc>
          <a:spcPct val="85000"/>
        </a:lnSpc>
        <a:spcBef>
          <a:spcPct val="0"/>
        </a:spcBef>
        <a:spcAft>
          <a:spcPct val="0"/>
        </a:spcAft>
        <a:defRPr sz="2800" b="1">
          <a:solidFill>
            <a:schemeClr val="tx2"/>
          </a:solidFill>
          <a:latin typeface="Arial" charset="0"/>
        </a:defRPr>
      </a:lvl6pPr>
      <a:lvl7pPr marL="914400" algn="l" rtl="0" fontAlgn="base">
        <a:lnSpc>
          <a:spcPct val="85000"/>
        </a:lnSpc>
        <a:spcBef>
          <a:spcPct val="0"/>
        </a:spcBef>
        <a:spcAft>
          <a:spcPct val="0"/>
        </a:spcAft>
        <a:defRPr sz="2800" b="1">
          <a:solidFill>
            <a:schemeClr val="tx2"/>
          </a:solidFill>
          <a:latin typeface="Arial" charset="0"/>
        </a:defRPr>
      </a:lvl7pPr>
      <a:lvl8pPr marL="1371600" algn="l" rtl="0" fontAlgn="base">
        <a:lnSpc>
          <a:spcPct val="85000"/>
        </a:lnSpc>
        <a:spcBef>
          <a:spcPct val="0"/>
        </a:spcBef>
        <a:spcAft>
          <a:spcPct val="0"/>
        </a:spcAft>
        <a:defRPr sz="2800" b="1">
          <a:solidFill>
            <a:schemeClr val="tx2"/>
          </a:solidFill>
          <a:latin typeface="Arial" charset="0"/>
        </a:defRPr>
      </a:lvl8pPr>
      <a:lvl9pPr marL="1828800" algn="l" rtl="0" fontAlgn="base">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081813" y="6456190"/>
            <a:ext cx="2110188" cy="401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8"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dirty="0"/>
              <a:t>Click to edit Master title style</a:t>
            </a:r>
          </a:p>
        </p:txBody>
      </p:sp>
      <p:sp>
        <p:nvSpPr>
          <p:cNvPr id="1029"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p:txBody>
      </p:sp>
      <p:sp>
        <p:nvSpPr>
          <p:cNvPr id="1030" name="Rectangle 21"/>
          <p:cNvSpPr>
            <a:spLocks noChangeArrowheads="1"/>
          </p:cNvSpPr>
          <p:nvPr/>
        </p:nvSpPr>
        <p:spPr bwMode="black">
          <a:xfrm>
            <a:off x="5833532" y="6669361"/>
            <a:ext cx="42960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defRPr/>
            </a:pPr>
            <a:r>
              <a:rPr lang="en-GB" sz="900" b="0" dirty="0">
                <a:solidFill>
                  <a:srgbClr val="FFFFFF">
                    <a:lumMod val="50000"/>
                  </a:srgbClr>
                </a:solidFill>
                <a:latin typeface="Gotham Light" panose="02000603030000020004" pitchFamily="2" charset="0"/>
              </a:rPr>
              <a:t>Slide </a:t>
            </a:r>
            <a:fld id="{ED132980-6718-4502-BA39-AF1F978AD2C8}" type="slidenum">
              <a:rPr lang="en-GB" sz="900" b="0">
                <a:solidFill>
                  <a:srgbClr val="FFFFFF">
                    <a:lumMod val="50000"/>
                  </a:srgbClr>
                </a:solidFill>
                <a:latin typeface="Gotham Light" panose="02000603030000020004" pitchFamily="2" charset="0"/>
              </a:rPr>
              <a:pPr eaLnBrk="1" hangingPunct="1">
                <a:defRPr/>
              </a:pPr>
              <a:t>‹#›</a:t>
            </a:fld>
            <a:endParaRPr lang="en-GB" sz="900" b="0" dirty="0">
              <a:solidFill>
                <a:srgbClr val="FFFFFF">
                  <a:lumMod val="50000"/>
                </a:srgbClr>
              </a:solidFill>
              <a:latin typeface="Gotham Light" panose="02000603030000020004" pitchFamily="2" charset="0"/>
            </a:endParaRPr>
          </a:p>
        </p:txBody>
      </p:sp>
      <p:sp>
        <p:nvSpPr>
          <p:cNvPr id="1057" name="Text Box 27"/>
          <p:cNvSpPr txBox="1">
            <a:spLocks noChangeArrowheads="1"/>
          </p:cNvSpPr>
          <p:nvPr userDrawn="1"/>
        </p:nvSpPr>
        <p:spPr bwMode="auto">
          <a:xfrm>
            <a:off x="229413" y="6692443"/>
            <a:ext cx="30425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r>
              <a:rPr lang="en-GB" sz="600" b="0" dirty="0">
                <a:solidFill>
                  <a:srgbClr val="FFFFFF">
                    <a:lumMod val="50000"/>
                  </a:srgbClr>
                </a:solidFill>
                <a:latin typeface="Gotham Light" panose="02000603030000020004" pitchFamily="2" charset="0"/>
              </a:rPr>
              <a:t>© 2017 Colt Technology Services Group Limited. All rights reserved. Internal usage only.</a:t>
            </a:r>
          </a:p>
        </p:txBody>
      </p:sp>
      <p:sp>
        <p:nvSpPr>
          <p:cNvPr id="9" name="Rectangle 76"/>
          <p:cNvSpPr>
            <a:spLocks noChangeArrowheads="1"/>
          </p:cNvSpPr>
          <p:nvPr userDrawn="1"/>
        </p:nvSpPr>
        <p:spPr bwMode="hidden">
          <a:xfrm>
            <a:off x="-1" y="0"/>
            <a:ext cx="12192001" cy="431800"/>
          </a:xfrm>
          <a:prstGeom prst="rect">
            <a:avLst/>
          </a:prstGeom>
          <a:solidFill>
            <a:srgbClr val="00A59B"/>
          </a:solidFill>
          <a:ln>
            <a:noFill/>
          </a:ln>
          <a:effectLs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defRPr/>
            </a:pPr>
            <a:endParaRPr lang="en-US" sz="1600" dirty="0">
              <a:solidFill>
                <a:srgbClr val="000000"/>
              </a:solidFill>
            </a:endParaRPr>
          </a:p>
        </p:txBody>
      </p:sp>
    </p:spTree>
    <p:extLst>
      <p:ext uri="{BB962C8B-B14F-4D97-AF65-F5344CB8AC3E}">
        <p14:creationId xmlns:p14="http://schemas.microsoft.com/office/powerpoint/2010/main" val="267525986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Gotham Bold" panose="02000803030000020004" pitchFamily="2" charset="0"/>
          <a:ea typeface="+mj-ea"/>
          <a:cs typeface="+mj-cs"/>
        </a:defRPr>
      </a:lvl1pPr>
      <a:lvl2pPr algn="l" rtl="0" eaLnBrk="0" fontAlgn="base" hangingPunct="0">
        <a:lnSpc>
          <a:spcPct val="85000"/>
        </a:lnSpc>
        <a:spcBef>
          <a:spcPct val="0"/>
        </a:spcBef>
        <a:spcAft>
          <a:spcPct val="0"/>
        </a:spcAft>
        <a:defRPr sz="2800" b="1">
          <a:solidFill>
            <a:schemeClr val="tx2"/>
          </a:solidFill>
          <a:latin typeface="Arial" pitchFamily="34" charset="0"/>
        </a:defRPr>
      </a:lvl2pPr>
      <a:lvl3pPr algn="l" rtl="0" eaLnBrk="0" fontAlgn="base" hangingPunct="0">
        <a:lnSpc>
          <a:spcPct val="85000"/>
        </a:lnSpc>
        <a:spcBef>
          <a:spcPct val="0"/>
        </a:spcBef>
        <a:spcAft>
          <a:spcPct val="0"/>
        </a:spcAft>
        <a:defRPr sz="2800" b="1">
          <a:solidFill>
            <a:schemeClr val="tx2"/>
          </a:solidFill>
          <a:latin typeface="Arial" pitchFamily="34" charset="0"/>
        </a:defRPr>
      </a:lvl3pPr>
      <a:lvl4pPr algn="l" rtl="0" eaLnBrk="0" fontAlgn="base" hangingPunct="0">
        <a:lnSpc>
          <a:spcPct val="85000"/>
        </a:lnSpc>
        <a:spcBef>
          <a:spcPct val="0"/>
        </a:spcBef>
        <a:spcAft>
          <a:spcPct val="0"/>
        </a:spcAft>
        <a:defRPr sz="2800" b="1">
          <a:solidFill>
            <a:schemeClr val="tx2"/>
          </a:solidFill>
          <a:latin typeface="Arial" pitchFamily="34" charset="0"/>
        </a:defRPr>
      </a:lvl4pPr>
      <a:lvl5pPr algn="l" rtl="0" eaLnBrk="0" fontAlgn="base" hangingPunct="0">
        <a:lnSpc>
          <a:spcPct val="85000"/>
        </a:lnSpc>
        <a:spcBef>
          <a:spcPct val="0"/>
        </a:spcBef>
        <a:spcAft>
          <a:spcPct val="0"/>
        </a:spcAft>
        <a:defRPr sz="2800" b="1">
          <a:solidFill>
            <a:schemeClr val="tx2"/>
          </a:solidFill>
          <a:latin typeface="Arial" pitchFamily="34" charset="0"/>
        </a:defRPr>
      </a:lvl5pPr>
      <a:lvl6pPr marL="457200" algn="l" rtl="0" fontAlgn="base">
        <a:lnSpc>
          <a:spcPct val="85000"/>
        </a:lnSpc>
        <a:spcBef>
          <a:spcPct val="0"/>
        </a:spcBef>
        <a:spcAft>
          <a:spcPct val="0"/>
        </a:spcAft>
        <a:defRPr sz="2800" b="1">
          <a:solidFill>
            <a:schemeClr val="tx2"/>
          </a:solidFill>
          <a:latin typeface="Arial" pitchFamily="34" charset="0"/>
        </a:defRPr>
      </a:lvl6pPr>
      <a:lvl7pPr marL="914400" algn="l" rtl="0" fontAlgn="base">
        <a:lnSpc>
          <a:spcPct val="85000"/>
        </a:lnSpc>
        <a:spcBef>
          <a:spcPct val="0"/>
        </a:spcBef>
        <a:spcAft>
          <a:spcPct val="0"/>
        </a:spcAft>
        <a:defRPr sz="2800" b="1">
          <a:solidFill>
            <a:schemeClr val="tx2"/>
          </a:solidFill>
          <a:latin typeface="Arial" pitchFamily="34" charset="0"/>
        </a:defRPr>
      </a:lvl7pPr>
      <a:lvl8pPr marL="1371600" algn="l" rtl="0" fontAlgn="base">
        <a:lnSpc>
          <a:spcPct val="85000"/>
        </a:lnSpc>
        <a:spcBef>
          <a:spcPct val="0"/>
        </a:spcBef>
        <a:spcAft>
          <a:spcPct val="0"/>
        </a:spcAft>
        <a:defRPr sz="2800" b="1">
          <a:solidFill>
            <a:schemeClr val="tx2"/>
          </a:solidFill>
          <a:latin typeface="Arial" pitchFamily="34" charset="0"/>
        </a:defRPr>
      </a:lvl8pPr>
      <a:lvl9pPr marL="1828800" algn="l" rtl="0" fontAlgn="base">
        <a:lnSpc>
          <a:spcPct val="85000"/>
        </a:lnSpc>
        <a:spcBef>
          <a:spcPct val="0"/>
        </a:spcBef>
        <a:spcAft>
          <a:spcPct val="0"/>
        </a:spcAft>
        <a:defRPr sz="2800" b="1">
          <a:solidFill>
            <a:schemeClr val="tx2"/>
          </a:solidFill>
          <a:latin typeface="Arial" pitchFamily="34"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Gotham Bold" panose="02000803030000020004" pitchFamily="2" charset="0"/>
          <a:ea typeface="+mn-ea"/>
          <a:cs typeface="+mn-cs"/>
        </a:defRPr>
      </a:lvl1pPr>
      <a:lvl2pPr marL="180975" indent="-179388" algn="l" rtl="0" eaLnBrk="0" fontAlgn="base" hangingPunct="0">
        <a:spcBef>
          <a:spcPct val="50000"/>
        </a:spcBef>
        <a:spcAft>
          <a:spcPct val="0"/>
        </a:spcAft>
        <a:buClr>
          <a:schemeClr val="tx2"/>
        </a:buClr>
        <a:buSzPct val="125000"/>
        <a:buFont typeface="Wingdings" pitchFamily="2" charset="2"/>
        <a:buChar char="§"/>
        <a:defRPr sz="2000">
          <a:solidFill>
            <a:schemeClr val="tx1"/>
          </a:solidFill>
          <a:latin typeface="Gotham Bold" panose="02000803030000020004" pitchFamily="2" charset="0"/>
        </a:defRPr>
      </a:lvl2pPr>
      <a:lvl3pPr marL="352425" indent="-169863" algn="l" rtl="0" eaLnBrk="0" fontAlgn="base" hangingPunct="0">
        <a:spcBef>
          <a:spcPct val="25000"/>
        </a:spcBef>
        <a:spcAft>
          <a:spcPct val="0"/>
        </a:spcAft>
        <a:buClr>
          <a:srgbClr val="00A59B"/>
        </a:buClr>
        <a:buFont typeface="Courier New" pitchFamily="49" charset="0"/>
        <a:buChar char="o"/>
        <a:defRPr>
          <a:solidFill>
            <a:schemeClr val="tx1"/>
          </a:solidFill>
          <a:latin typeface="Gotham Light" panose="02000603030000020004" pitchFamily="2" charset="0"/>
        </a:defRPr>
      </a:lvl3pPr>
      <a:lvl4pPr marL="495300" indent="-141288" algn="l" rtl="0" eaLnBrk="0" fontAlgn="base" hangingPunct="0">
        <a:spcBef>
          <a:spcPct val="20000"/>
        </a:spcBef>
        <a:spcAft>
          <a:spcPct val="0"/>
        </a:spcAft>
        <a:buClr>
          <a:schemeClr val="tx2"/>
        </a:buClr>
        <a:buSzPct val="125000"/>
        <a:buChar char="•"/>
        <a:defRPr sz="1600">
          <a:solidFill>
            <a:schemeClr val="tx1"/>
          </a:solidFill>
          <a:latin typeface="Gotham Light" panose="02000603030000020004" pitchFamily="2" charset="0"/>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60351"/>
            <a:ext cx="8448200" cy="50482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31800" y="765176"/>
            <a:ext cx="8448200" cy="547211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31371" y="6480000"/>
            <a:ext cx="1536171" cy="216000"/>
          </a:xfrm>
          <a:prstGeom prst="rect">
            <a:avLst/>
          </a:prstGeom>
        </p:spPr>
        <p:txBody>
          <a:bodyPr vert="horz" lIns="0" tIns="0" rIns="0" bIns="0" rtlCol="0" anchor="t" anchorCtr="0"/>
          <a:lstStyle>
            <a:lvl1pPr algn="l">
              <a:defRPr sz="800" spc="100" baseline="0">
                <a:solidFill>
                  <a:schemeClr val="tx1"/>
                </a:solidFill>
              </a:defRPr>
            </a:lvl1pPr>
          </a:lstStyle>
          <a:p>
            <a:fld id="{FE2BFDF4-D186-4DEE-8615-A7B8FD1E0C29}" type="datetime4">
              <a:rPr lang="en-GB" smtClean="0"/>
              <a:t>29 July 2020</a:t>
            </a:fld>
            <a:endParaRPr lang="en-GB" dirty="0"/>
          </a:p>
        </p:txBody>
      </p:sp>
      <p:sp>
        <p:nvSpPr>
          <p:cNvPr id="5" name="Footer Placeholder 4"/>
          <p:cNvSpPr>
            <a:spLocks noGrp="1"/>
          </p:cNvSpPr>
          <p:nvPr>
            <p:ph type="ftr" sz="quarter" idx="3"/>
          </p:nvPr>
        </p:nvSpPr>
        <p:spPr>
          <a:xfrm>
            <a:off x="2063552" y="6480000"/>
            <a:ext cx="8256917" cy="216000"/>
          </a:xfrm>
          <a:prstGeom prst="rect">
            <a:avLst/>
          </a:prstGeom>
        </p:spPr>
        <p:txBody>
          <a:bodyPr vert="horz" lIns="0" tIns="0" rIns="0" bIns="0" rtlCol="0" anchor="t" anchorCtr="0"/>
          <a:lstStyle>
            <a:lvl1pPr algn="l">
              <a:defRPr sz="800" spc="100" baseline="0">
                <a:solidFill>
                  <a:schemeClr val="tx1"/>
                </a:solidFill>
              </a:defRPr>
            </a:lvl1pPr>
          </a:lstStyle>
          <a:p>
            <a:r>
              <a:rPr lang="en-GB"/>
              <a:t>Presentation title</a:t>
            </a:r>
            <a:endParaRPr lang="en-GB" dirty="0"/>
          </a:p>
        </p:txBody>
      </p:sp>
      <p:sp>
        <p:nvSpPr>
          <p:cNvPr id="6" name="Slide Number Placeholder 5"/>
          <p:cNvSpPr>
            <a:spLocks noGrp="1"/>
          </p:cNvSpPr>
          <p:nvPr>
            <p:ph type="sldNum" sz="quarter" idx="4"/>
          </p:nvPr>
        </p:nvSpPr>
        <p:spPr>
          <a:xfrm>
            <a:off x="10992544" y="6480000"/>
            <a:ext cx="767656" cy="216000"/>
          </a:xfrm>
          <a:prstGeom prst="rect">
            <a:avLst/>
          </a:prstGeom>
        </p:spPr>
        <p:txBody>
          <a:bodyPr vert="horz" lIns="0" tIns="0" rIns="0" bIns="0" rtlCol="0" anchor="t" anchorCtr="0"/>
          <a:lstStyle>
            <a:lvl1pPr algn="r">
              <a:defRPr sz="800" spc="100" baseline="0">
                <a:solidFill>
                  <a:schemeClr val="tx1"/>
                </a:solidFill>
              </a:defRPr>
            </a:lvl1pPr>
          </a:lstStyle>
          <a:p>
            <a:fld id="{C18294A3-4BDB-4429-97D7-8EDB3DA625C0}" type="slidenum">
              <a:rPr lang="en-GB" smtClean="0"/>
              <a:pPr/>
              <a:t>‹#›</a:t>
            </a:fld>
            <a:endParaRPr lang="en-GB"/>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040001" y="325674"/>
            <a:ext cx="720471" cy="211985"/>
          </a:xfrm>
          <a:prstGeom prst="rect">
            <a:avLst/>
          </a:prstGeom>
        </p:spPr>
      </p:pic>
    </p:spTree>
    <p:extLst>
      <p:ext uri="{BB962C8B-B14F-4D97-AF65-F5344CB8AC3E}">
        <p14:creationId xmlns:p14="http://schemas.microsoft.com/office/powerpoint/2010/main" val="164831501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hf hdr="0"/>
  <p:txStyles>
    <p:titleStyle>
      <a:lvl1pPr algn="l" defTabSz="914400" rtl="0" eaLnBrk="1" latinLnBrk="0" hangingPunct="1">
        <a:lnSpc>
          <a:spcPct val="90000"/>
        </a:lnSpc>
        <a:spcBef>
          <a:spcPct val="0"/>
        </a:spcBef>
        <a:buNone/>
        <a:defRPr sz="1800" b="1" kern="1200" spc="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300"/>
        </a:spcBef>
        <a:spcAft>
          <a:spcPts val="0"/>
        </a:spcAft>
        <a:buFont typeface="Arial" panose="020B0604020202020204" pitchFamily="34" charset="0"/>
        <a:buNone/>
        <a:defRPr sz="1800" kern="1200" spc="0" baseline="0">
          <a:solidFill>
            <a:schemeClr val="tx1"/>
          </a:solidFill>
          <a:latin typeface="+mn-lt"/>
          <a:ea typeface="+mn-ea"/>
          <a:cs typeface="+mn-cs"/>
        </a:defRPr>
      </a:lvl1pPr>
      <a:lvl2pPr marL="0" indent="0" algn="l" defTabSz="914400" rtl="0" eaLnBrk="1" latinLnBrk="0" hangingPunct="1">
        <a:lnSpc>
          <a:spcPct val="90000"/>
        </a:lnSpc>
        <a:spcBef>
          <a:spcPts val="300"/>
        </a:spcBef>
        <a:spcAft>
          <a:spcPts val="0"/>
        </a:spcAft>
        <a:buFont typeface="Arial" panose="020B0604020202020204" pitchFamily="34" charset="0"/>
        <a:buNone/>
        <a:defRPr sz="1800" kern="1200" spc="0" baseline="0">
          <a:solidFill>
            <a:schemeClr val="tx2"/>
          </a:solidFill>
          <a:latin typeface="+mn-lt"/>
          <a:ea typeface="+mn-ea"/>
          <a:cs typeface="+mn-cs"/>
        </a:defRPr>
      </a:lvl2pPr>
      <a:lvl3pPr marL="363538" indent="-3635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3pPr>
      <a:lvl4pPr marL="714375" indent="-3508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4pPr>
      <a:lvl5pPr marL="1077913" indent="-3635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userDrawn="1"/>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de-DE" altLang="en-US" sz="1600"/>
          </a:p>
        </p:txBody>
      </p:sp>
      <p:sp>
        <p:nvSpPr>
          <p:cNvPr id="1027" name="Rectangle 18"/>
          <p:cNvSpPr>
            <a:spLocks noChangeArrowheads="1"/>
          </p:cNvSpPr>
          <p:nvPr userDrawn="1"/>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de-DE" altLang="en-US" sz="1600"/>
          </a:p>
        </p:txBody>
      </p:sp>
      <p:sp>
        <p:nvSpPr>
          <p:cNvPr id="1028"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Master title style</a:t>
            </a:r>
          </a:p>
        </p:txBody>
      </p:sp>
      <p:sp>
        <p:nvSpPr>
          <p:cNvPr id="1029"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1030"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fld id="{0AB3EB30-8058-459F-B6A6-F94DDCD53E04}"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1031" name="Picture 32" descr="Colt_logo_RGB_L JH"/>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9916584" y="631825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214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fontAlgn="base">
        <a:lnSpc>
          <a:spcPct val="85000"/>
        </a:lnSpc>
        <a:spcBef>
          <a:spcPct val="0"/>
        </a:spcBef>
        <a:spcAft>
          <a:spcPct val="0"/>
        </a:spcAft>
        <a:defRPr sz="2800" b="1">
          <a:solidFill>
            <a:schemeClr val="tx2"/>
          </a:solidFill>
          <a:latin typeface="Arial" charset="0"/>
        </a:defRPr>
      </a:lvl6pPr>
      <a:lvl7pPr marL="914400" algn="l" rtl="0" fontAlgn="base">
        <a:lnSpc>
          <a:spcPct val="85000"/>
        </a:lnSpc>
        <a:spcBef>
          <a:spcPct val="0"/>
        </a:spcBef>
        <a:spcAft>
          <a:spcPct val="0"/>
        </a:spcAft>
        <a:defRPr sz="2800" b="1">
          <a:solidFill>
            <a:schemeClr val="tx2"/>
          </a:solidFill>
          <a:latin typeface="Arial" charset="0"/>
        </a:defRPr>
      </a:lvl7pPr>
      <a:lvl8pPr marL="1371600" algn="l" rtl="0" fontAlgn="base">
        <a:lnSpc>
          <a:spcPct val="85000"/>
        </a:lnSpc>
        <a:spcBef>
          <a:spcPct val="0"/>
        </a:spcBef>
        <a:spcAft>
          <a:spcPct val="0"/>
        </a:spcAft>
        <a:defRPr sz="2800" b="1">
          <a:solidFill>
            <a:schemeClr val="tx2"/>
          </a:solidFill>
          <a:latin typeface="Arial" charset="0"/>
        </a:defRPr>
      </a:lvl8pPr>
      <a:lvl9pPr marL="1828800" algn="l" rtl="0" fontAlgn="base">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60351"/>
            <a:ext cx="8448200" cy="504825"/>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31800" y="765176"/>
            <a:ext cx="8448200" cy="547211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31371" y="6480000"/>
            <a:ext cx="1536171" cy="216000"/>
          </a:xfrm>
          <a:prstGeom prst="rect">
            <a:avLst/>
          </a:prstGeom>
        </p:spPr>
        <p:txBody>
          <a:bodyPr vert="horz" lIns="0" tIns="0" rIns="0" bIns="0" rtlCol="0" anchor="t" anchorCtr="0"/>
          <a:lstStyle>
            <a:lvl1pPr algn="l">
              <a:defRPr sz="800" spc="100" baseline="0">
                <a:solidFill>
                  <a:srgbClr val="7F7F7F"/>
                </a:solidFill>
              </a:defRPr>
            </a:lvl1pPr>
          </a:lstStyle>
          <a:p>
            <a:fld id="{FE2BFDF4-D186-4DEE-8615-A7B8FD1E0C29}" type="datetime4">
              <a:rPr lang="en-GB" smtClean="0"/>
              <a:pPr/>
              <a:t>29 July 2020</a:t>
            </a:fld>
            <a:endParaRPr lang="en-GB" dirty="0"/>
          </a:p>
        </p:txBody>
      </p:sp>
      <p:sp>
        <p:nvSpPr>
          <p:cNvPr id="5" name="Footer Placeholder 4"/>
          <p:cNvSpPr>
            <a:spLocks noGrp="1"/>
          </p:cNvSpPr>
          <p:nvPr>
            <p:ph type="ftr" sz="quarter" idx="3"/>
          </p:nvPr>
        </p:nvSpPr>
        <p:spPr>
          <a:xfrm>
            <a:off x="2063552" y="6480000"/>
            <a:ext cx="8256917" cy="216000"/>
          </a:xfrm>
          <a:prstGeom prst="rect">
            <a:avLst/>
          </a:prstGeom>
        </p:spPr>
        <p:txBody>
          <a:bodyPr vert="horz" lIns="0" tIns="0" rIns="0" bIns="0" rtlCol="0" anchor="t" anchorCtr="0"/>
          <a:lstStyle>
            <a:lvl1pPr algn="l">
              <a:defRPr sz="800" spc="100" baseline="0">
                <a:solidFill>
                  <a:srgbClr val="7F7F7F"/>
                </a:solidFill>
              </a:defRPr>
            </a:lvl1pPr>
          </a:lstStyle>
          <a:p>
            <a:r>
              <a:rPr lang="en-GB" dirty="0"/>
              <a:t>Colt: An overview</a:t>
            </a:r>
          </a:p>
        </p:txBody>
      </p:sp>
      <p:sp>
        <p:nvSpPr>
          <p:cNvPr id="6" name="Slide Number Placeholder 5"/>
          <p:cNvSpPr>
            <a:spLocks noGrp="1"/>
          </p:cNvSpPr>
          <p:nvPr>
            <p:ph type="sldNum" sz="quarter" idx="4"/>
          </p:nvPr>
        </p:nvSpPr>
        <p:spPr>
          <a:xfrm>
            <a:off x="10992544" y="6480000"/>
            <a:ext cx="767656" cy="216000"/>
          </a:xfrm>
          <a:prstGeom prst="rect">
            <a:avLst/>
          </a:prstGeom>
        </p:spPr>
        <p:txBody>
          <a:bodyPr vert="horz" lIns="0" tIns="0" rIns="0" bIns="0" rtlCol="0" anchor="t" anchorCtr="0"/>
          <a:lstStyle>
            <a:lvl1pPr algn="r">
              <a:defRPr sz="800" spc="100" baseline="0">
                <a:solidFill>
                  <a:schemeClr val="tx1"/>
                </a:solidFill>
              </a:defRPr>
            </a:lvl1pPr>
          </a:lstStyle>
          <a:p>
            <a:fld id="{C18294A3-4BDB-4429-97D7-8EDB3DA625C0}" type="slidenum">
              <a:rPr lang="en-GB" smtClean="0"/>
              <a:pPr/>
              <a:t>‹#›</a:t>
            </a:fld>
            <a:endParaRPr lang="en-GB"/>
          </a:p>
        </p:txBody>
      </p:sp>
    </p:spTree>
    <p:extLst>
      <p:ext uri="{BB962C8B-B14F-4D97-AF65-F5344CB8AC3E}">
        <p14:creationId xmlns:p14="http://schemas.microsoft.com/office/powerpoint/2010/main" val="79539928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p:txStyles>
    <p:titleStyle>
      <a:lvl1pPr algn="l" defTabSz="914400" rtl="0" eaLnBrk="1" latinLnBrk="0" hangingPunct="1">
        <a:lnSpc>
          <a:spcPct val="90000"/>
        </a:lnSpc>
        <a:spcBef>
          <a:spcPct val="0"/>
        </a:spcBef>
        <a:buNone/>
        <a:defRPr sz="1800" b="1" kern="1200" spc="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300"/>
        </a:spcBef>
        <a:spcAft>
          <a:spcPts val="0"/>
        </a:spcAft>
        <a:buFont typeface="Arial" panose="020B0604020202020204" pitchFamily="34" charset="0"/>
        <a:buNone/>
        <a:defRPr sz="1800" kern="1200" spc="0" baseline="0">
          <a:solidFill>
            <a:schemeClr val="tx1"/>
          </a:solidFill>
          <a:latin typeface="+mn-lt"/>
          <a:ea typeface="+mn-ea"/>
          <a:cs typeface="+mn-cs"/>
        </a:defRPr>
      </a:lvl1pPr>
      <a:lvl2pPr marL="0" indent="0" algn="l" defTabSz="914400" rtl="0" eaLnBrk="1" latinLnBrk="0" hangingPunct="1">
        <a:lnSpc>
          <a:spcPct val="90000"/>
        </a:lnSpc>
        <a:spcBef>
          <a:spcPts val="300"/>
        </a:spcBef>
        <a:spcAft>
          <a:spcPts val="0"/>
        </a:spcAft>
        <a:buFont typeface="Arial" panose="020B0604020202020204" pitchFamily="34" charset="0"/>
        <a:buNone/>
        <a:defRPr sz="1800" kern="1200" spc="0" baseline="0">
          <a:solidFill>
            <a:schemeClr val="tx2"/>
          </a:solidFill>
          <a:latin typeface="+mn-lt"/>
          <a:ea typeface="+mn-ea"/>
          <a:cs typeface="+mn-cs"/>
        </a:defRPr>
      </a:lvl2pPr>
      <a:lvl3pPr marL="363538" indent="-3635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3pPr>
      <a:lvl4pPr marL="714375" indent="-3508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4pPr>
      <a:lvl5pPr marL="1077913" indent="-363538" algn="l" defTabSz="914400" rtl="0" eaLnBrk="1" latinLnBrk="0" hangingPunct="1">
        <a:lnSpc>
          <a:spcPct val="90000"/>
        </a:lnSpc>
        <a:spcBef>
          <a:spcPts val="300"/>
        </a:spcBef>
        <a:spcAft>
          <a:spcPts val="0"/>
        </a:spcAft>
        <a:buFont typeface="Arial" panose="020B0604020202020204" pitchFamily="34" charset="0"/>
        <a:buChar char="―"/>
        <a:defRPr sz="18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66FF"/>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grpSp>
        <p:nvGrpSpPr>
          <p:cNvPr id="1028" name="Group 7"/>
          <p:cNvGrpSpPr>
            <a:grpSpLocks/>
          </p:cNvGrpSpPr>
          <p:nvPr/>
        </p:nvGrpSpPr>
        <p:grpSpPr bwMode="auto">
          <a:xfrm>
            <a:off x="1797051" y="6408745"/>
            <a:ext cx="10392834" cy="407988"/>
            <a:chOff x="969" y="4053"/>
            <a:chExt cx="4910" cy="257"/>
          </a:xfrm>
        </p:grpSpPr>
        <p:sp>
          <p:nvSpPr>
            <p:cNvPr id="1032" name="Rectangle 8"/>
            <p:cNvSpPr>
              <a:spLocks noChangeArrowheads="1"/>
            </p:cNvSpPr>
            <p:nvPr/>
          </p:nvSpPr>
          <p:spPr bwMode="auto">
            <a:xfrm>
              <a:off x="5263" y="4071"/>
              <a:ext cx="61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defRPr/>
              </a:pPr>
              <a:fld id="{5F9309F4-550F-4A1D-8FAA-31F7705BA80E}" type="slidenum">
                <a:rPr lang="en-US" altLang="en-US" sz="1400">
                  <a:effectLst>
                    <a:outerShdw blurRad="38100" dist="38100" dir="2700000" algn="tl">
                      <a:srgbClr val="FFFFFF"/>
                    </a:outerShdw>
                  </a:effectLst>
                </a:rPr>
                <a:pPr algn="ctr">
                  <a:defRPr/>
                </a:pPr>
                <a:t>‹#›</a:t>
              </a:fld>
              <a:endParaRPr lang="en-US" altLang="en-US" sz="1400">
                <a:effectLst>
                  <a:outerShdw blurRad="38100" dist="38100" dir="2700000" algn="tl">
                    <a:srgbClr val="FFFFFF"/>
                  </a:outerShdw>
                </a:effectLst>
              </a:endParaRPr>
            </a:p>
          </p:txBody>
        </p:sp>
        <p:sp>
          <p:nvSpPr>
            <p:cNvPr id="1033" name="Text Box 9"/>
            <p:cNvSpPr txBox="1">
              <a:spLocks noChangeArrowheads="1"/>
            </p:cNvSpPr>
            <p:nvPr/>
          </p:nvSpPr>
          <p:spPr bwMode="auto">
            <a:xfrm>
              <a:off x="969" y="4053"/>
              <a:ext cx="2626" cy="155"/>
            </a:xfrm>
            <a:prstGeom prst="rect">
              <a:avLst/>
            </a:prstGeom>
            <a:noFill/>
            <a:ln>
              <a:noFill/>
            </a:ln>
            <a:effectLst/>
            <a:extLst>
              <a:ext uri="{909E8E84-426E-40DD-AFC4-6F175D3DCCD1}">
                <a14:hiddenFill xmlns:a14="http://schemas.microsoft.com/office/drawing/2010/main">
                  <a:solidFill>
                    <a:srgbClr val="DFA619"/>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GB" altLang="en-US" sz="1000" b="1">
                  <a:effectLst>
                    <a:outerShdw blurRad="38100" dist="38100" dir="2700000" algn="tl">
                      <a:srgbClr val="FFFFFF"/>
                    </a:outerShdw>
                  </a:effectLst>
                </a:rPr>
                <a:t> Company Confidential      		     Copyright © COLT Telecommunications</a:t>
              </a:r>
            </a:p>
          </p:txBody>
        </p:sp>
        <p:grpSp>
          <p:nvGrpSpPr>
            <p:cNvPr id="1031" name="Group 10"/>
            <p:cNvGrpSpPr>
              <a:grpSpLocks/>
            </p:cNvGrpSpPr>
            <p:nvPr/>
          </p:nvGrpSpPr>
          <p:grpSpPr bwMode="auto">
            <a:xfrm>
              <a:off x="3926" y="4061"/>
              <a:ext cx="1389" cy="249"/>
              <a:chOff x="4117" y="4077"/>
              <a:chExt cx="1389" cy="249"/>
            </a:xfrm>
          </p:grpSpPr>
          <p:sp>
            <p:nvSpPr>
              <p:cNvPr id="2" name="Rectangle 11"/>
              <p:cNvSpPr>
                <a:spLocks noChangeArrowheads="1"/>
              </p:cNvSpPr>
              <p:nvPr/>
            </p:nvSpPr>
            <p:spPr bwMode="auto">
              <a:xfrm>
                <a:off x="4884" y="4204"/>
                <a:ext cx="622" cy="116"/>
              </a:xfrm>
              <a:prstGeom prst="rect">
                <a:avLst/>
              </a:prstGeom>
              <a:solidFill>
                <a:srgbClr val="00B200"/>
              </a:solidFill>
              <a:ln>
                <a:noFill/>
              </a:ln>
              <a:effectLst/>
              <a:extLst>
                <a:ext uri="{91240B29-F687-4F45-9708-019B960494DF}">
                  <a14:hiddenLine xmlns:a14="http://schemas.microsoft.com/office/drawing/2010/main" w="38100">
                    <a:solidFill>
                      <a:schemeClr va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400"/>
              </a:p>
            </p:txBody>
          </p:sp>
          <p:graphicFrame>
            <p:nvGraphicFramePr>
              <p:cNvPr id="3" name="Object 12"/>
              <p:cNvGraphicFramePr>
                <a:graphicFrameLocks/>
              </p:cNvGraphicFramePr>
              <p:nvPr/>
            </p:nvGraphicFramePr>
            <p:xfrm>
              <a:off x="4442" y="4077"/>
              <a:ext cx="505" cy="121"/>
            </p:xfrm>
            <a:graphic>
              <a:graphicData uri="http://schemas.openxmlformats.org/presentationml/2006/ole">
                <mc:AlternateContent xmlns:mc="http://schemas.openxmlformats.org/markup-compatibility/2006">
                  <mc:Choice xmlns:v="urn:schemas-microsoft-com:vml" Requires="v">
                    <p:oleObj spid="_x0000_s3090" name="CorelDRAW" r:id="rId16" imgW="1209490" imgH="343076" progId="CorelDraw.Graphic.7">
                      <p:embed/>
                    </p:oleObj>
                  </mc:Choice>
                  <mc:Fallback>
                    <p:oleObj name="CorelDRAW" r:id="rId16" imgW="1209490" imgH="343076" progId="CorelDraw.Graphic.7">
                      <p:embed/>
                      <p:pic>
                        <p:nvPicPr>
                          <p:cNvPr id="3" name="Object 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2" y="4077"/>
                            <a:ext cx="505"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7" name="Text Box 13"/>
              <p:cNvSpPr txBox="1">
                <a:spLocks noChangeArrowheads="1"/>
              </p:cNvSpPr>
              <p:nvPr/>
            </p:nvSpPr>
            <p:spPr bwMode="auto">
              <a:xfrm>
                <a:off x="4117" y="4181"/>
                <a:ext cx="1026" cy="145"/>
              </a:xfrm>
              <a:prstGeom prst="rect">
                <a:avLst/>
              </a:prstGeom>
              <a:noFill/>
              <a:ln>
                <a:noFill/>
              </a:ln>
              <a:effectLst/>
              <a:extLst>
                <a:ext uri="{909E8E84-426E-40DD-AFC4-6F175D3DCCD1}">
                  <a14:hiddenFill xmlns:a14="http://schemas.microsoft.com/office/drawing/2010/main">
                    <a:solidFill>
                      <a:srgbClr val="DFA619"/>
                    </a:solidFill>
                  </a14:hiddenFill>
                </a:ext>
                <a:ext uri="{91240B29-F687-4F45-9708-019B960494DF}">
                  <a14:hiddenLine xmlns:a14="http://schemas.microsoft.com/office/drawing/2010/main" w="38100">
                    <a:solidFill>
                      <a:schemeClr va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GB" altLang="en-US" sz="900" b="1">
                    <a:solidFill>
                      <a:srgbClr val="000000"/>
                    </a:solidFill>
                    <a:effectLst>
                      <a:outerShdw blurRad="38100" dist="38100" dir="2700000" algn="tl">
                        <a:srgbClr val="FFFFFF"/>
                      </a:outerShdw>
                    </a:effectLst>
                  </a:rPr>
                  <a:t>we make business   </a:t>
                </a:r>
                <a:r>
                  <a:rPr lang="en-GB" altLang="en-US" sz="900" b="1">
                    <a:effectLst>
                      <a:outerShdw blurRad="38100" dist="38100" dir="2700000" algn="tl">
                        <a:srgbClr val="FFFFFF"/>
                      </a:outerShdw>
                    </a:effectLst>
                  </a:rPr>
                  <a:t>straight.forward</a:t>
                </a:r>
                <a:endParaRPr lang="en-GB" altLang="en-US" sz="700">
                  <a:effectLst>
                    <a:outerShdw blurRad="38100" dist="38100" dir="2700000" algn="tl">
                      <a:srgbClr val="FFFFFF"/>
                    </a:outerShdw>
                  </a:effectLst>
                </a:endParaRPr>
              </a:p>
            </p:txBody>
          </p:sp>
        </p:grpSp>
      </p:grpSp>
    </p:spTree>
    <p:extLst>
      <p:ext uri="{BB962C8B-B14F-4D97-AF65-F5344CB8AC3E}">
        <p14:creationId xmlns:p14="http://schemas.microsoft.com/office/powerpoint/2010/main" val="403416665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en-US" altLang="en-US" sz="1600"/>
          </a:p>
        </p:txBody>
      </p:sp>
      <p:sp>
        <p:nvSpPr>
          <p:cNvPr id="1027" name="Rectangle 18"/>
          <p:cNvSpPr>
            <a:spLocks noChangeArrowheads="1"/>
          </p:cNvSpPr>
          <p:nvPr/>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endParaRPr lang="en-US" altLang="en-US" sz="1600"/>
          </a:p>
        </p:txBody>
      </p:sp>
      <p:sp>
        <p:nvSpPr>
          <p:cNvPr id="1028"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GB" altLang="en-US"/>
          </a:p>
        </p:txBody>
      </p:sp>
      <p:sp>
        <p:nvSpPr>
          <p:cNvPr id="1029"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1030"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fld id="{9A1D6EFC-39DA-45A4-B0E4-BD4C87054B33}"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1031" name="Picture 32" descr="Colt_logo_RGB_L JH"/>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41984" y="633730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0859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6" r:id="rId13"/>
    <p:sldLayoutId id="2147483727" r:id="rId14"/>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eaLnBrk="1" fontAlgn="base" hangingPunct="1">
        <a:spcBef>
          <a:spcPct val="20000"/>
        </a:spcBef>
        <a:spcAft>
          <a:spcPct val="0"/>
        </a:spcAft>
        <a:buClr>
          <a:schemeClr val="tx2"/>
        </a:buClr>
        <a:buSzPct val="125000"/>
        <a:buChar char="•"/>
        <a:defRPr sz="1400">
          <a:solidFill>
            <a:schemeClr val="tx1"/>
          </a:solidFill>
          <a:latin typeface="+mn-lt"/>
        </a:defRPr>
      </a:lvl6pPr>
      <a:lvl7pPr marL="2971800" indent="-228600" algn="l" rtl="0" eaLnBrk="1" fontAlgn="base" hangingPunct="1">
        <a:spcBef>
          <a:spcPct val="20000"/>
        </a:spcBef>
        <a:spcAft>
          <a:spcPct val="0"/>
        </a:spcAft>
        <a:buClr>
          <a:schemeClr val="tx2"/>
        </a:buClr>
        <a:buSzPct val="125000"/>
        <a:buChar char="•"/>
        <a:defRPr sz="1400">
          <a:solidFill>
            <a:schemeClr val="tx1"/>
          </a:solidFill>
          <a:latin typeface="+mn-lt"/>
        </a:defRPr>
      </a:lvl7pPr>
      <a:lvl8pPr marL="3429000" indent="-228600" algn="l" rtl="0" eaLnBrk="1" fontAlgn="base" hangingPunct="1">
        <a:spcBef>
          <a:spcPct val="20000"/>
        </a:spcBef>
        <a:spcAft>
          <a:spcPct val="0"/>
        </a:spcAft>
        <a:buClr>
          <a:schemeClr val="tx2"/>
        </a:buClr>
        <a:buSzPct val="125000"/>
        <a:buChar char="•"/>
        <a:defRPr sz="1400">
          <a:solidFill>
            <a:schemeClr val="tx1"/>
          </a:solidFill>
          <a:latin typeface="+mn-lt"/>
        </a:defRPr>
      </a:lvl8pPr>
      <a:lvl9pPr marL="3886200" indent="-228600" algn="l" rtl="0" eaLnBrk="1" fontAlgn="base" hangingPunct="1">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30" name="Rectangle 21"/>
          <p:cNvSpPr>
            <a:spLocks noChangeArrowheads="1"/>
          </p:cNvSpPr>
          <p:nvPr/>
        </p:nvSpPr>
        <p:spPr bwMode="black">
          <a:xfrm>
            <a:off x="719667" y="6227764"/>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fld id="{A7380D08-589A-4774-8EBB-03EE279A6715}" type="slidenum">
              <a:rPr lang="en-US" altLang="en-US" sz="900" smtClean="0">
                <a:solidFill>
                  <a:srgbClr val="808080"/>
                </a:solidFill>
              </a:rPr>
              <a:pPr eaLnBrk="1" hangingPunct="1">
                <a:defRPr/>
              </a:pPr>
              <a:t>‹#›</a:t>
            </a:fld>
            <a:endParaRPr lang="en-US" altLang="en-US" sz="900">
              <a:solidFill>
                <a:srgbClr val="808080"/>
              </a:solidFill>
            </a:endParaRPr>
          </a:p>
        </p:txBody>
      </p:sp>
      <p:pic>
        <p:nvPicPr>
          <p:cNvPr id="1029" name="Picture 9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90767" y="6140450"/>
            <a:ext cx="768351"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5" descr="Lightba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69333" y="6448425"/>
            <a:ext cx="1237403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54402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eaLnBrk="1" fontAlgn="base" hangingPunct="1">
        <a:spcBef>
          <a:spcPct val="20000"/>
        </a:spcBef>
        <a:spcAft>
          <a:spcPct val="0"/>
        </a:spcAft>
        <a:buClr>
          <a:schemeClr val="tx2"/>
        </a:buClr>
        <a:buSzPct val="125000"/>
        <a:buChar char="•"/>
        <a:defRPr sz="1400">
          <a:solidFill>
            <a:schemeClr val="tx1"/>
          </a:solidFill>
          <a:latin typeface="+mn-lt"/>
        </a:defRPr>
      </a:lvl6pPr>
      <a:lvl7pPr marL="2971800" indent="-228600" algn="l" rtl="0" eaLnBrk="1" fontAlgn="base" hangingPunct="1">
        <a:spcBef>
          <a:spcPct val="20000"/>
        </a:spcBef>
        <a:spcAft>
          <a:spcPct val="0"/>
        </a:spcAft>
        <a:buClr>
          <a:schemeClr val="tx2"/>
        </a:buClr>
        <a:buSzPct val="125000"/>
        <a:buChar char="•"/>
        <a:defRPr sz="1400">
          <a:solidFill>
            <a:schemeClr val="tx1"/>
          </a:solidFill>
          <a:latin typeface="+mn-lt"/>
        </a:defRPr>
      </a:lvl7pPr>
      <a:lvl8pPr marL="3429000" indent="-228600" algn="l" rtl="0" eaLnBrk="1" fontAlgn="base" hangingPunct="1">
        <a:spcBef>
          <a:spcPct val="20000"/>
        </a:spcBef>
        <a:spcAft>
          <a:spcPct val="0"/>
        </a:spcAft>
        <a:buClr>
          <a:schemeClr val="tx2"/>
        </a:buClr>
        <a:buSzPct val="125000"/>
        <a:buChar char="•"/>
        <a:defRPr sz="1400">
          <a:solidFill>
            <a:schemeClr val="tx1"/>
          </a:solidFill>
          <a:latin typeface="+mn-lt"/>
        </a:defRPr>
      </a:lvl8pPr>
      <a:lvl9pPr marL="3886200" indent="-228600" algn="l" rtl="0" eaLnBrk="1" fontAlgn="base" hangingPunct="1">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en-US" altLang="en-US" sz="1600"/>
          </a:p>
        </p:txBody>
      </p:sp>
      <p:sp>
        <p:nvSpPr>
          <p:cNvPr id="1027" name="Rectangle 18"/>
          <p:cNvSpPr>
            <a:spLocks noChangeArrowheads="1"/>
          </p:cNvSpPr>
          <p:nvPr/>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en-US" altLang="en-US" sz="1600"/>
          </a:p>
        </p:txBody>
      </p:sp>
      <p:sp>
        <p:nvSpPr>
          <p:cNvPr id="1028"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GB" altLang="en-US"/>
          </a:p>
        </p:txBody>
      </p:sp>
      <p:sp>
        <p:nvSpPr>
          <p:cNvPr id="1029"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1030"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fld id="{0E54A6F6-2F5E-4B68-B021-625C68E53714}"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1031" name="Picture 32" descr="Colt_logo_RGB_L J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1984" y="633730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3797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eaLnBrk="1" fontAlgn="base" hangingPunct="1">
        <a:spcBef>
          <a:spcPct val="20000"/>
        </a:spcBef>
        <a:spcAft>
          <a:spcPct val="0"/>
        </a:spcAft>
        <a:buClr>
          <a:schemeClr val="tx2"/>
        </a:buClr>
        <a:buSzPct val="125000"/>
        <a:buChar char="•"/>
        <a:defRPr sz="1400">
          <a:solidFill>
            <a:schemeClr val="tx1"/>
          </a:solidFill>
          <a:latin typeface="+mn-lt"/>
        </a:defRPr>
      </a:lvl6pPr>
      <a:lvl7pPr marL="2971800" indent="-228600" algn="l" rtl="0" eaLnBrk="1" fontAlgn="base" hangingPunct="1">
        <a:spcBef>
          <a:spcPct val="20000"/>
        </a:spcBef>
        <a:spcAft>
          <a:spcPct val="0"/>
        </a:spcAft>
        <a:buClr>
          <a:schemeClr val="tx2"/>
        </a:buClr>
        <a:buSzPct val="125000"/>
        <a:buChar char="•"/>
        <a:defRPr sz="1400">
          <a:solidFill>
            <a:schemeClr val="tx1"/>
          </a:solidFill>
          <a:latin typeface="+mn-lt"/>
        </a:defRPr>
      </a:lvl7pPr>
      <a:lvl8pPr marL="3429000" indent="-228600" algn="l" rtl="0" eaLnBrk="1" fontAlgn="base" hangingPunct="1">
        <a:spcBef>
          <a:spcPct val="20000"/>
        </a:spcBef>
        <a:spcAft>
          <a:spcPct val="0"/>
        </a:spcAft>
        <a:buClr>
          <a:schemeClr val="tx2"/>
        </a:buClr>
        <a:buSzPct val="125000"/>
        <a:buChar char="•"/>
        <a:defRPr sz="1400">
          <a:solidFill>
            <a:schemeClr val="tx1"/>
          </a:solidFill>
          <a:latin typeface="+mn-lt"/>
        </a:defRPr>
      </a:lvl8pPr>
      <a:lvl9pPr marL="3886200" indent="-228600" algn="l" rtl="0" eaLnBrk="1" fontAlgn="base" hangingPunct="1">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2"/>
          <p:cNvSpPr>
            <a:spLocks noChangeArrowheads="1"/>
          </p:cNvSpPr>
          <p:nvPr/>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4099" name="Rectangle 18"/>
          <p:cNvSpPr>
            <a:spLocks noChangeArrowheads="1"/>
          </p:cNvSpPr>
          <p:nvPr/>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4100"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Master title style</a:t>
            </a:r>
          </a:p>
        </p:txBody>
      </p:sp>
      <p:sp>
        <p:nvSpPr>
          <p:cNvPr id="4101"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4102"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fld id="{82CFFC6F-0C76-45CA-A199-0C3F31360989}"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4103" name="Picture 32" descr="Colt_logo_RGB_L JH"/>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1984" y="633730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23249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fontAlgn="base">
        <a:lnSpc>
          <a:spcPct val="85000"/>
        </a:lnSpc>
        <a:spcBef>
          <a:spcPct val="0"/>
        </a:spcBef>
        <a:spcAft>
          <a:spcPct val="0"/>
        </a:spcAft>
        <a:defRPr sz="2800" b="1">
          <a:solidFill>
            <a:schemeClr val="tx2"/>
          </a:solidFill>
          <a:latin typeface="Arial" charset="0"/>
        </a:defRPr>
      </a:lvl6pPr>
      <a:lvl7pPr marL="914400" algn="l" rtl="0" fontAlgn="base">
        <a:lnSpc>
          <a:spcPct val="85000"/>
        </a:lnSpc>
        <a:spcBef>
          <a:spcPct val="0"/>
        </a:spcBef>
        <a:spcAft>
          <a:spcPct val="0"/>
        </a:spcAft>
        <a:defRPr sz="2800" b="1">
          <a:solidFill>
            <a:schemeClr val="tx2"/>
          </a:solidFill>
          <a:latin typeface="Arial" charset="0"/>
        </a:defRPr>
      </a:lvl7pPr>
      <a:lvl8pPr marL="1371600" algn="l" rtl="0" fontAlgn="base">
        <a:lnSpc>
          <a:spcPct val="85000"/>
        </a:lnSpc>
        <a:spcBef>
          <a:spcPct val="0"/>
        </a:spcBef>
        <a:spcAft>
          <a:spcPct val="0"/>
        </a:spcAft>
        <a:defRPr sz="2800" b="1">
          <a:solidFill>
            <a:schemeClr val="tx2"/>
          </a:solidFill>
          <a:latin typeface="Arial" charset="0"/>
        </a:defRPr>
      </a:lvl8pPr>
      <a:lvl9pPr marL="1828800" algn="l" rtl="0" fontAlgn="base">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2"/>
          <p:cNvSpPr>
            <a:spLocks noChangeArrowheads="1"/>
          </p:cNvSpPr>
          <p:nvPr/>
        </p:nvSpPr>
        <p:spPr bwMode="gray">
          <a:xfrm>
            <a:off x="1" y="0"/>
            <a:ext cx="12187767"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7171" name="Rectangle 18"/>
          <p:cNvSpPr>
            <a:spLocks noChangeArrowheads="1"/>
          </p:cNvSpPr>
          <p:nvPr/>
        </p:nvSpPr>
        <p:spPr bwMode="hidden">
          <a:xfrm>
            <a:off x="1" y="0"/>
            <a:ext cx="12187767"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endParaRPr lang="en-US" altLang="en-US" sz="1600">
              <a:solidFill>
                <a:srgbClr val="515049"/>
              </a:solidFill>
            </a:endParaRPr>
          </a:p>
        </p:txBody>
      </p:sp>
      <p:sp>
        <p:nvSpPr>
          <p:cNvPr id="7172" name="Rectangle 2"/>
          <p:cNvSpPr>
            <a:spLocks noGrp="1" noChangeArrowheads="1"/>
          </p:cNvSpPr>
          <p:nvPr>
            <p:ph type="title"/>
          </p:nvPr>
        </p:nvSpPr>
        <p:spPr bwMode="auto">
          <a:xfrm>
            <a:off x="719667" y="539750"/>
            <a:ext cx="1079711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Master title style</a:t>
            </a:r>
          </a:p>
        </p:txBody>
      </p:sp>
      <p:sp>
        <p:nvSpPr>
          <p:cNvPr id="7173" name="Rectangle 3"/>
          <p:cNvSpPr>
            <a:spLocks noGrp="1" noChangeArrowheads="1"/>
          </p:cNvSpPr>
          <p:nvPr>
            <p:ph type="body" idx="1"/>
          </p:nvPr>
        </p:nvSpPr>
        <p:spPr bwMode="auto">
          <a:xfrm>
            <a:off x="719667" y="1438275"/>
            <a:ext cx="10795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p:txBody>
      </p:sp>
      <p:sp>
        <p:nvSpPr>
          <p:cNvPr id="7174" name="Rectangle 21"/>
          <p:cNvSpPr>
            <a:spLocks noChangeArrowheads="1"/>
          </p:cNvSpPr>
          <p:nvPr/>
        </p:nvSpPr>
        <p:spPr bwMode="black">
          <a:xfrm>
            <a:off x="719667" y="6508751"/>
            <a:ext cx="14106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fld id="{35BC61F3-0038-412E-B9F8-826743934512}" type="slidenum">
              <a:rPr lang="en-GB" altLang="en-US" sz="900" smtClean="0">
                <a:solidFill>
                  <a:srgbClr val="808080"/>
                </a:solidFill>
              </a:rPr>
              <a:pPr eaLnBrk="1" hangingPunct="1">
                <a:defRPr/>
              </a:pPr>
              <a:t>‹#›</a:t>
            </a:fld>
            <a:endParaRPr lang="en-GB" altLang="en-US" sz="900">
              <a:solidFill>
                <a:srgbClr val="808080"/>
              </a:solidFill>
            </a:endParaRPr>
          </a:p>
        </p:txBody>
      </p:sp>
      <p:pic>
        <p:nvPicPr>
          <p:cNvPr id="7175" name="Picture 32" descr="Colt_logo_RGB_L JH"/>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1984" y="6337301"/>
            <a:ext cx="161713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61450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ransition>
    <p:fade/>
  </p:transition>
  <p:txStyles>
    <p:titleStyle>
      <a:lvl1pPr algn="l" rtl="0" eaLnBrk="0" fontAlgn="base" hangingPunct="0">
        <a:lnSpc>
          <a:spcPct val="85000"/>
        </a:lnSpc>
        <a:spcBef>
          <a:spcPct val="0"/>
        </a:spcBef>
        <a:spcAft>
          <a:spcPct val="0"/>
        </a:spcAft>
        <a:defRPr sz="2800" b="1">
          <a:solidFill>
            <a:schemeClr val="tx2"/>
          </a:solidFill>
          <a:latin typeface="+mj-lt"/>
          <a:ea typeface="+mj-ea"/>
          <a:cs typeface="+mj-cs"/>
        </a:defRPr>
      </a:lvl1pPr>
      <a:lvl2pPr algn="l" rtl="0" eaLnBrk="0" fontAlgn="base" hangingPunct="0">
        <a:lnSpc>
          <a:spcPct val="85000"/>
        </a:lnSpc>
        <a:spcBef>
          <a:spcPct val="0"/>
        </a:spcBef>
        <a:spcAft>
          <a:spcPct val="0"/>
        </a:spcAft>
        <a:defRPr sz="2800" b="1">
          <a:solidFill>
            <a:schemeClr val="tx2"/>
          </a:solidFill>
          <a:latin typeface="Arial" charset="0"/>
        </a:defRPr>
      </a:lvl2pPr>
      <a:lvl3pPr algn="l" rtl="0" eaLnBrk="0" fontAlgn="base" hangingPunct="0">
        <a:lnSpc>
          <a:spcPct val="85000"/>
        </a:lnSpc>
        <a:spcBef>
          <a:spcPct val="0"/>
        </a:spcBef>
        <a:spcAft>
          <a:spcPct val="0"/>
        </a:spcAft>
        <a:defRPr sz="2800" b="1">
          <a:solidFill>
            <a:schemeClr val="tx2"/>
          </a:solidFill>
          <a:latin typeface="Arial" charset="0"/>
        </a:defRPr>
      </a:lvl3pPr>
      <a:lvl4pPr algn="l" rtl="0" eaLnBrk="0" fontAlgn="base" hangingPunct="0">
        <a:lnSpc>
          <a:spcPct val="85000"/>
        </a:lnSpc>
        <a:spcBef>
          <a:spcPct val="0"/>
        </a:spcBef>
        <a:spcAft>
          <a:spcPct val="0"/>
        </a:spcAft>
        <a:defRPr sz="2800" b="1">
          <a:solidFill>
            <a:schemeClr val="tx2"/>
          </a:solidFill>
          <a:latin typeface="Arial" charset="0"/>
        </a:defRPr>
      </a:lvl4pPr>
      <a:lvl5pPr algn="l" rtl="0" eaLnBrk="0" fontAlgn="base" hangingPunct="0">
        <a:lnSpc>
          <a:spcPct val="85000"/>
        </a:lnSpc>
        <a:spcBef>
          <a:spcPct val="0"/>
        </a:spcBef>
        <a:spcAft>
          <a:spcPct val="0"/>
        </a:spcAft>
        <a:defRPr sz="2800" b="1">
          <a:solidFill>
            <a:schemeClr val="tx2"/>
          </a:solidFill>
          <a:latin typeface="Arial" charset="0"/>
        </a:defRPr>
      </a:lvl5pPr>
      <a:lvl6pPr marL="457200" algn="l" rtl="0" fontAlgn="base">
        <a:lnSpc>
          <a:spcPct val="85000"/>
        </a:lnSpc>
        <a:spcBef>
          <a:spcPct val="0"/>
        </a:spcBef>
        <a:spcAft>
          <a:spcPct val="0"/>
        </a:spcAft>
        <a:defRPr sz="2800" b="1">
          <a:solidFill>
            <a:schemeClr val="tx2"/>
          </a:solidFill>
          <a:latin typeface="Arial" charset="0"/>
        </a:defRPr>
      </a:lvl6pPr>
      <a:lvl7pPr marL="914400" algn="l" rtl="0" fontAlgn="base">
        <a:lnSpc>
          <a:spcPct val="85000"/>
        </a:lnSpc>
        <a:spcBef>
          <a:spcPct val="0"/>
        </a:spcBef>
        <a:spcAft>
          <a:spcPct val="0"/>
        </a:spcAft>
        <a:defRPr sz="2800" b="1">
          <a:solidFill>
            <a:schemeClr val="tx2"/>
          </a:solidFill>
          <a:latin typeface="Arial" charset="0"/>
        </a:defRPr>
      </a:lvl7pPr>
      <a:lvl8pPr marL="1371600" algn="l" rtl="0" fontAlgn="base">
        <a:lnSpc>
          <a:spcPct val="85000"/>
        </a:lnSpc>
        <a:spcBef>
          <a:spcPct val="0"/>
        </a:spcBef>
        <a:spcAft>
          <a:spcPct val="0"/>
        </a:spcAft>
        <a:defRPr sz="2800" b="1">
          <a:solidFill>
            <a:schemeClr val="tx2"/>
          </a:solidFill>
          <a:latin typeface="Arial" charset="0"/>
        </a:defRPr>
      </a:lvl8pPr>
      <a:lvl9pPr marL="1828800" algn="l" rtl="0" fontAlgn="base">
        <a:lnSpc>
          <a:spcPct val="85000"/>
        </a:lnSpc>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75000"/>
        </a:spcBef>
        <a:spcAft>
          <a:spcPct val="0"/>
        </a:spcAft>
        <a:buClr>
          <a:schemeClr val="tx2"/>
        </a:buClr>
        <a:buSzPct val="125000"/>
        <a:defRPr sz="2000">
          <a:solidFill>
            <a:schemeClr val="tx1"/>
          </a:solidFill>
          <a:latin typeface="+mn-lt"/>
          <a:ea typeface="+mn-ea"/>
          <a:cs typeface="+mn-cs"/>
        </a:defRPr>
      </a:lvl1pPr>
      <a:lvl2pPr marL="180975" indent="-179388" algn="l" rtl="0" eaLnBrk="0" fontAlgn="base" hangingPunct="0">
        <a:spcBef>
          <a:spcPct val="50000"/>
        </a:spcBef>
        <a:spcAft>
          <a:spcPct val="0"/>
        </a:spcAft>
        <a:buClr>
          <a:schemeClr val="tx2"/>
        </a:buClr>
        <a:buSzPct val="125000"/>
        <a:buChar char="•"/>
        <a:defRPr sz="2000">
          <a:solidFill>
            <a:schemeClr val="tx1"/>
          </a:solidFill>
          <a:latin typeface="+mn-lt"/>
        </a:defRPr>
      </a:lvl2pPr>
      <a:lvl3pPr marL="352425" indent="-169863" algn="l" rtl="0" eaLnBrk="0" fontAlgn="base" hangingPunct="0">
        <a:spcBef>
          <a:spcPct val="25000"/>
        </a:spcBef>
        <a:spcAft>
          <a:spcPct val="0"/>
        </a:spcAft>
        <a:buClr>
          <a:schemeClr val="tx2"/>
        </a:buClr>
        <a:buFont typeface="Arial" panose="020B0604020202020204" pitchFamily="34" charset="0"/>
        <a:buChar char="–"/>
        <a:defRPr>
          <a:solidFill>
            <a:schemeClr val="tx1"/>
          </a:solidFill>
          <a:latin typeface="+mn-lt"/>
        </a:defRPr>
      </a:lvl3pPr>
      <a:lvl4pPr marL="495300" indent="-141288" algn="l" rtl="0" eaLnBrk="0" fontAlgn="base" hangingPunct="0">
        <a:spcBef>
          <a:spcPct val="20000"/>
        </a:spcBef>
        <a:spcAft>
          <a:spcPct val="0"/>
        </a:spcAft>
        <a:buClr>
          <a:schemeClr val="tx1"/>
        </a:buClr>
        <a:buSzPct val="125000"/>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125000"/>
        <a:buChar char="•"/>
        <a:defRPr sz="1400">
          <a:solidFill>
            <a:schemeClr val="tx1"/>
          </a:solidFill>
          <a:latin typeface="+mn-lt"/>
        </a:defRPr>
      </a:lvl5pPr>
      <a:lvl6pPr marL="2514600" indent="-228600" algn="l" rtl="0" fontAlgn="base">
        <a:spcBef>
          <a:spcPct val="20000"/>
        </a:spcBef>
        <a:spcAft>
          <a:spcPct val="0"/>
        </a:spcAft>
        <a:buClr>
          <a:schemeClr val="tx2"/>
        </a:buClr>
        <a:buSzPct val="125000"/>
        <a:buChar char="•"/>
        <a:defRPr sz="1400">
          <a:solidFill>
            <a:schemeClr val="tx1"/>
          </a:solidFill>
          <a:latin typeface="+mn-lt"/>
        </a:defRPr>
      </a:lvl6pPr>
      <a:lvl7pPr marL="2971800" indent="-228600" algn="l" rtl="0" fontAlgn="base">
        <a:spcBef>
          <a:spcPct val="20000"/>
        </a:spcBef>
        <a:spcAft>
          <a:spcPct val="0"/>
        </a:spcAft>
        <a:buClr>
          <a:schemeClr val="tx2"/>
        </a:buClr>
        <a:buSzPct val="125000"/>
        <a:buChar char="•"/>
        <a:defRPr sz="1400">
          <a:solidFill>
            <a:schemeClr val="tx1"/>
          </a:solidFill>
          <a:latin typeface="+mn-lt"/>
        </a:defRPr>
      </a:lvl7pPr>
      <a:lvl8pPr marL="3429000" indent="-228600" algn="l" rtl="0" fontAlgn="base">
        <a:spcBef>
          <a:spcPct val="20000"/>
        </a:spcBef>
        <a:spcAft>
          <a:spcPct val="0"/>
        </a:spcAft>
        <a:buClr>
          <a:schemeClr val="tx2"/>
        </a:buClr>
        <a:buSzPct val="125000"/>
        <a:buChar char="•"/>
        <a:defRPr sz="1400">
          <a:solidFill>
            <a:schemeClr val="tx1"/>
          </a:solidFill>
          <a:latin typeface="+mn-lt"/>
        </a:defRPr>
      </a:lvl8pPr>
      <a:lvl9pPr marL="3886200" indent="-228600" algn="l" rtl="0" fontAlgn="base">
        <a:spcBef>
          <a:spcPct val="20000"/>
        </a:spcBef>
        <a:spcAft>
          <a:spcPct val="0"/>
        </a:spcAft>
        <a:buClr>
          <a:schemeClr val="tx2"/>
        </a:buClr>
        <a:buSzPct val="12500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hyperlink" Target="http://intranets/intranetUCM/groups/intranet/@division/documents/digitalasset/intranet_119586.xls"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hyperlink" Target="http://intranets/Intranet/BusinessUnits/NetworkServices/OurNetwork/AccessNetworks/PartnerAccess/index.htm" TargetMode="External"/><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hyperlink" Target="http://conlintrap.eu.colt/intranetUCM/idcplg?IdcService=GET_FILE&amp;dDocName=INTRANET_115357&amp;RevisionSelectionMethod=Latest" TargetMode="External"/><Relationship Id="rId4" Type="http://schemas.openxmlformats.org/officeDocument/2006/relationships/hyperlink" Target="http://ciw/sites/ccs/strategy/BI/matrix/Shared%20Documents/Forms/AllItems.asp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44.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jpe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3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jpe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09.emf"/><Relationship Id="rId5" Type="http://schemas.openxmlformats.org/officeDocument/2006/relationships/image" Target="../media/image108.wmf"/><Relationship Id="rId4" Type="http://schemas.openxmlformats.org/officeDocument/2006/relationships/image" Target="../media/image107.wmf"/></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6.xml"/><Relationship Id="rId1" Type="http://schemas.openxmlformats.org/officeDocument/2006/relationships/vmlDrawing" Target="../drawings/vmlDrawing2.vml"/><Relationship Id="rId4" Type="http://schemas.openxmlformats.org/officeDocument/2006/relationships/image" Target="../media/image114.emf"/></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51.xml"/><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64.xml"/><Relationship Id="rId4" Type="http://schemas.openxmlformats.org/officeDocument/2006/relationships/image" Target="../media/image1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27.wmf"/><Relationship Id="rId2" Type="http://schemas.openxmlformats.org/officeDocument/2006/relationships/slideLayout" Target="../slideLayouts/slideLayout59.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26.png"/><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2.xml"/><Relationship Id="rId1" Type="http://schemas.openxmlformats.org/officeDocument/2006/relationships/slideLayout" Target="../slideLayouts/slideLayout134.xml"/><Relationship Id="rId5" Type="http://schemas.openxmlformats.org/officeDocument/2006/relationships/image" Target="../media/image130.pn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3.xml"/><Relationship Id="rId1" Type="http://schemas.openxmlformats.org/officeDocument/2006/relationships/vmlDrawing" Target="../drawings/vmlDrawing4.vml"/><Relationship Id="rId5" Type="http://schemas.openxmlformats.org/officeDocument/2006/relationships/image" Target="../media/image127.w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34.xml"/></Relationships>
</file>

<file path=ppt/slides/_rels/slide5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63.xml"/><Relationship Id="rId5" Type="http://schemas.openxmlformats.org/officeDocument/2006/relationships/image" Target="../media/image136.jpeg"/><Relationship Id="rId4" Type="http://schemas.openxmlformats.org/officeDocument/2006/relationships/image" Target="../media/image135.emf"/></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jp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63.xml"/><Relationship Id="rId5" Type="http://schemas.openxmlformats.org/officeDocument/2006/relationships/image" Target="../media/image137.jpeg"/><Relationship Id="rId4" Type="http://schemas.openxmlformats.org/officeDocument/2006/relationships/image" Target="../media/image135.emf"/></Relationships>
</file>

<file path=ppt/slides/_rels/slide61.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3.jpeg"/><Relationship Id="rId7" Type="http://schemas.openxmlformats.org/officeDocument/2006/relationships/image" Target="../media/image139.jpeg"/><Relationship Id="rId12"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134.xml"/><Relationship Id="rId6" Type="http://schemas.openxmlformats.org/officeDocument/2006/relationships/image" Target="../media/image138.jpeg"/><Relationship Id="rId11" Type="http://schemas.openxmlformats.org/officeDocument/2006/relationships/image" Target="../media/image143.jpeg"/><Relationship Id="rId5" Type="http://schemas.openxmlformats.org/officeDocument/2006/relationships/image" Target="../media/image135.emf"/><Relationship Id="rId10" Type="http://schemas.openxmlformats.org/officeDocument/2006/relationships/image" Target="../media/image142.jpeg"/><Relationship Id="rId4" Type="http://schemas.openxmlformats.org/officeDocument/2006/relationships/image" Target="../media/image134.jpeg"/><Relationship Id="rId9" Type="http://schemas.openxmlformats.org/officeDocument/2006/relationships/image" Target="../media/image14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4.xml"/></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73.xml"/><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73.xml"/><Relationship Id="rId5" Type="http://schemas.openxmlformats.org/officeDocument/2006/relationships/image" Target="../media/image149.png"/><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25.jp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70.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84.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jpe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5.jpeg"/><Relationship Id="rId1" Type="http://schemas.openxmlformats.org/officeDocument/2006/relationships/slideLayout" Target="../slideLayouts/slideLayout106.xml"/><Relationship Id="rId5" Type="http://schemas.openxmlformats.org/officeDocument/2006/relationships/image" Target="../media/image2.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2.xml"/><Relationship Id="rId1" Type="http://schemas.openxmlformats.org/officeDocument/2006/relationships/slideLayout" Target="../slideLayouts/slideLayout9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159.wmf"/><Relationship Id="rId2" Type="http://schemas.openxmlformats.org/officeDocument/2006/relationships/slideLayout" Target="../slideLayouts/slideLayout96.xml"/><Relationship Id="rId1" Type="http://schemas.openxmlformats.org/officeDocument/2006/relationships/vmlDrawing" Target="../drawings/vmlDrawing5.vml"/><Relationship Id="rId6" Type="http://schemas.openxmlformats.org/officeDocument/2006/relationships/image" Target="../media/image157.png"/><Relationship Id="rId5" Type="http://schemas.openxmlformats.org/officeDocument/2006/relationships/oleObject" Target="../embeddings/oleObject6.bin"/><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9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59.wmf"/><Relationship Id="rId2" Type="http://schemas.openxmlformats.org/officeDocument/2006/relationships/slideLayout" Target="../slideLayouts/slideLayout96.xml"/><Relationship Id="rId1" Type="http://schemas.openxmlformats.org/officeDocument/2006/relationships/vmlDrawing" Target="../drawings/vmlDrawing6.vml"/><Relationship Id="rId6" Type="http://schemas.openxmlformats.org/officeDocument/2006/relationships/image" Target="../media/image157.png"/><Relationship Id="rId5" Type="http://schemas.openxmlformats.org/officeDocument/2006/relationships/oleObject" Target="../embeddings/oleObject7.bin"/><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96.xml"/><Relationship Id="rId4" Type="http://schemas.openxmlformats.org/officeDocument/2006/relationships/image" Target="../media/image16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7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5.jp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9.png"/><Relationship Id="rId5" Type="http://schemas.openxmlformats.org/officeDocument/2006/relationships/image" Target="../media/image30.png"/><Relationship Id="rId10" Type="http://schemas.openxmlformats.org/officeDocument/2006/relationships/image" Target="../media/image48.png"/><Relationship Id="rId4" Type="http://schemas.openxmlformats.org/officeDocument/2006/relationships/image" Target="../media/image11.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5.jp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30.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Break</a:t>
            </a:r>
            <a:endParaRPr lang="en-US" dirty="0"/>
          </a:p>
        </p:txBody>
      </p:sp>
      <p:sp>
        <p:nvSpPr>
          <p:cNvPr id="6" name="Rectangle 5"/>
          <p:cNvSpPr/>
          <p:nvPr/>
        </p:nvSpPr>
        <p:spPr>
          <a:xfrm>
            <a:off x="3496891" y="5434990"/>
            <a:ext cx="3770584" cy="646331"/>
          </a:xfrm>
          <a:prstGeom prst="rect">
            <a:avLst/>
          </a:prstGeom>
        </p:spPr>
        <p:txBody>
          <a:bodyPr wrap="none">
            <a:spAutoFit/>
          </a:bodyPr>
          <a:lstStyle/>
          <a:p>
            <a:r>
              <a:rPr lang="en-US" sz="3600" kern="0" dirty="0">
                <a:solidFill>
                  <a:schemeClr val="tx2"/>
                </a:solidFill>
                <a:latin typeface="Gotham Light" panose="02000603030000020004" pitchFamily="2" charset="0"/>
              </a:rPr>
              <a:t>See you back in x</a:t>
            </a:r>
            <a:endParaRPr lang="en-GB" sz="3600" kern="0" dirty="0">
              <a:solidFill>
                <a:schemeClr val="tx2"/>
              </a:solidFill>
              <a:latin typeface="Gotham Light" panose="02000603030000020004" pitchFamily="2" charset="0"/>
            </a:endParaRPr>
          </a:p>
        </p:txBody>
      </p:sp>
      <p:pic>
        <p:nvPicPr>
          <p:cNvPr id="2050" name="Picture 2" descr="http://www.sleepeducation.com/images/healthy-sleep-awareness-project/man-asleep-on-desk.jpg?sfvrsn=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4608" y="2068085"/>
            <a:ext cx="4871381" cy="3261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2984556" y="837566"/>
            <a:ext cx="5771483" cy="976403"/>
          </a:xfrm>
          <a:prstGeom prst="rect">
            <a:avLst/>
          </a:prstGeom>
          <a:solidFill>
            <a:schemeClr val="tx2"/>
          </a:solidFill>
          <a:ln/>
          <a:extLst/>
        </p:spPr>
        <p:style>
          <a:lnRef idx="3">
            <a:schemeClr val="lt1"/>
          </a:lnRef>
          <a:fillRef idx="1">
            <a:schemeClr val="accent5"/>
          </a:fillRef>
          <a:effectRef idx="1">
            <a:schemeClr val="accent5"/>
          </a:effectRef>
          <a:fontRef idx="minor">
            <a:schemeClr val="lt1"/>
          </a:fontRef>
        </p:style>
        <p:txBody>
          <a:bodyPr wrap="square" lIns="72000" tIns="72000" rIns="72000" bIns="72000" rtlCol="0">
            <a:spAutoFit/>
          </a:bodyPr>
          <a:lstStyle/>
          <a:p>
            <a:pPr algn="ctr"/>
            <a:r>
              <a:rPr lang="en-US" sz="5400" kern="0" dirty="0">
                <a:solidFill>
                  <a:schemeClr val="bg1"/>
                </a:solidFill>
                <a:latin typeface="Gotham Bold" panose="02000803030000020004" pitchFamily="2" charset="0"/>
              </a:rPr>
              <a:t>x Minute Break</a:t>
            </a:r>
          </a:p>
        </p:txBody>
      </p:sp>
    </p:spTree>
    <p:extLst>
      <p:ext uri="{BB962C8B-B14F-4D97-AF65-F5344CB8AC3E}">
        <p14:creationId xmlns:p14="http://schemas.microsoft.com/office/powerpoint/2010/main" val="12793060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Colt products transition</a:t>
            </a:r>
          </a:p>
        </p:txBody>
      </p:sp>
    </p:spTree>
    <p:extLst>
      <p:ext uri="{BB962C8B-B14F-4D97-AF65-F5344CB8AC3E}">
        <p14:creationId xmlns:p14="http://schemas.microsoft.com/office/powerpoint/2010/main" val="224398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entagon 33"/>
          <p:cNvSpPr/>
          <p:nvPr/>
        </p:nvSpPr>
        <p:spPr>
          <a:xfrm>
            <a:off x="3047846" y="3565524"/>
            <a:ext cx="4660292" cy="243107"/>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2" name="Title 1"/>
          <p:cNvSpPr>
            <a:spLocks noGrp="1"/>
          </p:cNvSpPr>
          <p:nvPr>
            <p:ph type="title"/>
          </p:nvPr>
        </p:nvSpPr>
        <p:spPr/>
        <p:txBody>
          <a:bodyPr/>
          <a:lstStyle/>
          <a:p>
            <a:pPr eaLnBrk="1" hangingPunct="1"/>
            <a:endParaRPr lang="sv-SE" sz="2400" dirty="0">
              <a:solidFill>
                <a:schemeClr val="tx2"/>
              </a:solidFill>
            </a:endParaRPr>
          </a:p>
        </p:txBody>
      </p:sp>
      <p:sp>
        <p:nvSpPr>
          <p:cNvPr id="5" name="Slide Number Placeholder 4"/>
          <p:cNvSpPr>
            <a:spLocks noGrp="1"/>
          </p:cNvSpPr>
          <p:nvPr>
            <p:ph type="sldNum" sz="quarter" idx="12"/>
          </p:nvPr>
        </p:nvSpPr>
        <p:spPr>
          <a:xfrm>
            <a:off x="7923266" y="6338281"/>
            <a:ext cx="576262" cy="2159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75AECA-BFC0-4CC8-8592-B06F38C27215}" type="slidenum">
              <a:rPr kumimoji="0" lang="en-GB" altLang="fr-FR"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GB" altLang="fr-FR" sz="1800" b="0" i="0" u="none" strike="noStrike" kern="0" cap="none" spc="0" normalizeH="0" baseline="0" noProof="0">
              <a:ln>
                <a:noFill/>
              </a:ln>
              <a:solidFill>
                <a:sysClr val="windowText" lastClr="000000"/>
              </a:solidFill>
              <a:effectLst/>
              <a:uLnTx/>
              <a:uFillTx/>
            </a:endParaRPr>
          </a:p>
        </p:txBody>
      </p:sp>
      <p:sp>
        <p:nvSpPr>
          <p:cNvPr id="6" name="Pentagon 5"/>
          <p:cNvSpPr/>
          <p:nvPr/>
        </p:nvSpPr>
        <p:spPr>
          <a:xfrm>
            <a:off x="3039683" y="5694489"/>
            <a:ext cx="4636279" cy="274709"/>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7" name="Pentagon 6"/>
          <p:cNvSpPr/>
          <p:nvPr/>
        </p:nvSpPr>
        <p:spPr>
          <a:xfrm>
            <a:off x="3043503" y="5240826"/>
            <a:ext cx="4632458" cy="26227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8" name="Pentagon 7"/>
          <p:cNvSpPr/>
          <p:nvPr/>
        </p:nvSpPr>
        <p:spPr>
          <a:xfrm>
            <a:off x="3021574" y="4735563"/>
            <a:ext cx="4660292" cy="243107"/>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9" name="Pentagon 8"/>
          <p:cNvSpPr/>
          <p:nvPr/>
        </p:nvSpPr>
        <p:spPr>
          <a:xfrm>
            <a:off x="3038132" y="4158945"/>
            <a:ext cx="4660292" cy="243107"/>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11" name="Pentagon 10"/>
          <p:cNvSpPr/>
          <p:nvPr/>
        </p:nvSpPr>
        <p:spPr>
          <a:xfrm>
            <a:off x="3043329" y="2345742"/>
            <a:ext cx="4632632" cy="2431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12" name="Pentagon 11"/>
          <p:cNvSpPr/>
          <p:nvPr/>
        </p:nvSpPr>
        <p:spPr>
          <a:xfrm>
            <a:off x="3039679" y="1758068"/>
            <a:ext cx="4636283" cy="2431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13" name="Pentagon 12"/>
          <p:cNvSpPr/>
          <p:nvPr/>
        </p:nvSpPr>
        <p:spPr>
          <a:xfrm>
            <a:off x="3021574" y="2964264"/>
            <a:ext cx="4660292" cy="243107"/>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14" name="Flowchart: Alternate Process 13"/>
          <p:cNvSpPr/>
          <p:nvPr/>
        </p:nvSpPr>
        <p:spPr>
          <a:xfrm>
            <a:off x="7675961" y="1216852"/>
            <a:ext cx="1485900" cy="5329657"/>
          </a:xfrm>
          <a:prstGeom prst="flowChartAlternateProcess">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5" name="Flowchart: Alternate Process 14"/>
          <p:cNvSpPr/>
          <p:nvPr/>
        </p:nvSpPr>
        <p:spPr>
          <a:xfrm>
            <a:off x="7748989" y="1309914"/>
            <a:ext cx="1349375" cy="250247"/>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1" i="0" u="none" strike="noStrike" kern="0" cap="none" spc="0" normalizeH="0" baseline="0" noProof="0" dirty="0">
                <a:ln>
                  <a:noFill/>
                </a:ln>
                <a:solidFill>
                  <a:schemeClr val="bg1"/>
                </a:solidFill>
                <a:effectLst/>
                <a:uLnTx/>
                <a:uFillTx/>
              </a:rPr>
              <a:t>Optical</a:t>
            </a:r>
            <a:endParaRPr kumimoji="0" lang="en-US" sz="1800" b="1" i="0" u="none" strike="noStrike" kern="0" cap="none" spc="0" normalizeH="0" baseline="0" noProof="0" dirty="0">
              <a:ln>
                <a:noFill/>
              </a:ln>
              <a:solidFill>
                <a:schemeClr val="bg1"/>
              </a:solidFill>
              <a:effectLst/>
              <a:uLnTx/>
              <a:uFillTx/>
            </a:endParaRPr>
          </a:p>
        </p:txBody>
      </p:sp>
      <p:sp>
        <p:nvSpPr>
          <p:cNvPr id="16" name="Flowchart: Alternate Process 15"/>
          <p:cNvSpPr/>
          <p:nvPr/>
        </p:nvSpPr>
        <p:spPr>
          <a:xfrm>
            <a:off x="7726761" y="1645228"/>
            <a:ext cx="1371600" cy="1077235"/>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Wave</a:t>
            </a:r>
          </a:p>
        </p:txBody>
      </p:sp>
      <p:sp>
        <p:nvSpPr>
          <p:cNvPr id="17" name="Flowchart: Alternate Process 16"/>
          <p:cNvSpPr/>
          <p:nvPr/>
        </p:nvSpPr>
        <p:spPr>
          <a:xfrm>
            <a:off x="7726761" y="5203910"/>
            <a:ext cx="1371600" cy="299187"/>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Private Wave</a:t>
            </a:r>
          </a:p>
        </p:txBody>
      </p:sp>
      <p:sp>
        <p:nvSpPr>
          <p:cNvPr id="18" name="Flowchart: Alternate Process 17"/>
          <p:cNvSpPr/>
          <p:nvPr/>
        </p:nvSpPr>
        <p:spPr>
          <a:xfrm>
            <a:off x="7726761" y="6065788"/>
            <a:ext cx="1371600" cy="301763"/>
          </a:xfrm>
          <a:prstGeom prst="flowChartAlternate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Spectrum</a:t>
            </a:r>
          </a:p>
        </p:txBody>
      </p:sp>
      <p:sp>
        <p:nvSpPr>
          <p:cNvPr id="19" name="Flowchart: Alternate Process 18"/>
          <p:cNvSpPr/>
          <p:nvPr/>
        </p:nvSpPr>
        <p:spPr>
          <a:xfrm>
            <a:off x="5679584" y="1207840"/>
            <a:ext cx="1598830" cy="5008828"/>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0" name="Flowchart: Alternate Process 19"/>
          <p:cNvSpPr/>
          <p:nvPr/>
        </p:nvSpPr>
        <p:spPr>
          <a:xfrm>
            <a:off x="5754199" y="1309914"/>
            <a:ext cx="1497754" cy="250247"/>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1" i="0" u="none" strike="noStrike" kern="0" cap="none" spc="0" normalizeH="0" baseline="0" noProof="0" dirty="0">
                <a:ln>
                  <a:noFill/>
                </a:ln>
                <a:solidFill>
                  <a:schemeClr val="bg1"/>
                </a:solidFill>
                <a:effectLst/>
                <a:uLnTx/>
                <a:uFillTx/>
              </a:rPr>
              <a:t>Ethernet</a:t>
            </a:r>
            <a:endParaRPr kumimoji="0" lang="en-US" sz="1800" b="1" i="0" u="none" strike="noStrike" kern="0" cap="none" spc="0" normalizeH="0" baseline="0" noProof="0" dirty="0">
              <a:ln>
                <a:noFill/>
              </a:ln>
              <a:solidFill>
                <a:schemeClr val="bg1"/>
              </a:solidFill>
              <a:effectLst/>
              <a:uLnTx/>
              <a:uFillTx/>
            </a:endParaRPr>
          </a:p>
        </p:txBody>
      </p:sp>
      <p:sp>
        <p:nvSpPr>
          <p:cNvPr id="21" name="Flowchart: Alternate Process 20"/>
          <p:cNvSpPr/>
          <p:nvPr/>
        </p:nvSpPr>
        <p:spPr>
          <a:xfrm>
            <a:off x="5738431" y="3444982"/>
            <a:ext cx="1524217" cy="48418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Line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(≤10Gbps)</a:t>
            </a:r>
          </a:p>
        </p:txBody>
      </p:sp>
      <p:sp>
        <p:nvSpPr>
          <p:cNvPr id="22" name="Flowchart: Alternate Process 21"/>
          <p:cNvSpPr/>
          <p:nvPr/>
        </p:nvSpPr>
        <p:spPr>
          <a:xfrm>
            <a:off x="5751660" y="4026132"/>
            <a:ext cx="1497756" cy="48418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Hub &amp; </a:t>
            </a:r>
            <a:r>
              <a:rPr kumimoji="0" lang="nl-BE" sz="1200" b="1" i="0" u="none" strike="noStrike" kern="0" cap="none" spc="0" normalizeH="0" baseline="0" noProof="0" dirty="0" err="1">
                <a:ln>
                  <a:noFill/>
                </a:ln>
                <a:solidFill>
                  <a:schemeClr val="bg1"/>
                </a:solidFill>
                <a:effectLst/>
                <a:uLnTx/>
                <a:uFillTx/>
              </a:rPr>
              <a:t>Spoke</a:t>
            </a:r>
            <a:endParaRPr kumimoji="0" lang="nl-BE" sz="1200" b="1" i="0" u="none" strike="noStrike" kern="0" cap="none" spc="0" normalizeH="0" baseline="0" noProof="0" dirty="0">
              <a:ln>
                <a:noFill/>
              </a:ln>
              <a:solidFill>
                <a:schemeClr val="bg1"/>
              </a:solidFill>
              <a:effectLst/>
              <a:uLnTx/>
              <a:uFillTx/>
            </a:endParaRPr>
          </a:p>
        </p:txBody>
      </p:sp>
      <p:sp>
        <p:nvSpPr>
          <p:cNvPr id="23" name="Flowchart: Alternate Process 22"/>
          <p:cNvSpPr/>
          <p:nvPr/>
        </p:nvSpPr>
        <p:spPr>
          <a:xfrm>
            <a:off x="5738431" y="2825481"/>
            <a:ext cx="1524217" cy="484187"/>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Private Ethernet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(1-10Gbps)</a:t>
            </a:r>
          </a:p>
        </p:txBody>
      </p:sp>
      <p:sp>
        <p:nvSpPr>
          <p:cNvPr id="24" name="Flowchart: Alternate Process 23"/>
          <p:cNvSpPr/>
          <p:nvPr/>
        </p:nvSpPr>
        <p:spPr>
          <a:xfrm>
            <a:off x="3021574" y="5662889"/>
            <a:ext cx="2232068" cy="306309"/>
          </a:xfrm>
          <a:prstGeom prst="flowChartAlternateProces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Dark Fibre</a:t>
            </a:r>
          </a:p>
        </p:txBody>
      </p:sp>
      <p:sp>
        <p:nvSpPr>
          <p:cNvPr id="25" name="Flowchart: Alternate Process 24"/>
          <p:cNvSpPr/>
          <p:nvPr/>
        </p:nvSpPr>
        <p:spPr>
          <a:xfrm>
            <a:off x="5751660" y="4616446"/>
            <a:ext cx="1497756" cy="48418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VPN</a:t>
            </a:r>
          </a:p>
        </p:txBody>
      </p:sp>
      <p:sp>
        <p:nvSpPr>
          <p:cNvPr id="26" name="Flowchart: Alternate Process 25"/>
          <p:cNvSpPr/>
          <p:nvPr/>
        </p:nvSpPr>
        <p:spPr>
          <a:xfrm>
            <a:off x="3021574" y="923785"/>
            <a:ext cx="2232068" cy="24050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chemeClr val="bg1"/>
                </a:solidFill>
                <a:effectLst/>
                <a:uLnTx/>
                <a:uFillTx/>
              </a:rPr>
              <a:t>Original Portfolio</a:t>
            </a:r>
            <a:endParaRPr kumimoji="0" lang="en-US" sz="1400" b="1" i="0" u="none" strike="noStrike" kern="0" cap="none" spc="0" normalizeH="0" baseline="0" noProof="0" dirty="0">
              <a:ln>
                <a:noFill/>
              </a:ln>
              <a:solidFill>
                <a:schemeClr val="bg1"/>
              </a:solidFill>
              <a:effectLst/>
              <a:uLnTx/>
              <a:uFillTx/>
            </a:endParaRPr>
          </a:p>
        </p:txBody>
      </p:sp>
      <p:sp>
        <p:nvSpPr>
          <p:cNvPr id="27" name="Flowchart: Alternate Process 26"/>
          <p:cNvSpPr/>
          <p:nvPr/>
        </p:nvSpPr>
        <p:spPr>
          <a:xfrm>
            <a:off x="5660981" y="923785"/>
            <a:ext cx="3508375" cy="24050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chemeClr val="bg1"/>
                </a:solidFill>
                <a:effectLst/>
                <a:uLnTx/>
                <a:uFillTx/>
              </a:rPr>
              <a:t>New Network Services Portfolio</a:t>
            </a:r>
            <a:endParaRPr kumimoji="0" lang="en-US" sz="1400" b="1" i="0" u="none" strike="noStrike" kern="0" cap="none" spc="0" normalizeH="0" baseline="0" noProof="0" dirty="0">
              <a:ln>
                <a:noFill/>
              </a:ln>
              <a:solidFill>
                <a:schemeClr val="bg1"/>
              </a:solidFill>
              <a:effectLst/>
              <a:uLnTx/>
              <a:uFillTx/>
            </a:endParaRPr>
          </a:p>
        </p:txBody>
      </p:sp>
      <p:sp>
        <p:nvSpPr>
          <p:cNvPr id="28" name="Flowchart: Alternate Process 27"/>
          <p:cNvSpPr/>
          <p:nvPr/>
        </p:nvSpPr>
        <p:spPr>
          <a:xfrm>
            <a:off x="3021574" y="1647959"/>
            <a:ext cx="2232068" cy="484188"/>
          </a:xfrm>
          <a:prstGeom prst="flowChartAlternateProcess">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Wavelength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Optical 2.5G &amp; 10G SDH</a:t>
            </a:r>
          </a:p>
        </p:txBody>
      </p:sp>
      <p:sp>
        <p:nvSpPr>
          <p:cNvPr id="29" name="Flowchart: Alternate Process 28"/>
          <p:cNvSpPr/>
          <p:nvPr/>
        </p:nvSpPr>
        <p:spPr>
          <a:xfrm>
            <a:off x="3021574" y="2238273"/>
            <a:ext cx="2232068" cy="484188"/>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LANLink P2P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DWDM (10 – 100Gbps)</a:t>
            </a:r>
          </a:p>
        </p:txBody>
      </p:sp>
      <p:sp>
        <p:nvSpPr>
          <p:cNvPr id="30" name="Flowchart: Alternate Process 29"/>
          <p:cNvSpPr/>
          <p:nvPr/>
        </p:nvSpPr>
        <p:spPr>
          <a:xfrm>
            <a:off x="3021574" y="3444982"/>
            <a:ext cx="2232068" cy="484188"/>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LANLink P2P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over MSP)</a:t>
            </a:r>
          </a:p>
        </p:txBody>
      </p:sp>
      <p:sp>
        <p:nvSpPr>
          <p:cNvPr id="31" name="Flowchart: Alternate Process 30"/>
          <p:cNvSpPr/>
          <p:nvPr/>
        </p:nvSpPr>
        <p:spPr>
          <a:xfrm>
            <a:off x="3021574" y="4026132"/>
            <a:ext cx="2232068" cy="484188"/>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err="1">
                <a:ln>
                  <a:noFill/>
                </a:ln>
                <a:solidFill>
                  <a:schemeClr val="bg1"/>
                </a:solidFill>
                <a:effectLst/>
                <a:uLnTx/>
                <a:uFillTx/>
              </a:rPr>
              <a:t>LANLink</a:t>
            </a:r>
            <a:r>
              <a:rPr kumimoji="0" lang="nl-BE" sz="1200" b="1" i="0" u="none" strike="noStrike" kern="0" cap="none" spc="0" normalizeH="0" baseline="0" noProof="0" dirty="0">
                <a:ln>
                  <a:noFill/>
                </a:ln>
                <a:solidFill>
                  <a:schemeClr val="bg1"/>
                </a:solidFill>
                <a:effectLst/>
                <a:uLnTx/>
                <a:uFillTx/>
              </a:rPr>
              <a:t> Hub &amp; </a:t>
            </a:r>
            <a:r>
              <a:rPr kumimoji="0" lang="nl-BE" sz="1200" b="1" i="0" u="none" strike="noStrike" kern="0" cap="none" spc="0" normalizeH="0" baseline="0" noProof="0" dirty="0" err="1">
                <a:ln>
                  <a:noFill/>
                </a:ln>
                <a:solidFill>
                  <a:schemeClr val="bg1"/>
                </a:solidFill>
                <a:effectLst/>
                <a:uLnTx/>
                <a:uFillTx/>
              </a:rPr>
              <a:t>Spoke</a:t>
            </a:r>
            <a:endParaRPr kumimoji="0" lang="nl-BE" sz="12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over MSP)</a:t>
            </a:r>
          </a:p>
        </p:txBody>
      </p:sp>
      <p:sp>
        <p:nvSpPr>
          <p:cNvPr id="32" name="Flowchart: Alternate Process 31"/>
          <p:cNvSpPr/>
          <p:nvPr/>
        </p:nvSpPr>
        <p:spPr>
          <a:xfrm>
            <a:off x="3021574" y="4616446"/>
            <a:ext cx="2232068" cy="484188"/>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Private 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(Ethernet over MSP)</a:t>
            </a:r>
          </a:p>
        </p:txBody>
      </p:sp>
      <p:sp>
        <p:nvSpPr>
          <p:cNvPr id="33" name="Flowchart: Alternate Process 32"/>
          <p:cNvSpPr/>
          <p:nvPr/>
        </p:nvSpPr>
        <p:spPr>
          <a:xfrm>
            <a:off x="3021574" y="2825477"/>
            <a:ext cx="2232068" cy="484188"/>
          </a:xfrm>
          <a:prstGeom prst="flowChartAlternateProces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LANLink P2P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err="1">
                <a:ln>
                  <a:noFill/>
                </a:ln>
                <a:solidFill>
                  <a:schemeClr val="bg1"/>
                </a:solidFill>
                <a:effectLst/>
                <a:uLnTx/>
                <a:uFillTx/>
              </a:rPr>
              <a:t>Dedicated</a:t>
            </a:r>
            <a:r>
              <a:rPr kumimoji="0" lang="nl-BE" sz="1200" b="1" i="0" u="none" strike="noStrike" kern="0" cap="none" spc="0" normalizeH="0" baseline="0" noProof="0" dirty="0">
                <a:ln>
                  <a:noFill/>
                </a:ln>
                <a:solidFill>
                  <a:schemeClr val="bg1"/>
                </a:solidFill>
                <a:effectLst/>
                <a:uLnTx/>
                <a:uFillTx/>
              </a:rPr>
              <a:t> </a:t>
            </a:r>
            <a:r>
              <a:rPr kumimoji="0" lang="nl-BE" sz="1200" b="1" i="0" u="none" strike="noStrike" kern="0" cap="none" spc="0" normalizeH="0" baseline="0" noProof="0" dirty="0" err="1">
                <a:ln>
                  <a:noFill/>
                </a:ln>
                <a:solidFill>
                  <a:schemeClr val="bg1"/>
                </a:solidFill>
                <a:effectLst/>
                <a:uLnTx/>
                <a:uFillTx/>
              </a:rPr>
              <a:t>Fibre</a:t>
            </a:r>
            <a:r>
              <a:rPr kumimoji="0" lang="nl-BE" sz="1200" b="1" i="0" u="none" strike="noStrike" kern="0" cap="none" spc="0" normalizeH="0" baseline="0" noProof="0" dirty="0">
                <a:ln>
                  <a:noFill/>
                </a:ln>
                <a:solidFill>
                  <a:schemeClr val="bg1"/>
                </a:solidFill>
                <a:effectLst/>
                <a:uLnTx/>
                <a:uFillTx/>
              </a:rPr>
              <a:t> Metro  </a:t>
            </a:r>
          </a:p>
        </p:txBody>
      </p:sp>
      <p:sp>
        <p:nvSpPr>
          <p:cNvPr id="35" name="Flowchart: Alternate Process 34"/>
          <p:cNvSpPr/>
          <p:nvPr/>
        </p:nvSpPr>
        <p:spPr>
          <a:xfrm>
            <a:off x="3021574" y="5203907"/>
            <a:ext cx="2232068" cy="30564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schemeClr val="bg1"/>
                </a:solidFill>
                <a:effectLst/>
                <a:uLnTx/>
                <a:uFillTx/>
              </a:rPr>
              <a:t>High Speed Service</a:t>
            </a:r>
          </a:p>
        </p:txBody>
      </p:sp>
      <p:sp>
        <p:nvSpPr>
          <p:cNvPr id="36" name="Flowchart: Alternate Process 35"/>
          <p:cNvSpPr/>
          <p:nvPr/>
        </p:nvSpPr>
        <p:spPr>
          <a:xfrm>
            <a:off x="7726761" y="5662889"/>
            <a:ext cx="1371600" cy="306309"/>
          </a:xfrm>
          <a:prstGeom prst="flowChartAlternateProcess">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1" i="0" u="none" strike="noStrike" kern="0" cap="none" spc="0" normalizeH="0" baseline="0" noProof="0" dirty="0">
                <a:ln>
                  <a:noFill/>
                </a:ln>
                <a:solidFill>
                  <a:schemeClr val="bg1"/>
                </a:solidFill>
                <a:effectLst/>
                <a:uLnTx/>
                <a:uFillTx/>
              </a:rPr>
              <a:t>Dark Fibre</a:t>
            </a:r>
          </a:p>
        </p:txBody>
      </p:sp>
      <p:sp>
        <p:nvSpPr>
          <p:cNvPr id="37" name="Rounded Rectangle 36"/>
          <p:cNvSpPr/>
          <p:nvPr/>
        </p:nvSpPr>
        <p:spPr>
          <a:xfrm>
            <a:off x="5619668" y="2722461"/>
            <a:ext cx="1779733" cy="2565663"/>
          </a:xfrm>
          <a:prstGeom prst="roundRect">
            <a:avLst>
              <a:gd name="adj" fmla="val 12829"/>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24544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925" y="2319339"/>
            <a:ext cx="7772400" cy="1362075"/>
          </a:xfrm>
        </p:spPr>
        <p:txBody>
          <a:bodyPr>
            <a:normAutofit/>
          </a:bodyPr>
          <a:lstStyle/>
          <a:p>
            <a:pPr>
              <a:defRPr/>
            </a:pPr>
            <a:r>
              <a:rPr lang="en-GB" dirty="0"/>
              <a:t>Product topologies</a:t>
            </a:r>
          </a:p>
        </p:txBody>
      </p:sp>
    </p:spTree>
    <p:extLst>
      <p:ext uri="{BB962C8B-B14F-4D97-AF65-F5344CB8AC3E}">
        <p14:creationId xmlns:p14="http://schemas.microsoft.com/office/powerpoint/2010/main" val="25197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B4FEF8D6-F68A-4FE9-A4A7-C46D63CC24D2}" type="slidenum">
              <a:rPr lang="en-GB" altLang="en-US" sz="1800" kern="0">
                <a:solidFill>
                  <a:sysClr val="windowText" lastClr="000000"/>
                </a:solidFill>
              </a:rPr>
              <a:pPr>
                <a:defRPr/>
              </a:pPr>
              <a:t>13</a:t>
            </a:fld>
            <a:endParaRPr lang="en-GB" altLang="en-US" sz="1800" kern="0" dirty="0">
              <a:solidFill>
                <a:sysClr val="windowText" lastClr="000000"/>
              </a:solidFill>
            </a:endParaRPr>
          </a:p>
        </p:txBody>
      </p:sp>
      <p:graphicFrame>
        <p:nvGraphicFramePr>
          <p:cNvPr id="7" name="Group 2"/>
          <p:cNvGraphicFramePr>
            <a:graphicFrameLocks noGrp="1"/>
          </p:cNvGraphicFramePr>
          <p:nvPr>
            <p:extLst/>
          </p:nvPr>
        </p:nvGraphicFramePr>
        <p:xfrm>
          <a:off x="1836738" y="857250"/>
          <a:ext cx="8435975" cy="4499098"/>
        </p:xfrm>
        <a:graphic>
          <a:graphicData uri="http://schemas.openxmlformats.org/drawingml/2006/table">
            <a:tbl>
              <a:tblPr/>
              <a:tblGrid>
                <a:gridCol w="1114512">
                  <a:extLst>
                    <a:ext uri="{9D8B030D-6E8A-4147-A177-3AD203B41FA5}">
                      <a16:colId xmlns:a16="http://schemas.microsoft.com/office/drawing/2014/main" val="20000"/>
                    </a:ext>
                  </a:extLst>
                </a:gridCol>
                <a:gridCol w="1778812">
                  <a:extLst>
                    <a:ext uri="{9D8B030D-6E8A-4147-A177-3AD203B41FA5}">
                      <a16:colId xmlns:a16="http://schemas.microsoft.com/office/drawing/2014/main" val="20001"/>
                    </a:ext>
                  </a:extLst>
                </a:gridCol>
                <a:gridCol w="1770984">
                  <a:extLst>
                    <a:ext uri="{9D8B030D-6E8A-4147-A177-3AD203B41FA5}">
                      <a16:colId xmlns:a16="http://schemas.microsoft.com/office/drawing/2014/main" val="20002"/>
                    </a:ext>
                  </a:extLst>
                </a:gridCol>
                <a:gridCol w="1845205">
                  <a:extLst>
                    <a:ext uri="{9D8B030D-6E8A-4147-A177-3AD203B41FA5}">
                      <a16:colId xmlns:a16="http://schemas.microsoft.com/office/drawing/2014/main" val="20003"/>
                    </a:ext>
                  </a:extLst>
                </a:gridCol>
                <a:gridCol w="1926462">
                  <a:extLst>
                    <a:ext uri="{9D8B030D-6E8A-4147-A177-3AD203B41FA5}">
                      <a16:colId xmlns:a16="http://schemas.microsoft.com/office/drawing/2014/main" val="20004"/>
                    </a:ext>
                  </a:extLst>
                </a:gridCol>
              </a:tblGrid>
              <a:tr h="69156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Product</a:t>
                      </a:r>
                    </a:p>
                  </a:txBody>
                  <a:tcPr marL="72000" marR="72000" marT="72003" marB="72003" anchor="ctr" horzOverflow="overflow">
                    <a:lnL cap="flat">
                      <a:noFill/>
                    </a:lnL>
                    <a:lnR w="38100" cap="flat" cmpd="sng" algn="ctr">
                      <a:solidFill>
                        <a:srgbClr val="FFFFFF"/>
                      </a:solidFill>
                      <a:prstDash val="solid"/>
                      <a:round/>
                      <a:headEnd type="none" w="med" len="med"/>
                      <a:tailEnd type="none" w="med" len="med"/>
                    </a:lnR>
                    <a:lnT cap="flat">
                      <a:noFill/>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Colt Ethernet Line</a:t>
                      </a:r>
                      <a:br>
                        <a:rPr kumimoji="0" lang="en-GB" sz="1400" b="1" i="0" u="none" strike="noStrike" cap="none" normalizeH="0" baseline="0" dirty="0">
                          <a:ln>
                            <a:noFill/>
                          </a:ln>
                          <a:solidFill>
                            <a:schemeClr val="bg1"/>
                          </a:solidFill>
                          <a:effectLst/>
                          <a:latin typeface="Arial" charset="0"/>
                        </a:rPr>
                      </a:br>
                      <a:r>
                        <a:rPr kumimoji="0" lang="en-GB" sz="1400" b="1" i="0" u="none" strike="noStrike" cap="none" normalizeH="0" baseline="0" dirty="0">
                          <a:ln>
                            <a:noFill/>
                          </a:ln>
                          <a:solidFill>
                            <a:schemeClr val="bg1"/>
                          </a:solidFill>
                          <a:effectLst/>
                          <a:latin typeface="Arial" charset="0"/>
                        </a:rPr>
                        <a:t>(Point-to-Point)</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cap="flat">
                      <a:noFill/>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Private</a:t>
                      </a:r>
                    </a:p>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Ethernet</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cap="flat">
                      <a:noFill/>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Colt Ethernet </a:t>
                      </a:r>
                      <a:br>
                        <a:rPr kumimoji="0" lang="en-GB" sz="1400" b="1" i="0" u="none" strike="noStrike" cap="none" normalizeH="0" baseline="0" dirty="0">
                          <a:ln>
                            <a:noFill/>
                          </a:ln>
                          <a:solidFill>
                            <a:schemeClr val="bg1"/>
                          </a:solidFill>
                          <a:effectLst/>
                          <a:latin typeface="Arial" charset="0"/>
                        </a:rPr>
                      </a:br>
                      <a:r>
                        <a:rPr kumimoji="0" lang="en-GB" sz="1400" b="1" i="0" u="none" strike="noStrike" cap="none" normalizeH="0" baseline="0" dirty="0">
                          <a:ln>
                            <a:noFill/>
                          </a:ln>
                          <a:solidFill>
                            <a:schemeClr val="bg1"/>
                          </a:solidFill>
                          <a:effectLst/>
                          <a:latin typeface="Arial" charset="0"/>
                        </a:rPr>
                        <a:t>Hub and Spoke</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cap="flat">
                      <a:noFill/>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bg1"/>
                          </a:solidFill>
                          <a:effectLst/>
                          <a:latin typeface="Arial" charset="0"/>
                        </a:rPr>
                        <a:t>Colt Ethernet VPN (E-VPN)</a:t>
                      </a:r>
                    </a:p>
                  </a:txBody>
                  <a:tcPr marL="72000" marR="72000" marT="72003" marB="72003" anchor="ctr" horzOverflow="overflow">
                    <a:lnL w="38100" cap="flat" cmpd="sng" algn="ctr">
                      <a:solidFill>
                        <a:srgbClr val="FFFFFF"/>
                      </a:solidFill>
                      <a:prstDash val="solid"/>
                      <a:round/>
                      <a:headEnd type="none" w="med" len="med"/>
                      <a:tailEnd type="none" w="med" len="med"/>
                    </a:lnL>
                    <a:lnR cap="flat">
                      <a:noFill/>
                    </a:lnR>
                    <a:lnT cap="flat">
                      <a:noFill/>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440077">
                <a:tc row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Topology</a:t>
                      </a:r>
                    </a:p>
                  </a:txBody>
                  <a:tcPr marL="72000" marR="72000" marT="72003" marB="72003" anchor="ctr" horzOverflow="overflow">
                    <a:lnL cap="flat">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Point-to-Point</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defRPr/>
                      </a:pPr>
                      <a:r>
                        <a:rPr kumimoji="0" lang="en-GB" sz="1400" b="0" i="0" u="none" strike="noStrike" cap="none" normalizeH="0" baseline="0" dirty="0">
                          <a:ln>
                            <a:noFill/>
                          </a:ln>
                          <a:solidFill>
                            <a:schemeClr val="tx1"/>
                          </a:solidFill>
                          <a:effectLst/>
                          <a:latin typeface="Arial" charset="0"/>
                        </a:rPr>
                        <a:t>Point-to-Point</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Hub and Spoke</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Any-to-Any</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extLst>
                  <a:ext uri="{0D108BD9-81ED-4DB2-BD59-A6C34878D82A}">
                    <a16:rowId xmlns:a16="http://schemas.microsoft.com/office/drawing/2014/main" val="10001"/>
                  </a:ext>
                </a:extLst>
              </a:tr>
              <a:tr h="1215084">
                <a:tc vMerge="1">
                  <a:txBody>
                    <a:bodyPr/>
                    <a:lstStyle/>
                    <a:p>
                      <a:endParaRPr lang="en-GB"/>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GB" sz="14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GB" sz="14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GB" sz="14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GB" sz="1400" b="0" i="0" u="none" strike="noStrike" cap="none" normalizeH="0" baseline="0" dirty="0">
                        <a:ln>
                          <a:noFill/>
                        </a:ln>
                        <a:solidFill>
                          <a:schemeClr val="tx1"/>
                        </a:solidFill>
                        <a:effectLst/>
                        <a:latin typeface="Arial" charset="0"/>
                      </a:endParaRP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US" sz="1400" b="0" i="0" u="none" strike="noStrike" cap="none" normalizeH="0" baseline="0" dirty="0">
                        <a:ln>
                          <a:noFill/>
                        </a:ln>
                        <a:solidFill>
                          <a:schemeClr val="tx1"/>
                        </a:solidFill>
                        <a:effectLst/>
                        <a:latin typeface="Arial" charset="0"/>
                      </a:endParaRP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US" sz="1400" b="0" i="0" u="none" strike="noStrike" cap="none" normalizeH="0" baseline="0" dirty="0">
                        <a:ln>
                          <a:noFill/>
                        </a:ln>
                        <a:solidFill>
                          <a:schemeClr val="tx1"/>
                        </a:solidFill>
                        <a:effectLst/>
                        <a:latin typeface="Arial" charset="0"/>
                      </a:endParaRP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US" sz="1400" b="0" i="0" u="none" strike="noStrike" cap="none" normalizeH="0" baseline="0" dirty="0">
                        <a:ln>
                          <a:noFill/>
                        </a:ln>
                        <a:solidFill>
                          <a:schemeClr val="tx1"/>
                        </a:solidFill>
                        <a:effectLst/>
                        <a:latin typeface="Arial" charset="0"/>
                      </a:endParaRPr>
                    </a:p>
                  </a:txBody>
                  <a:tcPr marL="72000" marR="72000" marT="72003" marB="72003" anchor="ctr" horzOverflow="overflow">
                    <a:lnL w="38100" cap="flat" cmpd="sng" algn="ctr">
                      <a:solidFill>
                        <a:srgbClr val="FFFFFF"/>
                      </a:solidFill>
                      <a:prstDash val="solid"/>
                      <a:round/>
                      <a:headEnd type="none" w="med" len="med"/>
                      <a:tailEnd type="none" w="med" len="med"/>
                    </a:lnL>
                    <a:lnR cap="flat">
                      <a:no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extLst>
                  <a:ext uri="{0D108BD9-81ED-4DB2-BD59-A6C34878D82A}">
                    <a16:rowId xmlns:a16="http://schemas.microsoft.com/office/drawing/2014/main" val="10002"/>
                  </a:ext>
                </a:extLst>
              </a:tr>
              <a:tr h="528144">
                <a:tc>
                  <a:txBody>
                    <a:body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Bandwidth</a:t>
                      </a:r>
                    </a:p>
                  </a:txBody>
                  <a:tcPr marL="72000" marR="72000" marT="72003" marB="72003" anchor="ctr" horzOverflow="overflow">
                    <a:lnL cap="flat">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2Mbps – </a:t>
                      </a:r>
                      <a:r>
                        <a:rPr kumimoji="0" lang="en-GB" sz="1400" b="0" i="0" u="none" strike="noStrike" cap="none" normalizeH="0" baseline="0" dirty="0">
                          <a:ln>
                            <a:noFill/>
                          </a:ln>
                          <a:solidFill>
                            <a:srgbClr val="FF0000"/>
                          </a:solidFill>
                          <a:effectLst/>
                          <a:latin typeface="Arial" charset="0"/>
                        </a:rPr>
                        <a:t>40</a:t>
                      </a:r>
                      <a:r>
                        <a:rPr kumimoji="0" lang="en-GB" sz="1400" b="0" i="0" u="none" strike="noStrike" cap="none" normalizeH="0" baseline="0" dirty="0">
                          <a:ln>
                            <a:noFill/>
                          </a:ln>
                          <a:solidFill>
                            <a:schemeClr val="tx1"/>
                          </a:solidFill>
                          <a:effectLst/>
                          <a:latin typeface="Arial" charset="0"/>
                        </a:rPr>
                        <a:t>Gbps</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400" b="0" i="0" u="none" strike="noStrike" cap="none" normalizeH="0" baseline="0" dirty="0">
                          <a:ln>
                            <a:noFill/>
                          </a:ln>
                          <a:solidFill>
                            <a:schemeClr val="tx1"/>
                          </a:solidFill>
                          <a:effectLst/>
                          <a:latin typeface="Arial" charset="0"/>
                        </a:rPr>
                        <a:t>1Gbps -</a:t>
                      </a:r>
                      <a:r>
                        <a:rPr kumimoji="0" lang="en-US" sz="1400" b="0" i="0" u="none" strike="noStrike" cap="none" normalizeH="0" baseline="0" dirty="0">
                          <a:ln>
                            <a:noFill/>
                          </a:ln>
                          <a:solidFill>
                            <a:srgbClr val="FF0000"/>
                          </a:solidFill>
                          <a:effectLst/>
                          <a:latin typeface="Arial" charset="0"/>
                        </a:rPr>
                        <a:t>100Gbps</a:t>
                      </a:r>
                    </a:p>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200" b="0" i="0" u="none" strike="noStrike" cap="none" normalizeH="0" baseline="0" dirty="0">
                          <a:ln>
                            <a:noFill/>
                          </a:ln>
                          <a:solidFill>
                            <a:schemeClr val="tx1"/>
                          </a:solidFill>
                          <a:effectLst/>
                          <a:latin typeface="Arial" charset="0"/>
                        </a:rPr>
                        <a:t>(Dedicated </a:t>
                      </a:r>
                      <a:r>
                        <a:rPr kumimoji="0" lang="en-US" sz="1200" b="0" i="0" u="none" strike="noStrike" cap="none" normalizeH="0" baseline="0" dirty="0" err="1">
                          <a:ln>
                            <a:noFill/>
                          </a:ln>
                          <a:solidFill>
                            <a:schemeClr val="tx1"/>
                          </a:solidFill>
                          <a:effectLst/>
                          <a:latin typeface="Arial" charset="0"/>
                        </a:rPr>
                        <a:t>Fibre</a:t>
                      </a:r>
                      <a:r>
                        <a:rPr kumimoji="0" lang="en-US" sz="1200" b="0" i="0" u="none" strike="noStrike" cap="none" normalizeH="0" baseline="0" dirty="0">
                          <a:ln>
                            <a:noFill/>
                          </a:ln>
                          <a:solidFill>
                            <a:schemeClr val="tx1"/>
                          </a:solidFill>
                          <a:effectLst/>
                          <a:latin typeface="Arial" charset="0"/>
                        </a:rPr>
                        <a:t>,</a:t>
                      </a:r>
                    </a:p>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200" b="0" i="0" u="none" strike="noStrike" cap="none" normalizeH="0" baseline="0" dirty="0">
                          <a:ln>
                            <a:noFill/>
                          </a:ln>
                          <a:solidFill>
                            <a:schemeClr val="tx1"/>
                          </a:solidFill>
                          <a:effectLst/>
                          <a:latin typeface="Arial" charset="0"/>
                        </a:rPr>
                        <a:t>Metro only)</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400" b="0" i="0" u="none" strike="noStrike" cap="none" normalizeH="0" baseline="0" dirty="0">
                          <a:ln>
                            <a:noFill/>
                          </a:ln>
                          <a:solidFill>
                            <a:schemeClr val="tx1"/>
                          </a:solidFill>
                          <a:effectLst/>
                          <a:latin typeface="Arial" charset="0"/>
                        </a:rPr>
                        <a:t>1Gbps, 10Gbps, </a:t>
                      </a:r>
                      <a:r>
                        <a:rPr kumimoji="0" lang="en-US" sz="1400" b="0" i="0" u="none" strike="noStrike" cap="none" normalizeH="0" baseline="0" dirty="0">
                          <a:ln>
                            <a:noFill/>
                          </a:ln>
                          <a:solidFill>
                            <a:srgbClr val="FF0000"/>
                          </a:solidFill>
                          <a:effectLst/>
                          <a:latin typeface="Arial" charset="0"/>
                        </a:rPr>
                        <a:t>100Gbps</a:t>
                      </a:r>
                      <a:r>
                        <a:rPr kumimoji="0" lang="en-US" sz="1400" b="0" i="0" u="none" strike="noStrike" cap="none" normalizeH="0" baseline="0" dirty="0">
                          <a:ln>
                            <a:noFill/>
                          </a:ln>
                          <a:solidFill>
                            <a:schemeClr val="tx1"/>
                          </a:solidFill>
                          <a:effectLst/>
                          <a:latin typeface="Arial" charset="0"/>
                        </a:rPr>
                        <a:t> NNI (Hub)</a:t>
                      </a:r>
                    </a:p>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400" b="0" i="0" u="none" strike="noStrike" cap="none" normalizeH="0" baseline="0" dirty="0">
                          <a:ln>
                            <a:noFill/>
                          </a:ln>
                          <a:solidFill>
                            <a:schemeClr val="tx1"/>
                          </a:solidFill>
                          <a:effectLst/>
                          <a:latin typeface="Arial" charset="0"/>
                        </a:rPr>
                        <a:t>Spokes ≤ </a:t>
                      </a:r>
                      <a:r>
                        <a:rPr kumimoji="0" lang="en-US" sz="1400" b="0" i="0" u="none" strike="noStrike" cap="none" normalizeH="0" baseline="0" dirty="0">
                          <a:ln>
                            <a:noFill/>
                          </a:ln>
                          <a:solidFill>
                            <a:srgbClr val="FF0000"/>
                          </a:solidFill>
                          <a:effectLst/>
                          <a:latin typeface="Arial" charset="0"/>
                        </a:rPr>
                        <a:t>10Gbps</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US" sz="1400" b="0" i="0" u="none" strike="noStrike" cap="none" normalizeH="0" baseline="0" dirty="0">
                          <a:ln>
                            <a:noFill/>
                          </a:ln>
                          <a:solidFill>
                            <a:schemeClr val="tx1"/>
                          </a:solidFill>
                          <a:effectLst/>
                          <a:latin typeface="Arial" charset="0"/>
                        </a:rPr>
                        <a:t>2Mbps – </a:t>
                      </a:r>
                      <a:r>
                        <a:rPr kumimoji="0" lang="en-US" sz="1400" b="0" i="0" u="none" strike="noStrike" cap="none" normalizeH="0" baseline="0" dirty="0">
                          <a:ln>
                            <a:noFill/>
                          </a:ln>
                          <a:solidFill>
                            <a:srgbClr val="FF0000"/>
                          </a:solidFill>
                          <a:effectLst/>
                          <a:latin typeface="Arial" charset="0"/>
                        </a:rPr>
                        <a:t>40</a:t>
                      </a:r>
                      <a:r>
                        <a:rPr kumimoji="0" lang="en-US" sz="1400" b="0" i="0" u="none" strike="noStrike" cap="none" normalizeH="0" baseline="0" dirty="0">
                          <a:ln>
                            <a:noFill/>
                          </a:ln>
                          <a:solidFill>
                            <a:schemeClr val="tx1"/>
                          </a:solidFill>
                          <a:effectLst/>
                          <a:latin typeface="Arial" charset="0"/>
                        </a:rPr>
                        <a:t>Gbps</a:t>
                      </a:r>
                    </a:p>
                  </a:txBody>
                  <a:tcPr marL="72000" marR="72000" marT="72003" marB="72003" anchor="ctr" horzOverflow="overflow">
                    <a:lnL w="38100" cap="flat" cmpd="sng" algn="ctr">
                      <a:solidFill>
                        <a:srgbClr val="FFFFFF"/>
                      </a:solidFill>
                      <a:prstDash val="solid"/>
                      <a:round/>
                      <a:headEnd type="none" w="med" len="med"/>
                      <a:tailEnd type="none" w="med" len="med"/>
                    </a:lnL>
                    <a:lnR cap="flat">
                      <a:no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extLst>
                  <a:ext uri="{0D108BD9-81ED-4DB2-BD59-A6C34878D82A}">
                    <a16:rowId xmlns:a16="http://schemas.microsoft.com/office/drawing/2014/main" val="10003"/>
                  </a:ext>
                </a:extLst>
              </a:tr>
              <a:tr h="829558">
                <a:tc row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endParaRPr kumimoji="0" lang="en-US" sz="1400" b="1" i="0" u="none" strike="noStrike" cap="none" normalizeH="0" baseline="0" dirty="0">
                        <a:ln>
                          <a:noFill/>
                        </a:ln>
                        <a:solidFill>
                          <a:schemeClr val="tx1"/>
                        </a:solidFill>
                        <a:effectLst/>
                        <a:latin typeface="Arial" charset="0"/>
                      </a:endParaRPr>
                    </a:p>
                  </a:txBody>
                  <a:tcPr marL="72000" marR="72000" marT="72003" marB="72003" anchor="ctr" horzOverflow="overflow">
                    <a:lnL cap="flat">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cap="flat">
                      <a:noFill/>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Ethernet Private Line (EPL &amp;EVPL)</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Ethernet Private Line (EPL)</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Access Service with E-NNI handoff</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90000"/>
                        </a:lnSpc>
                        <a:spcBef>
                          <a:spcPct val="35000"/>
                        </a:spcBef>
                        <a:spcAft>
                          <a:spcPct val="0"/>
                        </a:spcAft>
                        <a:buClr>
                          <a:schemeClr val="tx2"/>
                        </a:buClr>
                        <a:buSzPct val="125000"/>
                        <a:buFontTx/>
                        <a:buNone/>
                        <a:tabLst/>
                      </a:pPr>
                      <a:r>
                        <a:rPr kumimoji="0" lang="en-GB" sz="1400" b="0" i="0" u="none" strike="noStrike" cap="none" normalizeH="0" baseline="0" dirty="0">
                          <a:ln>
                            <a:noFill/>
                          </a:ln>
                          <a:solidFill>
                            <a:schemeClr val="tx1"/>
                          </a:solidFill>
                          <a:effectLst/>
                          <a:latin typeface="Arial" charset="0"/>
                        </a:rPr>
                        <a:t>Transparent LAN Service </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1DE"/>
                    </a:solidFill>
                  </a:tcPr>
                </a:tc>
                <a:extLst>
                  <a:ext uri="{0D108BD9-81ED-4DB2-BD59-A6C34878D82A}">
                    <a16:rowId xmlns:a16="http://schemas.microsoft.com/office/drawing/2014/main" val="10004"/>
                  </a:ext>
                </a:extLst>
              </a:tr>
              <a:tr h="528061">
                <a:tc vMerge="1">
                  <a:txBody>
                    <a:bodyPr/>
                    <a:lstStyle/>
                    <a:p>
                      <a:endParaRPr lang="en-GB"/>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E-Line </a:t>
                      </a:r>
                    </a:p>
                    <a:p>
                      <a:pPr marL="0" marR="0" lvl="0" indent="0" algn="ctr" defTabSz="914400" rtl="0" eaLnBrk="0" fontAlgn="base" latinLnBrk="0" hangingPunct="0">
                        <a:lnSpc>
                          <a:spcPct val="90000"/>
                        </a:lnSpc>
                        <a:spcBef>
                          <a:spcPts val="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(EPL / EVPL)</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cap="flat">
                      <a:noFill/>
                    </a:lnB>
                    <a:lnTlToBr>
                      <a:noFill/>
                    </a:lnTlToBr>
                    <a:lnBlToTr>
                      <a:noFill/>
                    </a:lnBlToTr>
                    <a:solidFill>
                      <a:srgbClr val="CBE1DE"/>
                    </a:solidFill>
                  </a:tcPr>
                </a:tc>
                <a:tc>
                  <a:txBody>
                    <a:body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defRPr/>
                      </a:pPr>
                      <a:r>
                        <a:rPr kumimoji="0" lang="en-GB" sz="1400" b="1" i="0" u="none" strike="noStrike" cap="none" normalizeH="0" baseline="0" dirty="0">
                          <a:ln>
                            <a:noFill/>
                          </a:ln>
                          <a:solidFill>
                            <a:schemeClr val="tx1"/>
                          </a:solidFill>
                          <a:effectLst/>
                          <a:latin typeface="Arial" charset="0"/>
                        </a:rPr>
                        <a:t>E-Line  (EPL)</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cap="flat">
                      <a:noFill/>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E-Access</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cap="flat">
                      <a:noFill/>
                    </a:lnB>
                    <a:lnTlToBr>
                      <a:noFill/>
                    </a:lnTlToBr>
                    <a:lnBlToTr>
                      <a:noFill/>
                    </a:lnBlToTr>
                    <a:solidFill>
                      <a:srgbClr val="CBE1D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90000"/>
                        </a:lnSpc>
                        <a:spcBef>
                          <a:spcPct val="3500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E-LAN</a:t>
                      </a:r>
                    </a:p>
                    <a:p>
                      <a:pPr marL="0" marR="0" lvl="0" indent="0" algn="ctr" defTabSz="914400" rtl="0" eaLnBrk="0" fontAlgn="base" latinLnBrk="0" hangingPunct="0">
                        <a:lnSpc>
                          <a:spcPct val="90000"/>
                        </a:lnSpc>
                        <a:spcBef>
                          <a:spcPts val="0"/>
                        </a:spcBef>
                        <a:spcAft>
                          <a:spcPct val="0"/>
                        </a:spcAft>
                        <a:buClr>
                          <a:schemeClr val="tx2"/>
                        </a:buClr>
                        <a:buSzPct val="125000"/>
                        <a:buFontTx/>
                        <a:buNone/>
                        <a:tabLst/>
                      </a:pPr>
                      <a:r>
                        <a:rPr kumimoji="0" lang="en-GB" sz="1400" b="1" i="0" u="none" strike="noStrike" cap="none" normalizeH="0" baseline="0" dirty="0">
                          <a:ln>
                            <a:noFill/>
                          </a:ln>
                          <a:solidFill>
                            <a:schemeClr val="tx1"/>
                          </a:solidFill>
                          <a:effectLst/>
                          <a:latin typeface="Arial" charset="0"/>
                        </a:rPr>
                        <a:t>(EPLAN / EVPLAN)</a:t>
                      </a:r>
                    </a:p>
                  </a:txBody>
                  <a:tcPr marL="72000" marR="72000" marT="72003" marB="72003" anchor="ctr" horzOverflow="overflow">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cap="flat">
                      <a:noFill/>
                    </a:lnB>
                    <a:lnTlToBr>
                      <a:noFill/>
                    </a:lnTlToBr>
                    <a:lnBlToTr>
                      <a:noFill/>
                    </a:lnBlToTr>
                    <a:solidFill>
                      <a:srgbClr val="CBE1DE"/>
                    </a:solidFill>
                  </a:tcPr>
                </a:tc>
                <a:extLst>
                  <a:ext uri="{0D108BD9-81ED-4DB2-BD59-A6C34878D82A}">
                    <a16:rowId xmlns:a16="http://schemas.microsoft.com/office/drawing/2014/main" val="10005"/>
                  </a:ext>
                </a:extLst>
              </a:tr>
            </a:tbl>
          </a:graphicData>
        </a:graphic>
      </p:graphicFrame>
      <p:pic>
        <p:nvPicPr>
          <p:cNvPr id="8" name="Picture 59" descr="small ME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9" y="4478636"/>
            <a:ext cx="923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0"/>
          <p:cNvSpPr txBox="1">
            <a:spLocks noChangeArrowheads="1"/>
          </p:cNvSpPr>
          <p:nvPr/>
        </p:nvSpPr>
        <p:spPr bwMode="auto">
          <a:xfrm>
            <a:off x="1919289" y="225425"/>
            <a:ext cx="809783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300"/>
              </a:spcBef>
              <a:buFont typeface="Arial" panose="020B0604020202020204" pitchFamily="34" charset="0"/>
              <a:defRPr>
                <a:solidFill>
                  <a:schemeClr val="tx1"/>
                </a:solidFill>
                <a:latin typeface="Arial" panose="020B0604020202020204" pitchFamily="34" charset="0"/>
              </a:defRPr>
            </a:lvl1pPr>
            <a:lvl2pPr marL="742950" indent="-285750" eaLnBrk="0" hangingPunct="0">
              <a:lnSpc>
                <a:spcPct val="90000"/>
              </a:lnSpc>
              <a:spcBef>
                <a:spcPts val="300"/>
              </a:spcBef>
              <a:buFont typeface="Arial" panose="020B0604020202020204" pitchFamily="34" charset="0"/>
              <a:defRPr>
                <a:solidFill>
                  <a:schemeClr val="tx2"/>
                </a:solidFill>
                <a:latin typeface="Arial" panose="020B0604020202020204" pitchFamily="34" charset="0"/>
              </a:defRPr>
            </a:lvl2pPr>
            <a:lvl3pPr marL="1143000" indent="-228600" eaLnBrk="0" hangingPunct="0">
              <a:lnSpc>
                <a:spcPct val="90000"/>
              </a:lnSpc>
              <a:spcBef>
                <a:spcPts val="300"/>
              </a:spcBef>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lnSpc>
                <a:spcPct val="90000"/>
              </a:lnSpc>
              <a:spcBef>
                <a:spcPts val="300"/>
              </a:spcBef>
              <a:buFont typeface="Arial" panose="020B0604020202020204" pitchFamily="34" charset="0"/>
              <a:buChar char="―"/>
              <a:defRPr>
                <a:solidFill>
                  <a:schemeClr val="tx1"/>
                </a:solidFill>
                <a:latin typeface="Arial" panose="020B0604020202020204" pitchFamily="34" charset="0"/>
              </a:defRPr>
            </a:lvl4pPr>
            <a:lvl5pPr marL="2057400" indent="-228600" eaLnBrk="0" hangingPunct="0">
              <a:lnSpc>
                <a:spcPct val="90000"/>
              </a:lnSpc>
              <a:spcBef>
                <a:spcPts val="3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3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3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3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3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spcBef>
                <a:spcPct val="0"/>
              </a:spcBef>
              <a:defRPr/>
            </a:pPr>
            <a:r>
              <a:rPr lang="en-GB" altLang="en-US" sz="2400" b="1" kern="0" dirty="0">
                <a:solidFill>
                  <a:schemeClr val="tx2"/>
                </a:solidFill>
                <a:latin typeface="+mn-lt"/>
                <a:ea typeface="+mj-ea"/>
                <a:cs typeface="+mj-cs"/>
              </a:rPr>
              <a:t>Colt offers the full range of MEF defined services</a:t>
            </a:r>
          </a:p>
        </p:txBody>
      </p:sp>
      <p:pic>
        <p:nvPicPr>
          <p:cNvPr id="1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5664" y="2472303"/>
            <a:ext cx="8096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The evolution of Carrier Eth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989" y="5662020"/>
            <a:ext cx="2149475" cy="865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5447" y="2123856"/>
            <a:ext cx="915969" cy="915969"/>
          </a:xfrm>
          <a:prstGeom prst="rect">
            <a:avLst/>
          </a:prstGeom>
        </p:spPr>
      </p:pic>
      <p:grpSp>
        <p:nvGrpSpPr>
          <p:cNvPr id="16" name="Group 15"/>
          <p:cNvGrpSpPr/>
          <p:nvPr/>
        </p:nvGrpSpPr>
        <p:grpSpPr>
          <a:xfrm>
            <a:off x="7051546" y="2356042"/>
            <a:ext cx="844654" cy="451594"/>
            <a:chOff x="2968934" y="2409425"/>
            <a:chExt cx="844654" cy="451594"/>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3498" y="2527335"/>
              <a:ext cx="810090" cy="219758"/>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04983">
              <a:off x="2984943" y="2641261"/>
              <a:ext cx="810090" cy="21975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98740">
              <a:off x="2968934" y="2409425"/>
              <a:ext cx="810090" cy="219758"/>
            </a:xfrm>
            <a:prstGeom prst="rect">
              <a:avLst/>
            </a:prstGeom>
          </p:spPr>
        </p:pic>
      </p:grpSp>
      <p:pic>
        <p:nvPicPr>
          <p:cNvPr id="24"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6198" y="2478683"/>
            <a:ext cx="8096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5510936" y="2445610"/>
            <a:ext cx="200527" cy="252148"/>
          </a:xfrm>
          <a:prstGeom prst="rect">
            <a:avLst/>
          </a:prstGeom>
          <a:solidFill>
            <a:schemeClr val="accent6">
              <a:lumMod val="20000"/>
              <a:lumOff val="80000"/>
            </a:schemeClr>
          </a:solidFill>
        </p:spPr>
      </p:pic>
      <p:sp>
        <p:nvSpPr>
          <p:cNvPr id="20" name="AutoShape 3"/>
          <p:cNvSpPr>
            <a:spLocks noChangeArrowheads="1"/>
          </p:cNvSpPr>
          <p:nvPr/>
        </p:nvSpPr>
        <p:spPr bwMode="gray">
          <a:xfrm>
            <a:off x="4423395" y="5665195"/>
            <a:ext cx="5593730" cy="858837"/>
          </a:xfrm>
          <a:prstGeom prst="roundRect">
            <a:avLst>
              <a:gd name="adj" fmla="val 12509"/>
            </a:avLst>
          </a:prstGeom>
          <a:solidFill>
            <a:schemeClr val="bg2"/>
          </a:solidFill>
          <a:ln w="28575" algn="ctr">
            <a:noFill/>
            <a:round/>
            <a:headEnd/>
            <a:tailEnd/>
          </a:ln>
        </p:spPr>
        <p:txBody>
          <a:bodyPr lIns="0" tIns="0" rIns="0" bIns="0" anchor="ctr"/>
          <a:lstStyle/>
          <a:p>
            <a:pPr marL="354013" indent="-176213">
              <a:lnSpc>
                <a:spcPct val="90000"/>
              </a:lnSpc>
              <a:spcBef>
                <a:spcPts val="600"/>
              </a:spcBef>
              <a:buClr>
                <a:srgbClr val="739DC3"/>
              </a:buClr>
              <a:buFont typeface="Arial" panose="020B0604020202020204" pitchFamily="34" charset="0"/>
              <a:buChar char="•"/>
              <a:defRPr/>
            </a:pPr>
            <a:r>
              <a:rPr lang="en-GB" dirty="0">
                <a:solidFill>
                  <a:srgbClr val="515049"/>
                </a:solidFill>
                <a:ea typeface="ＭＳ Ｐゴシック" pitchFamily="34" charset="-128"/>
              </a:rPr>
              <a:t>E-Line, E-Access and E-LAN CE2.0 certified on M-MSP platform (will need re-certifying on </a:t>
            </a:r>
            <a:r>
              <a:rPr lang="en-GB" dirty="0" err="1">
                <a:solidFill>
                  <a:srgbClr val="515049"/>
                </a:solidFill>
                <a:ea typeface="ＭＳ Ｐゴシック" pitchFamily="34" charset="-128"/>
              </a:rPr>
              <a:t>IQNet</a:t>
            </a:r>
            <a:r>
              <a:rPr lang="en-GB" dirty="0">
                <a:solidFill>
                  <a:srgbClr val="515049"/>
                </a:solidFill>
                <a:ea typeface="ＭＳ Ｐゴシック" pitchFamily="34" charset="-128"/>
              </a:rPr>
              <a:t>!)</a:t>
            </a:r>
          </a:p>
        </p:txBody>
      </p:sp>
    </p:spTree>
    <p:extLst>
      <p:ext uri="{BB962C8B-B14F-4D97-AF65-F5344CB8AC3E}">
        <p14:creationId xmlns:p14="http://schemas.microsoft.com/office/powerpoint/2010/main" val="221406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8000" y="2088000"/>
            <a:ext cx="8280448" cy="1548000"/>
          </a:xfrm>
        </p:spPr>
        <p:txBody>
          <a:bodyPr/>
          <a:lstStyle/>
          <a:p>
            <a:r>
              <a:rPr lang="de-DE" altLang="en-US" sz="4800" dirty="0"/>
              <a:t>Colt Access Technologies</a:t>
            </a:r>
            <a:br>
              <a:rPr lang="en-GB" altLang="en-US" sz="7200" dirty="0"/>
            </a:br>
            <a:endParaRPr lang="en-GB" dirty="0"/>
          </a:p>
        </p:txBody>
      </p:sp>
      <p:sp>
        <p:nvSpPr>
          <p:cNvPr id="3" name="Subtitle 2"/>
          <p:cNvSpPr>
            <a:spLocks noGrp="1"/>
          </p:cNvSpPr>
          <p:nvPr>
            <p:ph type="subTitle" idx="1"/>
          </p:nvPr>
        </p:nvSpPr>
        <p:spPr/>
        <p:txBody>
          <a:bodyPr/>
          <a:lstStyle/>
          <a:p>
            <a:endParaRPr lang="en-GB" dirty="0">
              <a:solidFill>
                <a:schemeClr val="tx2"/>
              </a:solidFill>
            </a:endParaRPr>
          </a:p>
        </p:txBody>
      </p:sp>
      <p:sp>
        <p:nvSpPr>
          <p:cNvPr id="7" name="Date Placeholder 6"/>
          <p:cNvSpPr>
            <a:spLocks noGrp="1"/>
          </p:cNvSpPr>
          <p:nvPr>
            <p:ph type="dt" sz="half" idx="10"/>
          </p:nvPr>
        </p:nvSpPr>
        <p:spPr/>
        <p:txBody>
          <a:bodyPr/>
          <a:lstStyle/>
          <a:p>
            <a:fld id="{EB9340B2-A3D1-47CB-BA8D-E3104CA0211E}" type="datetime4">
              <a:rPr lang="en-GB" sz="1800" kern="0" spc="0">
                <a:solidFill>
                  <a:schemeClr val="bg1">
                    <a:lumMod val="50000"/>
                  </a:schemeClr>
                </a:solidFill>
              </a:rPr>
              <a:pPr/>
              <a:t>29 July 2020</a:t>
            </a:fld>
            <a:endParaRPr lang="en-GB" sz="1800" kern="0" spc="0" dirty="0">
              <a:solidFill>
                <a:schemeClr val="bg1">
                  <a:lumMod val="50000"/>
                </a:schemeClr>
              </a:solidFill>
            </a:endParaRPr>
          </a:p>
        </p:txBody>
      </p:sp>
      <p:sp>
        <p:nvSpPr>
          <p:cNvPr id="8" name="Footer Placeholder 7"/>
          <p:cNvSpPr>
            <a:spLocks noGrp="1"/>
          </p:cNvSpPr>
          <p:nvPr>
            <p:ph type="ftr" sz="quarter" idx="11"/>
          </p:nvPr>
        </p:nvSpPr>
        <p:spPr/>
        <p:txBody>
          <a:bodyPr/>
          <a:lstStyle/>
          <a:p>
            <a:r>
              <a:rPr lang="en-GB" sz="1800" kern="0" spc="0" dirty="0">
                <a:solidFill>
                  <a:sysClr val="windowText" lastClr="000000"/>
                </a:solidFill>
              </a:rPr>
              <a:t>Colt: An overview</a:t>
            </a:r>
          </a:p>
        </p:txBody>
      </p:sp>
    </p:spTree>
    <p:extLst>
      <p:ext uri="{BB962C8B-B14F-4D97-AF65-F5344CB8AC3E}">
        <p14:creationId xmlns:p14="http://schemas.microsoft.com/office/powerpoint/2010/main" val="32912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7" descr="Branch_Off-Net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76" y="1289051"/>
            <a:ext cx="7334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51" descr="Branch_Off-Net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826" y="3044826"/>
            <a:ext cx="7334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0" descr="Branch_Off-Net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6" y="2706689"/>
            <a:ext cx="6905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9" descr="Branch_Off-Net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1" y="1346201"/>
            <a:ext cx="6905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Line 2"/>
          <p:cNvSpPr>
            <a:spLocks noChangeShapeType="1"/>
          </p:cNvSpPr>
          <p:nvPr/>
        </p:nvSpPr>
        <p:spPr bwMode="auto">
          <a:xfrm flipH="1">
            <a:off x="3851276" y="5086351"/>
            <a:ext cx="1577975" cy="893763"/>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27" name="Oval 3"/>
          <p:cNvSpPr>
            <a:spLocks noChangeAspect="1" noChangeArrowheads="1"/>
          </p:cNvSpPr>
          <p:nvPr/>
        </p:nvSpPr>
        <p:spPr bwMode="auto">
          <a:xfrm>
            <a:off x="4968875" y="4586288"/>
            <a:ext cx="971550" cy="971550"/>
          </a:xfrm>
          <a:prstGeom prst="ellipse">
            <a:avLst/>
          </a:prstGeom>
          <a:solidFill>
            <a:srgbClr val="E9ECF3"/>
          </a:solidFill>
          <a:ln w="28575" algn="ctr">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0"/>
              </a:spcBef>
              <a:buClr>
                <a:srgbClr val="739DC3"/>
              </a:buClr>
              <a:buSzTx/>
            </a:pPr>
            <a:r>
              <a:rPr lang="en-GB" altLang="en-US" sz="1600" b="1" kern="0">
                <a:solidFill>
                  <a:srgbClr val="808080"/>
                </a:solidFill>
                <a:ea typeface="MS PGothic" panose="020B0600070205080204" pitchFamily="34" charset="-128"/>
              </a:rPr>
              <a:t>Public</a:t>
            </a:r>
            <a:br>
              <a:rPr lang="en-GB" altLang="en-US" sz="1600" b="1" kern="0">
                <a:solidFill>
                  <a:srgbClr val="808080"/>
                </a:solidFill>
                <a:ea typeface="MS PGothic" panose="020B0600070205080204" pitchFamily="34" charset="-128"/>
              </a:rPr>
            </a:br>
            <a:r>
              <a:rPr lang="en-GB" altLang="en-US" sz="1600" b="1" kern="0">
                <a:solidFill>
                  <a:srgbClr val="808080"/>
                </a:solidFill>
                <a:ea typeface="MS PGothic" panose="020B0600070205080204" pitchFamily="34" charset="-128"/>
              </a:rPr>
              <a:t>Internet</a:t>
            </a:r>
          </a:p>
        </p:txBody>
      </p:sp>
      <p:sp>
        <p:nvSpPr>
          <p:cNvPr id="30728" name="Text Box 4"/>
          <p:cNvSpPr txBox="1">
            <a:spLocks noChangeArrowheads="1"/>
          </p:cNvSpPr>
          <p:nvPr/>
        </p:nvSpPr>
        <p:spPr bwMode="auto">
          <a:xfrm>
            <a:off x="1946275" y="5130801"/>
            <a:ext cx="1468438" cy="384175"/>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Fixed and wireless</a:t>
            </a:r>
            <a:br>
              <a:rPr kumimoji="1" lang="en-GB" altLang="en-US" sz="1400" kern="0" dirty="0">
                <a:solidFill>
                  <a:schemeClr val="tx2"/>
                </a:solidFill>
                <a:ea typeface="MS PGothic" panose="020B0600070205080204" pitchFamily="34" charset="-128"/>
                <a:cs typeface="Arial" panose="020B0604020202020204" pitchFamily="34" charset="0"/>
              </a:rPr>
            </a:br>
            <a:r>
              <a:rPr kumimoji="1" lang="en-GB" altLang="en-US" sz="1400" kern="0" dirty="0">
                <a:solidFill>
                  <a:schemeClr val="tx2"/>
                </a:solidFill>
                <a:ea typeface="MS PGothic" panose="020B0600070205080204" pitchFamily="34" charset="-128"/>
                <a:cs typeface="Arial" panose="020B0604020202020204" pitchFamily="34" charset="0"/>
              </a:rPr>
              <a:t>remote users</a:t>
            </a:r>
          </a:p>
        </p:txBody>
      </p:sp>
      <p:sp>
        <p:nvSpPr>
          <p:cNvPr id="30729" name="Oval 6"/>
          <p:cNvSpPr>
            <a:spLocks noChangeArrowheads="1"/>
          </p:cNvSpPr>
          <p:nvPr/>
        </p:nvSpPr>
        <p:spPr bwMode="auto">
          <a:xfrm>
            <a:off x="5978526" y="3233739"/>
            <a:ext cx="1266825" cy="1266825"/>
          </a:xfrm>
          <a:prstGeom prst="ellipse">
            <a:avLst/>
          </a:prstGeom>
          <a:solidFill>
            <a:srgbClr val="E9ECF3"/>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0"/>
              </a:spcBef>
              <a:buClr>
                <a:srgbClr val="739DC3"/>
              </a:buClr>
              <a:buSzTx/>
            </a:pPr>
            <a:r>
              <a:rPr lang="en-GB" altLang="en-US" sz="1600" b="1" kern="0">
                <a:solidFill>
                  <a:schemeClr val="tx2"/>
                </a:solidFill>
                <a:ea typeface="MS PGothic" panose="020B0600070205080204" pitchFamily="34" charset="-128"/>
              </a:rPr>
              <a:t>Partner</a:t>
            </a:r>
            <a:br>
              <a:rPr lang="en-GB" altLang="en-US" sz="1600" b="1" kern="0">
                <a:solidFill>
                  <a:schemeClr val="tx2"/>
                </a:solidFill>
                <a:ea typeface="MS PGothic" panose="020B0600070205080204" pitchFamily="34" charset="-128"/>
              </a:rPr>
            </a:br>
            <a:r>
              <a:rPr lang="en-GB" altLang="en-US" sz="1600" b="1" kern="0">
                <a:solidFill>
                  <a:schemeClr val="tx2"/>
                </a:solidFill>
                <a:ea typeface="MS PGothic" panose="020B0600070205080204" pitchFamily="34" charset="-128"/>
              </a:rPr>
              <a:t>networks</a:t>
            </a:r>
          </a:p>
        </p:txBody>
      </p:sp>
      <p:sp>
        <p:nvSpPr>
          <p:cNvPr id="30730" name="Text Box 7"/>
          <p:cNvSpPr txBox="1">
            <a:spLocks noChangeArrowheads="1"/>
          </p:cNvSpPr>
          <p:nvPr/>
        </p:nvSpPr>
        <p:spPr bwMode="auto">
          <a:xfrm>
            <a:off x="6700838" y="2254251"/>
            <a:ext cx="3162300" cy="195263"/>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Off-Net - Ethernet (or SDH) leased lines</a:t>
            </a:r>
          </a:p>
        </p:txBody>
      </p:sp>
      <p:grpSp>
        <p:nvGrpSpPr>
          <p:cNvPr id="30731" name="Group 8"/>
          <p:cNvGrpSpPr>
            <a:grpSpLocks/>
          </p:cNvGrpSpPr>
          <p:nvPr/>
        </p:nvGrpSpPr>
        <p:grpSpPr bwMode="auto">
          <a:xfrm>
            <a:off x="7372350" y="3800476"/>
            <a:ext cx="1162050" cy="85725"/>
            <a:chOff x="3876" y="2502"/>
            <a:chExt cx="732" cy="54"/>
          </a:xfrm>
        </p:grpSpPr>
        <p:sp>
          <p:nvSpPr>
            <p:cNvPr id="30771" name="Line 9"/>
            <p:cNvSpPr>
              <a:spLocks noChangeShapeType="1"/>
            </p:cNvSpPr>
            <p:nvPr/>
          </p:nvSpPr>
          <p:spPr bwMode="auto">
            <a:xfrm>
              <a:off x="3876" y="2502"/>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sp>
          <p:nvSpPr>
            <p:cNvPr id="30772" name="Line 10"/>
            <p:cNvSpPr>
              <a:spLocks noChangeShapeType="1"/>
            </p:cNvSpPr>
            <p:nvPr/>
          </p:nvSpPr>
          <p:spPr bwMode="auto">
            <a:xfrm>
              <a:off x="3876" y="2556"/>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grpSp>
      <p:sp>
        <p:nvSpPr>
          <p:cNvPr id="30732" name="Text Box 14"/>
          <p:cNvSpPr txBox="1">
            <a:spLocks noChangeArrowheads="1"/>
          </p:cNvSpPr>
          <p:nvPr/>
        </p:nvSpPr>
        <p:spPr bwMode="auto">
          <a:xfrm>
            <a:off x="7597776" y="4090989"/>
            <a:ext cx="1865313" cy="192087"/>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Wholesale DSL (</a:t>
            </a:r>
            <a:r>
              <a:rPr kumimoji="1" lang="en-GB" altLang="en-US" sz="1400" kern="0" dirty="0" err="1">
                <a:solidFill>
                  <a:schemeClr val="tx2"/>
                </a:solidFill>
                <a:ea typeface="MS PGothic" panose="020B0600070205080204" pitchFamily="34" charset="-128"/>
                <a:cs typeface="Arial" panose="020B0604020202020204" pitchFamily="34" charset="0"/>
              </a:rPr>
              <a:t>wDSL</a:t>
            </a:r>
            <a:r>
              <a:rPr kumimoji="1" lang="en-GB" altLang="en-US" sz="1400" kern="0" dirty="0">
                <a:solidFill>
                  <a:schemeClr val="tx2"/>
                </a:solidFill>
                <a:ea typeface="MS PGothic" panose="020B0600070205080204" pitchFamily="34" charset="-128"/>
                <a:cs typeface="Arial" panose="020B0604020202020204" pitchFamily="34" charset="0"/>
              </a:rPr>
              <a:t>)</a:t>
            </a:r>
          </a:p>
        </p:txBody>
      </p:sp>
      <p:sp>
        <p:nvSpPr>
          <p:cNvPr id="30733" name="Freeform 15"/>
          <p:cNvSpPr>
            <a:spLocks/>
          </p:cNvSpPr>
          <p:nvPr/>
        </p:nvSpPr>
        <p:spPr bwMode="auto">
          <a:xfrm>
            <a:off x="6632576" y="2174876"/>
            <a:ext cx="3175" cy="276999"/>
          </a:xfrm>
          <a:custGeom>
            <a:avLst/>
            <a:gdLst>
              <a:gd name="T0" fmla="*/ 0 w 2"/>
              <a:gd name="T1" fmla="*/ 2147483647 h 618"/>
              <a:gd name="T2" fmla="*/ 2147483647 w 2"/>
              <a:gd name="T3" fmla="*/ 0 h 618"/>
              <a:gd name="T4" fmla="*/ 0 60000 65536"/>
              <a:gd name="T5" fmla="*/ 0 60000 65536"/>
            </a:gdLst>
            <a:ahLst/>
            <a:cxnLst>
              <a:cxn ang="T4">
                <a:pos x="T0" y="T1"/>
              </a:cxn>
              <a:cxn ang="T5">
                <a:pos x="T2" y="T3"/>
              </a:cxn>
            </a:cxnLst>
            <a:rect l="0" t="0" r="r" b="b"/>
            <a:pathLst>
              <a:path w="2" h="618">
                <a:moveTo>
                  <a:pt x="0" y="618"/>
                </a:moveTo>
                <a:lnTo>
                  <a:pt x="2" y="0"/>
                </a:ln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35" name="Oval 20"/>
          <p:cNvSpPr>
            <a:spLocks noChangeArrowheads="1"/>
          </p:cNvSpPr>
          <p:nvPr/>
        </p:nvSpPr>
        <p:spPr bwMode="auto">
          <a:xfrm>
            <a:off x="4827589" y="3233739"/>
            <a:ext cx="1266825" cy="1266825"/>
          </a:xfrm>
          <a:prstGeom prst="ellipse">
            <a:avLst/>
          </a:prstGeom>
          <a:solidFill>
            <a:srgbClr val="E9ECF3"/>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0"/>
              </a:spcBef>
              <a:buClr>
                <a:srgbClr val="739DC3"/>
              </a:buClr>
              <a:buSzTx/>
            </a:pPr>
            <a:r>
              <a:rPr lang="en-GB" altLang="en-US" sz="1800" b="1" kern="0">
                <a:solidFill>
                  <a:schemeClr val="tx2"/>
                </a:solidFill>
                <a:ea typeface="MS PGothic" panose="020B0600070205080204" pitchFamily="34" charset="-128"/>
              </a:rPr>
              <a:t>Colt</a:t>
            </a:r>
            <a:br>
              <a:rPr lang="en-GB" altLang="en-US" sz="1800" b="1" kern="0">
                <a:solidFill>
                  <a:schemeClr val="tx2"/>
                </a:solidFill>
                <a:ea typeface="MS PGothic" panose="020B0600070205080204" pitchFamily="34" charset="-128"/>
              </a:rPr>
            </a:br>
            <a:r>
              <a:rPr lang="en-GB" altLang="en-US" sz="1600" b="1" kern="0">
                <a:solidFill>
                  <a:schemeClr val="tx2"/>
                </a:solidFill>
                <a:ea typeface="MS PGothic" panose="020B0600070205080204" pitchFamily="34" charset="-128"/>
              </a:rPr>
              <a:t>network</a:t>
            </a:r>
          </a:p>
        </p:txBody>
      </p:sp>
      <p:grpSp>
        <p:nvGrpSpPr>
          <p:cNvPr id="30736" name="Group 21"/>
          <p:cNvGrpSpPr>
            <a:grpSpLocks/>
          </p:cNvGrpSpPr>
          <p:nvPr/>
        </p:nvGrpSpPr>
        <p:grpSpPr bwMode="auto">
          <a:xfrm rot="5400000">
            <a:off x="5011344" y="2289161"/>
            <a:ext cx="981075" cy="733455"/>
            <a:chOff x="1371" y="2465"/>
            <a:chExt cx="586" cy="157"/>
          </a:xfrm>
        </p:grpSpPr>
        <p:sp>
          <p:nvSpPr>
            <p:cNvPr id="30769" name="Freeform 22"/>
            <p:cNvSpPr>
              <a:spLocks/>
            </p:cNvSpPr>
            <p:nvPr/>
          </p:nvSpPr>
          <p:spPr bwMode="auto">
            <a:xfrm>
              <a:off x="1371" y="2465"/>
              <a:ext cx="586" cy="59"/>
            </a:xfrm>
            <a:custGeom>
              <a:avLst/>
              <a:gdLst>
                <a:gd name="T0" fmla="*/ 586 w 586"/>
                <a:gd name="T1" fmla="*/ 33 h 33"/>
                <a:gd name="T2" fmla="*/ 0 w 586"/>
                <a:gd name="T3" fmla="*/ 31 h 33"/>
                <a:gd name="T4" fmla="*/ 0 60000 65536"/>
                <a:gd name="T5" fmla="*/ 0 60000 65536"/>
              </a:gdLst>
              <a:ahLst/>
              <a:cxnLst>
                <a:cxn ang="T4">
                  <a:pos x="T0" y="T1"/>
                </a:cxn>
                <a:cxn ang="T5">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70" name="Freeform 23"/>
            <p:cNvSpPr>
              <a:spLocks/>
            </p:cNvSpPr>
            <p:nvPr/>
          </p:nvSpPr>
          <p:spPr bwMode="auto">
            <a:xfrm flipV="1">
              <a:off x="1371" y="2563"/>
              <a:ext cx="586" cy="59"/>
            </a:xfrm>
            <a:custGeom>
              <a:avLst/>
              <a:gdLst>
                <a:gd name="T0" fmla="*/ 586 w 586"/>
                <a:gd name="T1" fmla="*/ 33 h 33"/>
                <a:gd name="T2" fmla="*/ 0 w 586"/>
                <a:gd name="T3" fmla="*/ 31 h 33"/>
                <a:gd name="T4" fmla="*/ 0 60000 65536"/>
                <a:gd name="T5" fmla="*/ 0 60000 65536"/>
              </a:gdLst>
              <a:ahLst/>
              <a:cxnLst>
                <a:cxn ang="T4">
                  <a:pos x="T0" y="T1"/>
                </a:cxn>
                <a:cxn ang="T5">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grpSp>
      <p:sp>
        <p:nvSpPr>
          <p:cNvPr id="30737" name="Text Box 26"/>
          <p:cNvSpPr txBox="1">
            <a:spLocks noChangeArrowheads="1"/>
          </p:cNvSpPr>
          <p:nvPr/>
        </p:nvSpPr>
        <p:spPr bwMode="auto">
          <a:xfrm>
            <a:off x="2957122" y="2074150"/>
            <a:ext cx="2236787" cy="441659"/>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Colt </a:t>
            </a:r>
            <a:r>
              <a:rPr kumimoji="1" lang="en-GB" altLang="en-US" sz="1400" kern="0" dirty="0" err="1">
                <a:solidFill>
                  <a:schemeClr val="tx2"/>
                </a:solidFill>
                <a:ea typeface="MS PGothic" panose="020B0600070205080204" pitchFamily="34" charset="-128"/>
                <a:cs typeface="Arial" panose="020B0604020202020204" pitchFamily="34" charset="0"/>
              </a:rPr>
              <a:t>Fiber</a:t>
            </a:r>
            <a:endParaRPr kumimoji="1" lang="en-GB" altLang="en-US" sz="1400" kern="0" dirty="0">
              <a:solidFill>
                <a:schemeClr val="tx2"/>
              </a:solidFill>
              <a:ea typeface="MS PGothic" panose="020B0600070205080204" pitchFamily="34" charset="-128"/>
              <a:cs typeface="Arial" panose="020B0604020202020204" pitchFamily="34" charset="0"/>
            </a:endParaRPr>
          </a:p>
          <a:p>
            <a:pPr algn="ct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 Ethernet MSP fibre rings</a:t>
            </a:r>
          </a:p>
        </p:txBody>
      </p:sp>
      <p:grpSp>
        <p:nvGrpSpPr>
          <p:cNvPr id="30738" name="Group 27"/>
          <p:cNvGrpSpPr>
            <a:grpSpLocks/>
          </p:cNvGrpSpPr>
          <p:nvPr/>
        </p:nvGrpSpPr>
        <p:grpSpPr bwMode="auto">
          <a:xfrm>
            <a:off x="3717926" y="3422651"/>
            <a:ext cx="1165225" cy="85725"/>
            <a:chOff x="3876" y="2502"/>
            <a:chExt cx="732" cy="54"/>
          </a:xfrm>
        </p:grpSpPr>
        <p:sp>
          <p:nvSpPr>
            <p:cNvPr id="30767" name="Line 28"/>
            <p:cNvSpPr>
              <a:spLocks noChangeShapeType="1"/>
            </p:cNvSpPr>
            <p:nvPr/>
          </p:nvSpPr>
          <p:spPr bwMode="auto">
            <a:xfrm>
              <a:off x="3876" y="2502"/>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sp>
          <p:nvSpPr>
            <p:cNvPr id="30768" name="Line 29"/>
            <p:cNvSpPr>
              <a:spLocks noChangeShapeType="1"/>
            </p:cNvSpPr>
            <p:nvPr/>
          </p:nvSpPr>
          <p:spPr bwMode="auto">
            <a:xfrm>
              <a:off x="3876" y="2556"/>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grpSp>
      <p:sp>
        <p:nvSpPr>
          <p:cNvPr id="30739" name="Text Box 33"/>
          <p:cNvSpPr txBox="1">
            <a:spLocks noChangeArrowheads="1"/>
          </p:cNvSpPr>
          <p:nvPr/>
        </p:nvSpPr>
        <p:spPr bwMode="auto">
          <a:xfrm>
            <a:off x="2970214" y="2824163"/>
            <a:ext cx="1900237" cy="387350"/>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25000"/>
              </a:spcBef>
              <a:buClrTx/>
              <a:buSzTx/>
            </a:pPr>
            <a:r>
              <a:rPr kumimoji="1" lang="en-GB" altLang="en-US" sz="1400" kern="0">
                <a:solidFill>
                  <a:schemeClr val="tx2"/>
                </a:solidFill>
                <a:ea typeface="MS PGothic" panose="020B0600070205080204" pitchFamily="34" charset="-128"/>
                <a:cs typeface="Arial" panose="020B0604020202020204" pitchFamily="34" charset="0"/>
              </a:rPr>
              <a:t>Colt ULL SDSL,EFM (copper)</a:t>
            </a:r>
          </a:p>
        </p:txBody>
      </p:sp>
      <p:sp>
        <p:nvSpPr>
          <p:cNvPr id="30740" name="Freeform 34"/>
          <p:cNvSpPr>
            <a:spLocks/>
          </p:cNvSpPr>
          <p:nvPr/>
        </p:nvSpPr>
        <p:spPr bwMode="auto">
          <a:xfrm>
            <a:off x="3962401" y="4533901"/>
            <a:ext cx="1304925" cy="276999"/>
          </a:xfrm>
          <a:custGeom>
            <a:avLst/>
            <a:gdLst>
              <a:gd name="T0" fmla="*/ 2147483647 w 528"/>
              <a:gd name="T1" fmla="*/ 2147483647 h 318"/>
              <a:gd name="T2" fmla="*/ 0 w 528"/>
              <a:gd name="T3" fmla="*/ 2147483647 h 318"/>
              <a:gd name="T4" fmla="*/ 0 60000 65536"/>
              <a:gd name="T5" fmla="*/ 0 60000 65536"/>
            </a:gdLst>
            <a:ahLst/>
            <a:cxnLst>
              <a:cxn ang="T4">
                <a:pos x="T0" y="T1"/>
              </a:cxn>
              <a:cxn ang="T5">
                <a:pos x="T2" y="T3"/>
              </a:cxn>
            </a:cxnLst>
            <a:rect l="0" t="0" r="r" b="b"/>
            <a:pathLst>
              <a:path w="528" h="318">
                <a:moveTo>
                  <a:pt x="528" y="6"/>
                </a:moveTo>
                <a:cubicBezTo>
                  <a:pt x="240" y="0"/>
                  <a:pt x="252" y="318"/>
                  <a:pt x="0" y="318"/>
                </a:cubicBezTo>
              </a:path>
            </a:pathLst>
          </a:custGeom>
          <a:noFill/>
          <a:ln w="38100" cap="flat" cmpd="sng">
            <a:solidFill>
              <a:schemeClr val="tx2"/>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41" name="AutoShape 35"/>
          <p:cNvSpPr>
            <a:spLocks noChangeArrowheads="1"/>
          </p:cNvSpPr>
          <p:nvPr/>
        </p:nvSpPr>
        <p:spPr bwMode="auto">
          <a:xfrm>
            <a:off x="5314951" y="4398964"/>
            <a:ext cx="282575" cy="282575"/>
          </a:xfrm>
          <a:prstGeom prst="roundRect">
            <a:avLst>
              <a:gd name="adj" fmla="val 16667"/>
            </a:avLst>
          </a:prstGeom>
          <a:solidFill>
            <a:schemeClr val="tx2"/>
          </a:solidFill>
          <a:ln w="28575"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0"/>
              </a:spcBef>
              <a:buClr>
                <a:srgbClr val="739DC3"/>
              </a:buClr>
              <a:buSzTx/>
            </a:pPr>
            <a:endParaRPr lang="en-US" altLang="en-US" sz="1400" b="1" kern="0">
              <a:solidFill>
                <a:schemeClr val="folHlink"/>
              </a:solidFill>
              <a:ea typeface="MS PGothic" panose="020B0600070205080204" pitchFamily="34" charset="-128"/>
            </a:endParaRPr>
          </a:p>
        </p:txBody>
      </p:sp>
      <p:sp>
        <p:nvSpPr>
          <p:cNvPr id="30742" name="Freeform 36"/>
          <p:cNvSpPr>
            <a:spLocks/>
          </p:cNvSpPr>
          <p:nvPr/>
        </p:nvSpPr>
        <p:spPr bwMode="auto">
          <a:xfrm>
            <a:off x="3908426" y="5081588"/>
            <a:ext cx="1077913" cy="138112"/>
          </a:xfrm>
          <a:custGeom>
            <a:avLst/>
            <a:gdLst>
              <a:gd name="T0" fmla="*/ 0 w 447"/>
              <a:gd name="T1" fmla="*/ 0 h 37"/>
              <a:gd name="T2" fmla="*/ 2147483647 w 447"/>
              <a:gd name="T3" fmla="*/ 0 h 37"/>
              <a:gd name="T4" fmla="*/ 2147483647 w 447"/>
              <a:gd name="T5" fmla="*/ 2147483647 h 37"/>
              <a:gd name="T6" fmla="*/ 2147483647 w 447"/>
              <a:gd name="T7" fmla="*/ 2147483647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7" h="37">
                <a:moveTo>
                  <a:pt x="0" y="0"/>
                </a:moveTo>
                <a:lnTo>
                  <a:pt x="282" y="0"/>
                </a:lnTo>
                <a:lnTo>
                  <a:pt x="144" y="37"/>
                </a:lnTo>
                <a:lnTo>
                  <a:pt x="447" y="37"/>
                </a:lnTo>
              </a:path>
            </a:pathLst>
          </a:custGeom>
          <a:noFill/>
          <a:ln w="38100" cap="flat" cmpd="sng">
            <a:solidFill>
              <a:srgbClr val="808080"/>
            </a:solidFill>
            <a:prstDash val="solid"/>
            <a:round/>
            <a:headEnd type="none" w="med" len="med"/>
            <a:tailEnd type="none" w="med"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en-US" kern="0">
              <a:solidFill>
                <a:sysClr val="windowText" lastClr="000000"/>
              </a:solidFill>
            </a:endParaRPr>
          </a:p>
        </p:txBody>
      </p:sp>
      <p:sp>
        <p:nvSpPr>
          <p:cNvPr id="30743" name="Freeform 39"/>
          <p:cNvSpPr>
            <a:spLocks/>
          </p:cNvSpPr>
          <p:nvPr/>
        </p:nvSpPr>
        <p:spPr bwMode="auto">
          <a:xfrm>
            <a:off x="3870325" y="4554539"/>
            <a:ext cx="1397000" cy="276999"/>
          </a:xfrm>
          <a:custGeom>
            <a:avLst/>
            <a:gdLst>
              <a:gd name="T0" fmla="*/ 2147483647 w 810"/>
              <a:gd name="T1" fmla="*/ 0 h 803"/>
              <a:gd name="T2" fmla="*/ 0 w 810"/>
              <a:gd name="T3" fmla="*/ 2147483647 h 803"/>
              <a:gd name="T4" fmla="*/ 0 60000 65536"/>
              <a:gd name="T5" fmla="*/ 0 60000 65536"/>
            </a:gdLst>
            <a:ahLst/>
            <a:cxnLst>
              <a:cxn ang="T4">
                <a:pos x="T0" y="T1"/>
              </a:cxn>
              <a:cxn ang="T5">
                <a:pos x="T2" y="T3"/>
              </a:cxn>
            </a:cxnLst>
            <a:rect l="0" t="0" r="r" b="b"/>
            <a:pathLst>
              <a:path w="810" h="803">
                <a:moveTo>
                  <a:pt x="810" y="0"/>
                </a:moveTo>
                <a:cubicBezTo>
                  <a:pt x="450" y="71"/>
                  <a:pt x="630" y="449"/>
                  <a:pt x="0" y="803"/>
                </a:cubicBezTo>
              </a:path>
            </a:pathLst>
          </a:custGeom>
          <a:noFill/>
          <a:ln w="38100" cap="flat" cmpd="sng">
            <a:solidFill>
              <a:schemeClr val="tx2"/>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44" name="Line 40"/>
          <p:cNvSpPr>
            <a:spLocks noChangeShapeType="1"/>
          </p:cNvSpPr>
          <p:nvPr/>
        </p:nvSpPr>
        <p:spPr bwMode="auto">
          <a:xfrm flipH="1">
            <a:off x="4819650" y="5543550"/>
            <a:ext cx="571500" cy="85090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45" name="Freeform 41"/>
          <p:cNvSpPr>
            <a:spLocks/>
          </p:cNvSpPr>
          <p:nvPr/>
        </p:nvSpPr>
        <p:spPr bwMode="auto">
          <a:xfrm>
            <a:off x="4832351" y="4668839"/>
            <a:ext cx="765175" cy="276999"/>
          </a:xfrm>
          <a:custGeom>
            <a:avLst/>
            <a:gdLst>
              <a:gd name="T0" fmla="*/ 2147483647 w 810"/>
              <a:gd name="T1" fmla="*/ 0 h 803"/>
              <a:gd name="T2" fmla="*/ 0 w 810"/>
              <a:gd name="T3" fmla="*/ 2147483647 h 803"/>
              <a:gd name="T4" fmla="*/ 0 60000 65536"/>
              <a:gd name="T5" fmla="*/ 0 60000 65536"/>
            </a:gdLst>
            <a:ahLst/>
            <a:cxnLst>
              <a:cxn ang="T4">
                <a:pos x="T0" y="T1"/>
              </a:cxn>
              <a:cxn ang="T5">
                <a:pos x="T2" y="T3"/>
              </a:cxn>
            </a:cxnLst>
            <a:rect l="0" t="0" r="r" b="b"/>
            <a:pathLst>
              <a:path w="810" h="803">
                <a:moveTo>
                  <a:pt x="810" y="0"/>
                </a:moveTo>
                <a:cubicBezTo>
                  <a:pt x="450" y="71"/>
                  <a:pt x="630" y="449"/>
                  <a:pt x="0" y="803"/>
                </a:cubicBezTo>
              </a:path>
            </a:pathLst>
          </a:custGeom>
          <a:noFill/>
          <a:ln w="38100" cap="flat" cmpd="sng">
            <a:solidFill>
              <a:schemeClr val="tx2"/>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kern="0">
              <a:solidFill>
                <a:sysClr val="windowText" lastClr="000000"/>
              </a:solidFill>
            </a:endParaRPr>
          </a:p>
        </p:txBody>
      </p:sp>
      <p:sp>
        <p:nvSpPr>
          <p:cNvPr id="30746" name="Text Box 42"/>
          <p:cNvSpPr txBox="1">
            <a:spLocks noChangeArrowheads="1"/>
          </p:cNvSpPr>
          <p:nvPr/>
        </p:nvSpPr>
        <p:spPr bwMode="auto">
          <a:xfrm>
            <a:off x="5174708" y="6169026"/>
            <a:ext cx="3194592" cy="441659"/>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3G PDA connected to the public Internet</a:t>
            </a:r>
          </a:p>
          <a:p>
            <a:pPr algn="r" eaLnBrk="1" hangingPunct="1">
              <a:lnSpc>
                <a:spcPct val="90000"/>
              </a:lnSpc>
              <a:spcBef>
                <a:spcPct val="25000"/>
              </a:spcBef>
              <a:buClrTx/>
              <a:buSzTx/>
            </a:pPr>
            <a:r>
              <a:rPr kumimoji="1" lang="en-GB" altLang="en-US" sz="1400" kern="0" dirty="0">
                <a:solidFill>
                  <a:schemeClr val="tx2"/>
                </a:solidFill>
                <a:ea typeface="MS PGothic" panose="020B0600070205080204" pitchFamily="34" charset="-128"/>
                <a:cs typeface="Arial" panose="020B0604020202020204" pitchFamily="34" charset="0"/>
              </a:rPr>
              <a:t>(only as part of Colt IPVPN)</a:t>
            </a:r>
          </a:p>
        </p:txBody>
      </p:sp>
      <p:pic>
        <p:nvPicPr>
          <p:cNvPr id="30747" name="Picture 53" descr="Laptop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301" y="5595938"/>
            <a:ext cx="5826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8" name="Picture 54" descr="CPE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289" y="3292475"/>
            <a:ext cx="9747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9" name="Picture 55" descr="CPE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8364" y="3644900"/>
            <a:ext cx="9747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0" name="Picture 59" descr="Laptop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4840288"/>
            <a:ext cx="5826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1" name="Picture 62" descr="PDA_Sk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514" y="6059489"/>
            <a:ext cx="3381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64" descr="DSLAM_Sk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7563" y="3605213"/>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3" name="Picture 65" descr="DSLAM_Sk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6438" y="3200401"/>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4" name="Picture 63" descr="Switch_S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0488" y="1812926"/>
            <a:ext cx="3556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5" name="Picture 66" descr="Switch_S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1769" y="1872272"/>
            <a:ext cx="355600" cy="358775"/>
          </a:xfrm>
          <a:prstGeom prst="rect">
            <a:avLst/>
          </a:prstGeom>
          <a:blipFill dpi="0" rotWithShape="1">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56" name="Picture 67" descr="Switch_S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9519" y="3008204"/>
            <a:ext cx="3556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7" name="Picture 68" descr="Switch_S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3022601"/>
            <a:ext cx="3556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8" name="Picture 47" descr="U:\Logical\Data Services\Documentation\Diagrams\Catalog\Colt icons\Cherry\Branch_Off-Net_Cherr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3126" y="3571876"/>
            <a:ext cx="7413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9" name="Picture 50" descr="U:\Logical\Data Services\Documentation\Diagrams\Catalog\Colt icons\Cherry\Switch_Cherr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3764" y="4102101"/>
            <a:ext cx="3571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0" name="Text Box 33"/>
          <p:cNvSpPr txBox="1">
            <a:spLocks noChangeArrowheads="1"/>
          </p:cNvSpPr>
          <p:nvPr/>
        </p:nvSpPr>
        <p:spPr bwMode="auto">
          <a:xfrm>
            <a:off x="2879725" y="3860801"/>
            <a:ext cx="1900238" cy="195263"/>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lnSpc>
                <a:spcPct val="90000"/>
              </a:lnSpc>
              <a:spcBef>
                <a:spcPct val="25000"/>
              </a:spcBef>
              <a:buClrTx/>
              <a:buSzTx/>
            </a:pPr>
            <a:r>
              <a:rPr kumimoji="1" lang="en-GB" altLang="en-US" sz="1400" kern="0">
                <a:solidFill>
                  <a:srgbClr val="C80064"/>
                </a:solidFill>
                <a:ea typeface="MS PGothic" panose="020B0600070205080204" pitchFamily="34" charset="-128"/>
                <a:cs typeface="Arial" panose="020B0604020202020204" pitchFamily="34" charset="0"/>
              </a:rPr>
              <a:t>(Colt Fibre ULL)</a:t>
            </a:r>
          </a:p>
        </p:txBody>
      </p:sp>
      <p:pic>
        <p:nvPicPr>
          <p:cNvPr id="30761" name="Picture 50" descr="U:\Logical\Data Services\Documentation\Diagrams\Catalog\Colt icons\Cherry\Switch_Cherr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08289" y="4117976"/>
            <a:ext cx="3571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62" name="Group 27"/>
          <p:cNvGrpSpPr>
            <a:grpSpLocks/>
          </p:cNvGrpSpPr>
          <p:nvPr/>
        </p:nvGrpSpPr>
        <p:grpSpPr bwMode="auto">
          <a:xfrm>
            <a:off x="3165475" y="-2398713"/>
            <a:ext cx="1614488" cy="0"/>
            <a:chOff x="3876" y="2502"/>
            <a:chExt cx="732" cy="54"/>
          </a:xfrm>
        </p:grpSpPr>
        <p:sp>
          <p:nvSpPr>
            <p:cNvPr id="30765" name="Line 28"/>
            <p:cNvSpPr>
              <a:spLocks noChangeShapeType="1"/>
            </p:cNvSpPr>
            <p:nvPr/>
          </p:nvSpPr>
          <p:spPr bwMode="auto">
            <a:xfrm>
              <a:off x="3876" y="2502"/>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sp>
          <p:nvSpPr>
            <p:cNvPr id="30766" name="Line 29"/>
            <p:cNvSpPr>
              <a:spLocks noChangeShapeType="1"/>
            </p:cNvSpPr>
            <p:nvPr/>
          </p:nvSpPr>
          <p:spPr bwMode="auto">
            <a:xfrm>
              <a:off x="3876" y="2556"/>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grpSp>
      <p:sp>
        <p:nvSpPr>
          <p:cNvPr id="30763" name="Line 28"/>
          <p:cNvSpPr>
            <a:spLocks noChangeShapeType="1"/>
          </p:cNvSpPr>
          <p:nvPr/>
        </p:nvSpPr>
        <p:spPr bwMode="auto">
          <a:xfrm>
            <a:off x="3135314" y="4297363"/>
            <a:ext cx="1654175" cy="0"/>
          </a:xfrm>
          <a:prstGeom prst="line">
            <a:avLst/>
          </a:prstGeom>
          <a:noFill/>
          <a:ln w="44450">
            <a:solidFill>
              <a:srgbClr val="C8006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kern="0">
              <a:solidFill>
                <a:sysClr val="windowText" lastClr="000000"/>
              </a:solidFill>
            </a:endParaRPr>
          </a:p>
        </p:txBody>
      </p:sp>
      <p:sp>
        <p:nvSpPr>
          <p:cNvPr id="54" name="Rectangle 9"/>
          <p:cNvSpPr>
            <a:spLocks noChangeArrowheads="1"/>
          </p:cNvSpPr>
          <p:nvPr/>
        </p:nvSpPr>
        <p:spPr bwMode="auto">
          <a:xfrm>
            <a:off x="2570614" y="87127"/>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err="1">
                <a:solidFill>
                  <a:schemeClr val="tx2"/>
                </a:solidFill>
              </a:rPr>
              <a:t>Overview</a:t>
            </a:r>
            <a:r>
              <a:rPr lang="de-DE" altLang="en-US" sz="2800" b="1" kern="0" dirty="0">
                <a:solidFill>
                  <a:schemeClr val="tx2"/>
                </a:solidFill>
              </a:rPr>
              <a:t> </a:t>
            </a:r>
            <a:r>
              <a:rPr lang="de-DE" altLang="en-US" sz="2800" b="1" kern="0" dirty="0" err="1">
                <a:solidFill>
                  <a:schemeClr val="tx2"/>
                </a:solidFill>
              </a:rPr>
              <a:t>of</a:t>
            </a:r>
            <a:r>
              <a:rPr lang="de-DE" altLang="en-US" sz="2800" b="1" kern="0" dirty="0">
                <a:solidFill>
                  <a:schemeClr val="tx2"/>
                </a:solidFill>
              </a:rPr>
              <a:t> all </a:t>
            </a:r>
            <a:r>
              <a:rPr lang="de-DE" altLang="en-US" sz="2800" b="1" kern="0" dirty="0" err="1">
                <a:solidFill>
                  <a:schemeClr val="tx2"/>
                </a:solidFill>
              </a:rPr>
              <a:t>access</a:t>
            </a:r>
            <a:r>
              <a:rPr lang="de-DE" altLang="en-US" sz="2800" b="1" kern="0" dirty="0">
                <a:solidFill>
                  <a:schemeClr val="tx2"/>
                </a:solidFill>
              </a:rPr>
              <a:t> </a:t>
            </a:r>
            <a:r>
              <a:rPr lang="de-DE" altLang="en-US" sz="2800" b="1" kern="0" dirty="0" err="1">
                <a:solidFill>
                  <a:schemeClr val="tx2"/>
                </a:solidFill>
              </a:rPr>
              <a:t>technologies</a:t>
            </a:r>
            <a:endParaRPr lang="en-GB" altLang="en-US" sz="2800" b="1" kern="0" dirty="0">
              <a:solidFill>
                <a:schemeClr val="tx2"/>
              </a:solidFill>
            </a:endParaRPr>
          </a:p>
        </p:txBody>
      </p:sp>
      <p:pic>
        <p:nvPicPr>
          <p:cNvPr id="55" name="Picture 67" descr="Switch_S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2280" y="3010695"/>
            <a:ext cx="3556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75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7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7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7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7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7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7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7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7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7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7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7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7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7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7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7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74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7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075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animBg="1"/>
      <p:bldP spid="30727" grpId="0" animBg="1"/>
      <p:bldP spid="30728" grpId="0"/>
      <p:bldP spid="30730" grpId="0"/>
      <p:bldP spid="30732" grpId="0"/>
      <p:bldP spid="30733" grpId="0" animBg="1"/>
      <p:bldP spid="30737" grpId="0"/>
      <p:bldP spid="30739" grpId="0"/>
      <p:bldP spid="30740" grpId="0" animBg="1"/>
      <p:bldP spid="30741" grpId="0" animBg="1"/>
      <p:bldP spid="30742" grpId="0" animBg="1"/>
      <p:bldP spid="30743" grpId="0" animBg="1"/>
      <p:bldP spid="30744" grpId="0" animBg="1"/>
      <p:bldP spid="30745" grpId="0" animBg="1"/>
      <p:bldP spid="30746" grpId="0"/>
      <p:bldP spid="30760" grpId="0"/>
      <p:bldP spid="307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365" y="4862067"/>
            <a:ext cx="732370" cy="767483"/>
          </a:xfrm>
          <a:prstGeom prst="rect">
            <a:avLst/>
          </a:prstGeom>
          <a:solidFill>
            <a:schemeClr val="bg1"/>
          </a:solidFill>
        </p:spPr>
      </p:pic>
      <p:pic>
        <p:nvPicPr>
          <p:cNvPr id="61"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593" y="893785"/>
            <a:ext cx="732370" cy="767483"/>
          </a:xfrm>
          <a:prstGeom prst="rect">
            <a:avLst/>
          </a:prstGeom>
          <a:solidFill>
            <a:schemeClr val="bg1"/>
          </a:solidFill>
        </p:spPr>
      </p:pic>
      <p:pic>
        <p:nvPicPr>
          <p:cNvPr id="60"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9118" y="2366649"/>
            <a:ext cx="732370" cy="767483"/>
          </a:xfrm>
          <a:prstGeom prst="rect">
            <a:avLst/>
          </a:prstGeom>
          <a:solidFill>
            <a:schemeClr val="bg1"/>
          </a:solidFill>
        </p:spPr>
      </p:pic>
      <p:pic>
        <p:nvPicPr>
          <p:cNvPr id="58"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9118" y="3325938"/>
            <a:ext cx="732370" cy="767483"/>
          </a:xfrm>
          <a:prstGeom prst="rect">
            <a:avLst/>
          </a:prstGeom>
          <a:solidFill>
            <a:schemeClr val="bg1"/>
          </a:solidFill>
        </p:spPr>
      </p:pic>
      <p:pic>
        <p:nvPicPr>
          <p:cNvPr id="56"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175" y="4046506"/>
            <a:ext cx="732370" cy="767483"/>
          </a:xfrm>
          <a:prstGeom prst="rect">
            <a:avLst/>
          </a:prstGeom>
          <a:solidFill>
            <a:schemeClr val="bg1"/>
          </a:solidFill>
        </p:spPr>
      </p:pic>
      <p:pic>
        <p:nvPicPr>
          <p:cNvPr id="55" name="Picture 19" descr="H:\ICONS\Diagram Elements\Teal\Branch_te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805" y="2534472"/>
            <a:ext cx="732370" cy="767483"/>
          </a:xfrm>
          <a:prstGeom prst="rect">
            <a:avLst/>
          </a:prstGeom>
          <a:solidFill>
            <a:schemeClr val="bg1"/>
          </a:solidFill>
        </p:spPr>
      </p:pic>
      <p:sp>
        <p:nvSpPr>
          <p:cNvPr id="1297410" name="Rectangle 2"/>
          <p:cNvSpPr>
            <a:spLocks noGrp="1" noChangeArrowheads="1"/>
          </p:cNvSpPr>
          <p:nvPr>
            <p:ph type="title"/>
          </p:nvPr>
        </p:nvSpPr>
        <p:spPr/>
        <p:txBody>
          <a:bodyPr/>
          <a:lstStyle/>
          <a:p>
            <a:r>
              <a:rPr lang="en-GB" altLang="en-US" dirty="0">
                <a:solidFill>
                  <a:schemeClr val="tx1"/>
                </a:solidFill>
              </a:rPr>
              <a:t>Access technologies</a:t>
            </a:r>
          </a:p>
        </p:txBody>
      </p:sp>
      <p:sp>
        <p:nvSpPr>
          <p:cNvPr id="1297411" name="Oval 3"/>
          <p:cNvSpPr>
            <a:spLocks noChangeArrowheads="1"/>
          </p:cNvSpPr>
          <p:nvPr/>
        </p:nvSpPr>
        <p:spPr bwMode="auto">
          <a:xfrm>
            <a:off x="5159375" y="2708275"/>
            <a:ext cx="1873250" cy="1657350"/>
          </a:xfrm>
          <a:prstGeom prst="ellipse">
            <a:avLst/>
          </a:prstGeom>
          <a:solidFill>
            <a:srgbClr val="E9ECF3"/>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p>
            <a:pPr marL="0" marR="0" lvl="0" indent="0" algn="ctr" defTabSz="914400" eaLnBrk="1" fontAlgn="auto" latinLnBrk="0" hangingPunct="1">
              <a:lnSpc>
                <a:spcPct val="90000"/>
              </a:lnSpc>
              <a:spcBef>
                <a:spcPct val="0"/>
              </a:spcBef>
              <a:spcAft>
                <a:spcPts val="0"/>
              </a:spcAft>
              <a:buClr>
                <a:srgbClr val="739DC3"/>
              </a:buClr>
              <a:buSzTx/>
              <a:buFont typeface="Arial" charset="0"/>
              <a:buNone/>
              <a:tabLst/>
              <a:defRPr/>
            </a:pPr>
            <a:r>
              <a:rPr kumimoji="0" lang="en-GB" altLang="en-US" sz="1800" b="0" i="0" u="none" strike="noStrike" kern="0" cap="none" spc="0" normalizeH="0" baseline="0" noProof="0">
                <a:ln>
                  <a:noFill/>
                </a:ln>
                <a:solidFill>
                  <a:schemeClr val="bg2"/>
                </a:solidFill>
                <a:effectLst/>
                <a:uLnTx/>
                <a:uFillTx/>
                <a:latin typeface="Arial" charset="0"/>
              </a:rPr>
              <a:t>COLT</a:t>
            </a:r>
            <a:br>
              <a:rPr kumimoji="0" lang="en-GB" altLang="en-US" sz="1800" b="0" i="0" u="none" strike="noStrike" kern="0" cap="none" spc="0" normalizeH="0" baseline="0" noProof="0">
                <a:ln>
                  <a:noFill/>
                </a:ln>
                <a:solidFill>
                  <a:schemeClr val="bg2"/>
                </a:solidFill>
                <a:effectLst/>
                <a:uLnTx/>
                <a:uFillTx/>
                <a:latin typeface="Arial" charset="0"/>
              </a:rPr>
            </a:br>
            <a:r>
              <a:rPr kumimoji="0" lang="en-GB" altLang="en-US" sz="1600" b="0" i="0" u="none" strike="noStrike" kern="0" cap="none" spc="0" normalizeH="0" baseline="0" noProof="0">
                <a:ln>
                  <a:noFill/>
                </a:ln>
                <a:solidFill>
                  <a:schemeClr val="bg2"/>
                </a:solidFill>
                <a:effectLst/>
                <a:uLnTx/>
                <a:uFillTx/>
                <a:latin typeface="Arial" charset="0"/>
              </a:rPr>
              <a:t>Network</a:t>
            </a:r>
          </a:p>
        </p:txBody>
      </p:sp>
      <p:grpSp>
        <p:nvGrpSpPr>
          <p:cNvPr id="1297460" name="Group 52"/>
          <p:cNvGrpSpPr>
            <a:grpSpLocks/>
          </p:cNvGrpSpPr>
          <p:nvPr/>
        </p:nvGrpSpPr>
        <p:grpSpPr bwMode="auto">
          <a:xfrm>
            <a:off x="4577395" y="1265648"/>
            <a:ext cx="1910488" cy="1368697"/>
            <a:chOff x="1810" y="791"/>
            <a:chExt cx="1224" cy="944"/>
          </a:xfrm>
        </p:grpSpPr>
        <p:grpSp>
          <p:nvGrpSpPr>
            <p:cNvPr id="1297413" name="Group 5"/>
            <p:cNvGrpSpPr>
              <a:grpSpLocks/>
            </p:cNvGrpSpPr>
            <p:nvPr/>
          </p:nvGrpSpPr>
          <p:grpSpPr bwMode="auto">
            <a:xfrm rot="5400000">
              <a:off x="2585" y="1285"/>
              <a:ext cx="618" cy="281"/>
              <a:chOff x="1371" y="2410"/>
              <a:chExt cx="586" cy="266"/>
            </a:xfrm>
          </p:grpSpPr>
          <p:sp>
            <p:nvSpPr>
              <p:cNvPr id="1297414" name="Freeform 6"/>
              <p:cNvSpPr>
                <a:spLocks/>
              </p:cNvSpPr>
              <p:nvPr/>
            </p:nvSpPr>
            <p:spPr bwMode="auto">
              <a:xfrm>
                <a:off x="1371" y="2410"/>
                <a:ext cx="586" cy="168"/>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15" name="Freeform 7"/>
              <p:cNvSpPr>
                <a:spLocks/>
              </p:cNvSpPr>
              <p:nvPr/>
            </p:nvSpPr>
            <p:spPr bwMode="auto">
              <a:xfrm flipV="1">
                <a:off x="1371" y="2508"/>
                <a:ext cx="586" cy="168"/>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297418" name="Text Box 10"/>
            <p:cNvSpPr txBox="1">
              <a:spLocks noChangeArrowheads="1"/>
            </p:cNvSpPr>
            <p:nvPr/>
          </p:nvSpPr>
          <p:spPr bwMode="auto">
            <a:xfrm>
              <a:off x="1810" y="791"/>
              <a:ext cx="981" cy="134"/>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dirty="0">
                  <a:ln>
                    <a:noFill/>
                  </a:ln>
                  <a:solidFill>
                    <a:sysClr val="windowText" lastClr="000000"/>
                  </a:solidFill>
                  <a:effectLst/>
                  <a:uLnTx/>
                  <a:uFillTx/>
                  <a:latin typeface="Arial" charset="0"/>
                </a:rPr>
                <a:t>Ethernet over Fibre</a:t>
              </a:r>
            </a:p>
          </p:txBody>
        </p:sp>
      </p:grpSp>
      <p:grpSp>
        <p:nvGrpSpPr>
          <p:cNvPr id="1297419" name="Group 11"/>
          <p:cNvGrpSpPr>
            <a:grpSpLocks/>
          </p:cNvGrpSpPr>
          <p:nvPr/>
        </p:nvGrpSpPr>
        <p:grpSpPr bwMode="auto">
          <a:xfrm rot="5400000">
            <a:off x="5898282" y="4776932"/>
            <a:ext cx="866775" cy="418810"/>
            <a:chOff x="1371" y="2399"/>
            <a:chExt cx="586" cy="288"/>
          </a:xfrm>
        </p:grpSpPr>
        <p:sp>
          <p:nvSpPr>
            <p:cNvPr id="1297420" name="Freeform 12"/>
            <p:cNvSpPr>
              <a:spLocks/>
            </p:cNvSpPr>
            <p:nvPr/>
          </p:nvSpPr>
          <p:spPr bwMode="auto">
            <a:xfrm>
              <a:off x="1371" y="2399"/>
              <a:ext cx="586" cy="190"/>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21" name="Freeform 13"/>
            <p:cNvSpPr>
              <a:spLocks/>
            </p:cNvSpPr>
            <p:nvPr/>
          </p:nvSpPr>
          <p:spPr bwMode="auto">
            <a:xfrm flipV="1">
              <a:off x="1371" y="2497"/>
              <a:ext cx="586" cy="190"/>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297425" name="Text Box 17"/>
          <p:cNvSpPr txBox="1">
            <a:spLocks noChangeArrowheads="1"/>
          </p:cNvSpPr>
          <p:nvPr/>
        </p:nvSpPr>
        <p:spPr bwMode="auto">
          <a:xfrm>
            <a:off x="5519739" y="5734050"/>
            <a:ext cx="1489075" cy="192088"/>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a:ln>
                  <a:noFill/>
                </a:ln>
                <a:solidFill>
                  <a:sysClr val="windowText" lastClr="000000"/>
                </a:solidFill>
                <a:effectLst/>
                <a:uLnTx/>
                <a:uFillTx/>
                <a:latin typeface="Arial" charset="0"/>
              </a:rPr>
              <a:t>Ethernet over SDH</a:t>
            </a:r>
          </a:p>
        </p:txBody>
      </p:sp>
      <p:grpSp>
        <p:nvGrpSpPr>
          <p:cNvPr id="1297426" name="Group 18"/>
          <p:cNvGrpSpPr>
            <a:grpSpLocks/>
          </p:cNvGrpSpPr>
          <p:nvPr/>
        </p:nvGrpSpPr>
        <p:grpSpPr bwMode="auto">
          <a:xfrm>
            <a:off x="6729767" y="2516037"/>
            <a:ext cx="2709630" cy="1489226"/>
            <a:chOff x="3158" y="1590"/>
            <a:chExt cx="1745" cy="930"/>
          </a:xfrm>
        </p:grpSpPr>
        <p:sp>
          <p:nvSpPr>
            <p:cNvPr id="1297427" name="Oval 19"/>
            <p:cNvSpPr>
              <a:spLocks noChangeArrowheads="1"/>
            </p:cNvSpPr>
            <p:nvPr/>
          </p:nvSpPr>
          <p:spPr bwMode="auto">
            <a:xfrm>
              <a:off x="3214" y="1872"/>
              <a:ext cx="648" cy="648"/>
            </a:xfrm>
            <a:prstGeom prst="ellipse">
              <a:avLst/>
            </a:prstGeom>
            <a:solidFill>
              <a:srgbClr val="E9ECF3"/>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p>
              <a:pPr marL="0" marR="0" lvl="0" indent="0" algn="ctr" defTabSz="914400" eaLnBrk="1" fontAlgn="auto" latinLnBrk="0" hangingPunct="1">
                <a:lnSpc>
                  <a:spcPct val="90000"/>
                </a:lnSpc>
                <a:spcBef>
                  <a:spcPct val="0"/>
                </a:spcBef>
                <a:spcAft>
                  <a:spcPts val="0"/>
                </a:spcAft>
                <a:buClr>
                  <a:srgbClr val="739DC3"/>
                </a:buClr>
                <a:buSzTx/>
                <a:buFont typeface="Arial" charset="0"/>
                <a:buNone/>
                <a:tabLst/>
                <a:defRPr/>
              </a:pPr>
              <a:r>
                <a:rPr kumimoji="0" lang="en-GB" altLang="en-US" sz="1400" b="0" i="0" u="none" strike="noStrike" kern="0" cap="none" spc="0" normalizeH="0" baseline="0" noProof="0">
                  <a:ln>
                    <a:noFill/>
                  </a:ln>
                  <a:solidFill>
                    <a:schemeClr val="bg2"/>
                  </a:solidFill>
                  <a:effectLst/>
                  <a:uLnTx/>
                  <a:uFillTx/>
                  <a:latin typeface="Arial" charset="0"/>
                </a:rPr>
                <a:t>Other</a:t>
              </a:r>
            </a:p>
            <a:p>
              <a:pPr marL="0" marR="0" lvl="0" indent="0" algn="ctr" defTabSz="914400" eaLnBrk="1" fontAlgn="auto" latinLnBrk="0" hangingPunct="1">
                <a:lnSpc>
                  <a:spcPct val="90000"/>
                </a:lnSpc>
                <a:spcBef>
                  <a:spcPct val="0"/>
                </a:spcBef>
                <a:spcAft>
                  <a:spcPts val="0"/>
                </a:spcAft>
                <a:buClr>
                  <a:srgbClr val="739DC3"/>
                </a:buClr>
                <a:buSzTx/>
                <a:buFont typeface="Arial" charset="0"/>
                <a:buNone/>
                <a:tabLst/>
                <a:defRPr/>
              </a:pPr>
              <a:r>
                <a:rPr kumimoji="0" lang="en-GB" altLang="en-US" sz="1400" b="0" i="0" u="none" strike="noStrike" kern="0" cap="none" spc="0" normalizeH="0" baseline="0" noProof="0">
                  <a:ln>
                    <a:noFill/>
                  </a:ln>
                  <a:solidFill>
                    <a:schemeClr val="bg2"/>
                  </a:solidFill>
                  <a:effectLst/>
                  <a:uLnTx/>
                  <a:uFillTx/>
                  <a:latin typeface="Arial" charset="0"/>
                </a:rPr>
                <a:t>Operator</a:t>
              </a:r>
            </a:p>
          </p:txBody>
        </p:sp>
        <p:grpSp>
          <p:nvGrpSpPr>
            <p:cNvPr id="1297429" name="Group 21"/>
            <p:cNvGrpSpPr>
              <a:grpSpLocks/>
            </p:cNvGrpSpPr>
            <p:nvPr/>
          </p:nvGrpSpPr>
          <p:grpSpPr bwMode="auto">
            <a:xfrm>
              <a:off x="4015" y="1809"/>
              <a:ext cx="714" cy="292"/>
              <a:chOff x="1371" y="2478"/>
              <a:chExt cx="586" cy="240"/>
            </a:xfrm>
          </p:grpSpPr>
          <p:sp>
            <p:nvSpPr>
              <p:cNvPr id="1297430" name="Freeform 22"/>
              <p:cNvSpPr>
                <a:spLocks/>
              </p:cNvSpPr>
              <p:nvPr/>
            </p:nvSpPr>
            <p:spPr bwMode="auto">
              <a:xfrm>
                <a:off x="1371" y="2478"/>
                <a:ext cx="586" cy="142"/>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31" name="Freeform 23"/>
              <p:cNvSpPr>
                <a:spLocks/>
              </p:cNvSpPr>
              <p:nvPr/>
            </p:nvSpPr>
            <p:spPr bwMode="auto">
              <a:xfrm flipV="1">
                <a:off x="1371" y="2576"/>
                <a:ext cx="586" cy="142"/>
              </a:xfrm>
              <a:custGeom>
                <a:avLst/>
                <a:gdLst>
                  <a:gd name="T0" fmla="*/ 586 w 586"/>
                  <a:gd name="T1" fmla="*/ 33 h 33"/>
                  <a:gd name="T2" fmla="*/ 0 w 586"/>
                  <a:gd name="T3" fmla="*/ 31 h 33"/>
                </a:gdLst>
                <a:ahLst/>
                <a:cxnLst>
                  <a:cxn ang="0">
                    <a:pos x="T0" y="T1"/>
                  </a:cxn>
                  <a:cxn ang="0">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297434" name="Text Box 26"/>
            <p:cNvSpPr txBox="1">
              <a:spLocks noChangeArrowheads="1"/>
            </p:cNvSpPr>
            <p:nvPr/>
          </p:nvSpPr>
          <p:spPr bwMode="auto">
            <a:xfrm>
              <a:off x="3158" y="1590"/>
              <a:ext cx="1745" cy="120"/>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r"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dirty="0">
                  <a:ln>
                    <a:noFill/>
                  </a:ln>
                  <a:solidFill>
                    <a:sysClr val="windowText" lastClr="000000"/>
                  </a:solidFill>
                  <a:effectLst/>
                  <a:uLnTx/>
                  <a:uFillTx/>
                  <a:latin typeface="Arial" charset="0"/>
                </a:rPr>
                <a:t>Off Net (Ethernet or Leased Lines)</a:t>
              </a:r>
            </a:p>
          </p:txBody>
        </p:sp>
      </p:grpSp>
      <p:grpSp>
        <p:nvGrpSpPr>
          <p:cNvPr id="1297443" name="Group 35"/>
          <p:cNvGrpSpPr>
            <a:grpSpLocks/>
          </p:cNvGrpSpPr>
          <p:nvPr/>
        </p:nvGrpSpPr>
        <p:grpSpPr bwMode="auto">
          <a:xfrm>
            <a:off x="7635839" y="3954382"/>
            <a:ext cx="1937379" cy="614273"/>
            <a:chOff x="3747" y="2502"/>
            <a:chExt cx="1294" cy="409"/>
          </a:xfrm>
        </p:grpSpPr>
        <p:grpSp>
          <p:nvGrpSpPr>
            <p:cNvPr id="1297444" name="Group 36"/>
            <p:cNvGrpSpPr>
              <a:grpSpLocks/>
            </p:cNvGrpSpPr>
            <p:nvPr/>
          </p:nvGrpSpPr>
          <p:grpSpPr bwMode="auto">
            <a:xfrm>
              <a:off x="3876" y="2502"/>
              <a:ext cx="732" cy="54"/>
              <a:chOff x="3876" y="2502"/>
              <a:chExt cx="732" cy="54"/>
            </a:xfrm>
          </p:grpSpPr>
          <p:sp>
            <p:nvSpPr>
              <p:cNvPr id="1297445" name="Line 37"/>
              <p:cNvSpPr>
                <a:spLocks noChangeShapeType="1"/>
              </p:cNvSpPr>
              <p:nvPr/>
            </p:nvSpPr>
            <p:spPr bwMode="auto">
              <a:xfrm>
                <a:off x="3876" y="2502"/>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46" name="Line 38"/>
              <p:cNvSpPr>
                <a:spLocks noChangeShapeType="1"/>
              </p:cNvSpPr>
              <p:nvPr/>
            </p:nvSpPr>
            <p:spPr bwMode="auto">
              <a:xfrm>
                <a:off x="3876" y="2556"/>
                <a:ext cx="732" cy="0"/>
              </a:xfrm>
              <a:prstGeom prst="line">
                <a:avLst/>
              </a:prstGeom>
              <a:noFill/>
              <a:ln w="444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297450" name="Text Box 42"/>
            <p:cNvSpPr txBox="1">
              <a:spLocks noChangeArrowheads="1"/>
            </p:cNvSpPr>
            <p:nvPr/>
          </p:nvSpPr>
          <p:spPr bwMode="auto">
            <a:xfrm>
              <a:off x="3747" y="2782"/>
              <a:ext cx="1294" cy="129"/>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a:ln>
                    <a:noFill/>
                  </a:ln>
                  <a:solidFill>
                    <a:sysClr val="windowText" lastClr="000000"/>
                  </a:solidFill>
                  <a:effectLst/>
                  <a:uLnTx/>
                  <a:uFillTx/>
                  <a:latin typeface="Arial" charset="0"/>
                </a:rPr>
                <a:t>Off Net Ethernet (wDSL)</a:t>
              </a:r>
            </a:p>
          </p:txBody>
        </p:sp>
      </p:grpSp>
      <p:sp>
        <p:nvSpPr>
          <p:cNvPr id="1297442" name="Text Box 34"/>
          <p:cNvSpPr txBox="1">
            <a:spLocks noChangeArrowheads="1"/>
          </p:cNvSpPr>
          <p:nvPr/>
        </p:nvSpPr>
        <p:spPr bwMode="auto">
          <a:xfrm>
            <a:off x="2566988" y="5013325"/>
            <a:ext cx="2656176" cy="387798"/>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a:ln>
                  <a:noFill/>
                </a:ln>
                <a:solidFill>
                  <a:sysClr val="windowText" lastClr="000000"/>
                </a:solidFill>
                <a:effectLst/>
                <a:uLnTx/>
                <a:uFillTx/>
                <a:latin typeface="Arial" charset="0"/>
              </a:rPr>
              <a:t>Ethernet over COLT SDSL</a:t>
            </a:r>
            <a:br>
              <a:rPr kumimoji="1" lang="en-GB" altLang="en-US" sz="1400" b="0" i="0" u="none" strike="noStrike" kern="0" cap="none" spc="0" normalizeH="0" baseline="0" noProof="0">
                <a:ln>
                  <a:noFill/>
                </a:ln>
                <a:solidFill>
                  <a:sysClr val="windowText" lastClr="000000"/>
                </a:solidFill>
                <a:effectLst/>
                <a:uLnTx/>
                <a:uFillTx/>
                <a:latin typeface="Arial" charset="0"/>
              </a:rPr>
            </a:br>
            <a:r>
              <a:rPr kumimoji="1" lang="en-GB" altLang="en-US" sz="1400" b="0" i="0" u="none" strike="noStrike" kern="0" cap="none" spc="0" normalizeH="0" baseline="0" noProof="0">
                <a:ln>
                  <a:noFill/>
                </a:ln>
                <a:solidFill>
                  <a:sysClr val="windowText" lastClr="000000"/>
                </a:solidFill>
                <a:effectLst/>
                <a:uLnTx/>
                <a:uFillTx/>
                <a:latin typeface="Arial" charset="0"/>
              </a:rPr>
              <a:t>&amp; Ethernet in the First Mile (EFM)</a:t>
            </a:r>
          </a:p>
        </p:txBody>
      </p:sp>
      <p:sp>
        <p:nvSpPr>
          <p:cNvPr id="1297462" name="Line 54"/>
          <p:cNvSpPr>
            <a:spLocks noChangeShapeType="1"/>
          </p:cNvSpPr>
          <p:nvPr/>
        </p:nvSpPr>
        <p:spPr bwMode="auto">
          <a:xfrm flipV="1">
            <a:off x="4440239" y="4149725"/>
            <a:ext cx="935037" cy="50323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63" name="Line 55"/>
          <p:cNvSpPr>
            <a:spLocks noChangeShapeType="1"/>
          </p:cNvSpPr>
          <p:nvPr/>
        </p:nvSpPr>
        <p:spPr bwMode="auto">
          <a:xfrm flipV="1">
            <a:off x="4440239" y="4221164"/>
            <a:ext cx="935037" cy="50323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67" name="Text Box 59"/>
          <p:cNvSpPr txBox="1">
            <a:spLocks noChangeArrowheads="1"/>
          </p:cNvSpPr>
          <p:nvPr/>
        </p:nvSpPr>
        <p:spPr bwMode="auto">
          <a:xfrm>
            <a:off x="2279651" y="2338297"/>
            <a:ext cx="1725613" cy="192088"/>
          </a:xfrm>
          <a:prstGeom prst="rect">
            <a:avLst/>
          </a:prstGeom>
          <a:noFill/>
          <a:ln>
            <a:noFill/>
          </a:ln>
          <a:effectLst/>
          <a:extLst>
            <a:ext uri="{909E8E84-426E-40DD-AFC4-6F175D3DCCD1}">
              <a14:hiddenFill xmlns:a14="http://schemas.microsoft.com/office/drawing/2010/main">
                <a:solidFill>
                  <a:srgbClr val="67ACBF"/>
                </a:solidFill>
              </a14:hiddenFill>
            </a:ext>
            <a:ext uri="{91240B29-F687-4F45-9708-019B960494DF}">
              <a14:hiddenLine xmlns:a14="http://schemas.microsoft.com/office/drawing/2010/main" w="38100" algn="ctr">
                <a:solidFill>
                  <a:srgbClr val="67ACB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auto" latinLnBrk="0" hangingPunct="1">
              <a:lnSpc>
                <a:spcPct val="90000"/>
              </a:lnSpc>
              <a:spcBef>
                <a:spcPct val="25000"/>
              </a:spcBef>
              <a:spcAft>
                <a:spcPts val="0"/>
              </a:spcAft>
              <a:buClrTx/>
              <a:buSzTx/>
              <a:buFontTx/>
              <a:buNone/>
              <a:tabLst/>
              <a:defRPr/>
            </a:pPr>
            <a:r>
              <a:rPr kumimoji="1" lang="en-GB" altLang="en-US" sz="1400" b="0" i="0" u="none" strike="noStrike" kern="0" cap="none" spc="0" normalizeH="0" baseline="0" noProof="0">
                <a:ln>
                  <a:noFill/>
                </a:ln>
                <a:solidFill>
                  <a:sysClr val="windowText" lastClr="000000"/>
                </a:solidFill>
                <a:effectLst/>
                <a:uLnTx/>
                <a:uFillTx/>
                <a:latin typeface="Arial" charset="0"/>
              </a:rPr>
              <a:t>Multi Service Platform</a:t>
            </a:r>
          </a:p>
        </p:txBody>
      </p:sp>
      <p:sp>
        <p:nvSpPr>
          <p:cNvPr id="1297473" name="Freeform 65"/>
          <p:cNvSpPr>
            <a:spLocks/>
          </p:cNvSpPr>
          <p:nvPr/>
        </p:nvSpPr>
        <p:spPr bwMode="auto">
          <a:xfrm>
            <a:off x="3432175" y="2671764"/>
            <a:ext cx="1511300" cy="396875"/>
          </a:xfrm>
          <a:custGeom>
            <a:avLst/>
            <a:gdLst>
              <a:gd name="T0" fmla="*/ 0 w 952"/>
              <a:gd name="T1" fmla="*/ 250 h 250"/>
              <a:gd name="T2" fmla="*/ 544 w 952"/>
              <a:gd name="T3" fmla="*/ 23 h 250"/>
              <a:gd name="T4" fmla="*/ 952 w 952"/>
              <a:gd name="T5" fmla="*/ 114 h 250"/>
            </a:gdLst>
            <a:ahLst/>
            <a:cxnLst>
              <a:cxn ang="0">
                <a:pos x="T0" y="T1"/>
              </a:cxn>
              <a:cxn ang="0">
                <a:pos x="T2" y="T3"/>
              </a:cxn>
              <a:cxn ang="0">
                <a:pos x="T4" y="T5"/>
              </a:cxn>
            </a:cxnLst>
            <a:rect l="0" t="0" r="r" b="b"/>
            <a:pathLst>
              <a:path w="952" h="250">
                <a:moveTo>
                  <a:pt x="0" y="250"/>
                </a:moveTo>
                <a:cubicBezTo>
                  <a:pt x="192" y="148"/>
                  <a:pt x="385" y="46"/>
                  <a:pt x="544" y="23"/>
                </a:cubicBezTo>
                <a:cubicBezTo>
                  <a:pt x="703" y="0"/>
                  <a:pt x="827" y="57"/>
                  <a:pt x="952" y="114"/>
                </a:cubicBezTo>
              </a:path>
            </a:pathLst>
          </a:custGeom>
          <a:noFill/>
          <a:ln w="38100" cap="flat" cmpd="sng">
            <a:solidFill>
              <a:schemeClr val="tx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7475" name="Freeform 67"/>
          <p:cNvSpPr>
            <a:spLocks/>
          </p:cNvSpPr>
          <p:nvPr/>
        </p:nvSpPr>
        <p:spPr bwMode="auto">
          <a:xfrm>
            <a:off x="3432175" y="3357563"/>
            <a:ext cx="1511300" cy="406400"/>
          </a:xfrm>
          <a:custGeom>
            <a:avLst/>
            <a:gdLst>
              <a:gd name="T0" fmla="*/ 0 w 952"/>
              <a:gd name="T1" fmla="*/ 0 h 256"/>
              <a:gd name="T2" fmla="*/ 499 w 952"/>
              <a:gd name="T3" fmla="*/ 226 h 256"/>
              <a:gd name="T4" fmla="*/ 952 w 952"/>
              <a:gd name="T5" fmla="*/ 181 h 256"/>
            </a:gdLst>
            <a:ahLst/>
            <a:cxnLst>
              <a:cxn ang="0">
                <a:pos x="T0" y="T1"/>
              </a:cxn>
              <a:cxn ang="0">
                <a:pos x="T2" y="T3"/>
              </a:cxn>
              <a:cxn ang="0">
                <a:pos x="T4" y="T5"/>
              </a:cxn>
            </a:cxnLst>
            <a:rect l="0" t="0" r="r" b="b"/>
            <a:pathLst>
              <a:path w="952" h="256">
                <a:moveTo>
                  <a:pt x="0" y="0"/>
                </a:moveTo>
                <a:cubicBezTo>
                  <a:pt x="170" y="98"/>
                  <a:pt x="340" y="196"/>
                  <a:pt x="499" y="226"/>
                </a:cubicBezTo>
                <a:cubicBezTo>
                  <a:pt x="658" y="256"/>
                  <a:pt x="869" y="196"/>
                  <a:pt x="952" y="181"/>
                </a:cubicBezTo>
              </a:path>
            </a:pathLst>
          </a:custGeom>
          <a:noFill/>
          <a:ln w="38100" cap="flat" cmpd="sng">
            <a:solidFill>
              <a:schemeClr val="tx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50" name="Picture 2" descr="H:\ICONS\Hardware Elements\Teal\Switch_t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7050" y="3085921"/>
            <a:ext cx="785034" cy="259372"/>
          </a:xfrm>
          <a:prstGeom prst="rect">
            <a:avLst/>
          </a:prstGeom>
          <a:solidFill>
            <a:schemeClr val="bg1"/>
          </a:solidFill>
        </p:spPr>
      </p:pic>
      <p:pic>
        <p:nvPicPr>
          <p:cNvPr id="52" name="Picture 3" descr="H:\ICONS\System Components\Teal\Switch_t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9424" y="3413754"/>
            <a:ext cx="569977" cy="5699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H:\ICONS\System Components\Teal\Switch_t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4387" y="2671684"/>
            <a:ext cx="569977" cy="56997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ICONS\Hardware Elements\Teal\DSL_Modem_te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8407" y="4558588"/>
            <a:ext cx="752858" cy="259081"/>
          </a:xfrm>
          <a:prstGeom prst="rect">
            <a:avLst/>
          </a:prstGeom>
          <a:solidFill>
            <a:schemeClr val="bg1"/>
          </a:solidFill>
        </p:spPr>
      </p:pic>
      <p:pic>
        <p:nvPicPr>
          <p:cNvPr id="57" name="Picture 2" descr="H:\ICONS\Hardware Elements\Teal\DSL_Modem_te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4929" y="3854190"/>
            <a:ext cx="752858" cy="259081"/>
          </a:xfrm>
          <a:prstGeom prst="rect">
            <a:avLst/>
          </a:prstGeom>
          <a:solidFill>
            <a:schemeClr val="bg1"/>
          </a:solidFill>
        </p:spPr>
      </p:pic>
      <p:pic>
        <p:nvPicPr>
          <p:cNvPr id="7172" name="Picture 4" descr="H:\ICONS\System Components\Bronze\DSLAM_bronz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80545" y="3754988"/>
            <a:ext cx="400940" cy="45748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H:\ICONS\System Components\Bronze\DSLAM_bronz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a:off x="5323626" y="4002296"/>
            <a:ext cx="328132" cy="374407"/>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ICONS\System Components\Bronze\ATM_Switch_bronz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6161" y="2770648"/>
            <a:ext cx="524353" cy="52435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H:\ICONS\System Components\Bronze\ATM_Switch_bronz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33892" y="2769124"/>
            <a:ext cx="524353" cy="5243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ICONS\System Components\Teal\SDH_tea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03516" y="4137474"/>
            <a:ext cx="645492" cy="428176"/>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ICONS\Servers\Teal\Simplex_Media_Server_te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74544" y="5419726"/>
            <a:ext cx="655321" cy="265177"/>
          </a:xfrm>
          <a:prstGeom prst="rect">
            <a:avLst/>
          </a:prstGeom>
          <a:solidFill>
            <a:schemeClr val="bg1"/>
          </a:solidFill>
        </p:spPr>
      </p:pic>
      <p:pic>
        <p:nvPicPr>
          <p:cNvPr id="49" name="Picture 8" descr="H:\ICONS\Servers\Teal\Duplex_Media_Server_tea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36615" y="2447735"/>
            <a:ext cx="655321" cy="448057"/>
          </a:xfrm>
          <a:prstGeom prst="rect">
            <a:avLst/>
          </a:prstGeom>
          <a:solidFill>
            <a:schemeClr val="bg1"/>
          </a:solidFill>
        </p:spPr>
      </p:pic>
      <p:pic>
        <p:nvPicPr>
          <p:cNvPr id="51" name="Picture 8" descr="H:\ICONS\Servers\Teal\Duplex_Media_Server_tea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32032" y="1512834"/>
            <a:ext cx="655321" cy="448057"/>
          </a:xfrm>
          <a:prstGeom prst="rect">
            <a:avLst/>
          </a:prstGeom>
          <a:solidFill>
            <a:schemeClr val="bg1"/>
          </a:solidFill>
        </p:spPr>
      </p:pic>
    </p:spTree>
    <p:extLst>
      <p:ext uri="{BB962C8B-B14F-4D97-AF65-F5344CB8AC3E}">
        <p14:creationId xmlns:p14="http://schemas.microsoft.com/office/powerpoint/2010/main" val="207891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5837239" y="3897314"/>
            <a:ext cx="935037" cy="555625"/>
          </a:xfrm>
          <a:prstGeom prst="ellipse">
            <a:avLst/>
          </a:prstGeom>
          <a:solidFill>
            <a:schemeClr val="bg1">
              <a:lumMod val="95000"/>
            </a:schemeClr>
          </a:solidFill>
          <a:ln w="38100" cap="flat" cmpd="sng" algn="ctr">
            <a:solidFill>
              <a:schemeClr val="accent1"/>
            </a:solidFill>
            <a:prstDash val="solid"/>
            <a:round/>
            <a:headEnd type="none" w="med" len="med"/>
            <a:tailEnd type="none" w="med" len="med"/>
          </a:ln>
          <a:effectLst/>
          <a:extLst/>
        </p:spPr>
        <p:txBody>
          <a:bodyPr wrap="none"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charset="0"/>
            </a:endParaRPr>
          </a:p>
        </p:txBody>
      </p:sp>
      <p:sp>
        <p:nvSpPr>
          <p:cNvPr id="21507" name="Title 7"/>
          <p:cNvSpPr>
            <a:spLocks noGrp="1"/>
          </p:cNvSpPr>
          <p:nvPr>
            <p:ph type="title"/>
          </p:nvPr>
        </p:nvSpPr>
        <p:spPr>
          <a:xfrm>
            <a:off x="2084389" y="173038"/>
            <a:ext cx="8097837" cy="755650"/>
          </a:xfrm>
        </p:spPr>
        <p:txBody>
          <a:bodyPr/>
          <a:lstStyle/>
          <a:p>
            <a:r>
              <a:rPr lang="en-GB" altLang="en-US"/>
              <a:t>Access Comparisons (Diagram)</a:t>
            </a:r>
          </a:p>
        </p:txBody>
      </p:sp>
      <p:sp>
        <p:nvSpPr>
          <p:cNvPr id="21508" name="Oval 20"/>
          <p:cNvSpPr>
            <a:spLocks noChangeArrowheads="1"/>
          </p:cNvSpPr>
          <p:nvPr/>
        </p:nvSpPr>
        <p:spPr bwMode="auto">
          <a:xfrm>
            <a:off x="2336801" y="1497013"/>
            <a:ext cx="1266825" cy="4762500"/>
          </a:xfrm>
          <a:prstGeom prst="ellipse">
            <a:avLst/>
          </a:prstGeom>
          <a:solidFill>
            <a:srgbClr val="E9ECF3"/>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90000"/>
              </a:lnSpc>
              <a:spcBef>
                <a:spcPct val="0"/>
              </a:spcBef>
              <a:spcAft>
                <a:spcPts val="0"/>
              </a:spcAft>
              <a:buClr>
                <a:srgbClr val="739DC3"/>
              </a:buClr>
              <a:buSzTx/>
              <a:buFontTx/>
              <a:buNone/>
              <a:tabLst/>
              <a:defRPr/>
            </a:pPr>
            <a:r>
              <a:rPr kumimoji="0" lang="en-GB" altLang="en-US" sz="1800" b="1" i="0" u="none" strike="noStrike" kern="0" cap="none" spc="0" normalizeH="0" baseline="0" noProof="0">
                <a:ln>
                  <a:noFill/>
                </a:ln>
                <a:solidFill>
                  <a:schemeClr val="tx2"/>
                </a:solidFill>
                <a:effectLst/>
                <a:uLnTx/>
                <a:uFillTx/>
                <a:latin typeface="Arial" pitchFamily="34" charset="0"/>
              </a:rPr>
              <a:t>Colt</a:t>
            </a:r>
            <a:br>
              <a:rPr kumimoji="0" lang="en-GB" altLang="en-US" sz="1800" b="1" i="0" u="none" strike="noStrike" kern="0" cap="none" spc="0" normalizeH="0" baseline="0" noProof="0">
                <a:ln>
                  <a:noFill/>
                </a:ln>
                <a:solidFill>
                  <a:schemeClr val="tx2"/>
                </a:solidFill>
                <a:effectLst/>
                <a:uLnTx/>
                <a:uFillTx/>
                <a:latin typeface="Arial" pitchFamily="34" charset="0"/>
              </a:rPr>
            </a:br>
            <a:r>
              <a:rPr kumimoji="0" lang="en-GB" altLang="en-US" sz="1600" b="1" i="0" u="none" strike="noStrike" kern="0" cap="none" spc="0" normalizeH="0" baseline="0" noProof="0">
                <a:ln>
                  <a:noFill/>
                </a:ln>
                <a:solidFill>
                  <a:schemeClr val="tx2"/>
                </a:solidFill>
                <a:effectLst/>
                <a:uLnTx/>
                <a:uFillTx/>
                <a:latin typeface="Arial" pitchFamily="34" charset="0"/>
              </a:rPr>
              <a:t>Node</a:t>
            </a:r>
          </a:p>
        </p:txBody>
      </p:sp>
      <p:cxnSp>
        <p:nvCxnSpPr>
          <p:cNvPr id="21510" name="Straight Connector 107"/>
          <p:cNvCxnSpPr>
            <a:cxnSpLocks noChangeShapeType="1"/>
          </p:cNvCxnSpPr>
          <p:nvPr/>
        </p:nvCxnSpPr>
        <p:spPr bwMode="auto">
          <a:xfrm>
            <a:off x="4619626" y="1036639"/>
            <a:ext cx="3175" cy="1330325"/>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1" name="Straight Connector 108"/>
          <p:cNvCxnSpPr>
            <a:cxnSpLocks noChangeShapeType="1"/>
          </p:cNvCxnSpPr>
          <p:nvPr/>
        </p:nvCxnSpPr>
        <p:spPr bwMode="auto">
          <a:xfrm>
            <a:off x="4479925" y="1027114"/>
            <a:ext cx="0" cy="1328737"/>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3" name="Straight Connector 37"/>
          <p:cNvCxnSpPr>
            <a:cxnSpLocks noChangeShapeType="1"/>
          </p:cNvCxnSpPr>
          <p:nvPr/>
        </p:nvCxnSpPr>
        <p:spPr bwMode="auto">
          <a:xfrm>
            <a:off x="6669088" y="1089025"/>
            <a:ext cx="4762" cy="1277938"/>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Straight Connector 105"/>
          <p:cNvCxnSpPr>
            <a:cxnSpLocks noChangeShapeType="1"/>
          </p:cNvCxnSpPr>
          <p:nvPr/>
        </p:nvCxnSpPr>
        <p:spPr bwMode="auto">
          <a:xfrm>
            <a:off x="6510338" y="1089025"/>
            <a:ext cx="4762" cy="1276350"/>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6" name="Rectangle 39"/>
          <p:cNvSpPr>
            <a:spLocks noChangeArrowheads="1"/>
          </p:cNvSpPr>
          <p:nvPr/>
        </p:nvSpPr>
        <p:spPr bwMode="auto">
          <a:xfrm>
            <a:off x="7700964" y="1765301"/>
            <a:ext cx="1163637" cy="100013"/>
          </a:xfrm>
          <a:prstGeom prst="rect">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17" name="Rectangle 85"/>
          <p:cNvSpPr>
            <a:spLocks noChangeArrowheads="1"/>
          </p:cNvSpPr>
          <p:nvPr/>
        </p:nvSpPr>
        <p:spPr bwMode="auto">
          <a:xfrm>
            <a:off x="5014914" y="1316039"/>
            <a:ext cx="128587" cy="109537"/>
          </a:xfrm>
          <a:prstGeom prst="rect">
            <a:avLst/>
          </a:prstGeom>
          <a:solidFill>
            <a:schemeClr val="bg1"/>
          </a:solidFill>
          <a:ln w="38100"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18" name="Rectangle 90"/>
          <p:cNvSpPr>
            <a:spLocks noChangeArrowheads="1"/>
          </p:cNvSpPr>
          <p:nvPr/>
        </p:nvSpPr>
        <p:spPr bwMode="auto">
          <a:xfrm>
            <a:off x="5027614" y="1757364"/>
            <a:ext cx="130175" cy="111125"/>
          </a:xfrm>
          <a:prstGeom prst="rect">
            <a:avLst/>
          </a:prstGeom>
          <a:solidFill>
            <a:schemeClr val="bg1"/>
          </a:solidFill>
          <a:ln w="38100"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19" name="Oval 1"/>
          <p:cNvSpPr>
            <a:spLocks noChangeArrowheads="1"/>
          </p:cNvSpPr>
          <p:nvPr/>
        </p:nvSpPr>
        <p:spPr bwMode="auto">
          <a:xfrm>
            <a:off x="3479801" y="1625600"/>
            <a:ext cx="4824413" cy="361950"/>
          </a:xfrm>
          <a:prstGeom prst="ellipse">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20" name="Rectangle 98"/>
          <p:cNvSpPr>
            <a:spLocks noChangeArrowheads="1"/>
          </p:cNvSpPr>
          <p:nvPr/>
        </p:nvSpPr>
        <p:spPr bwMode="auto">
          <a:xfrm>
            <a:off x="6553200" y="1171576"/>
            <a:ext cx="82550" cy="925513"/>
          </a:xfrm>
          <a:prstGeom prst="rect">
            <a:avLst/>
          </a:prstGeom>
          <a:solidFill>
            <a:schemeClr val="bg1"/>
          </a:solidFill>
          <a:ln w="38100"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21" name="Rectangle 109"/>
          <p:cNvSpPr>
            <a:spLocks noChangeArrowheads="1"/>
          </p:cNvSpPr>
          <p:nvPr/>
        </p:nvSpPr>
        <p:spPr bwMode="auto">
          <a:xfrm>
            <a:off x="4508501" y="1320801"/>
            <a:ext cx="73025" cy="874713"/>
          </a:xfrm>
          <a:prstGeom prst="rect">
            <a:avLst/>
          </a:prstGeom>
          <a:solidFill>
            <a:schemeClr val="bg1"/>
          </a:solidFill>
          <a:ln w="38100"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22" name="Rectangle 40"/>
          <p:cNvSpPr>
            <a:spLocks noChangeArrowheads="1"/>
          </p:cNvSpPr>
          <p:nvPr/>
        </p:nvSpPr>
        <p:spPr bwMode="auto">
          <a:xfrm>
            <a:off x="7264401" y="1784350"/>
            <a:ext cx="1171575" cy="46038"/>
          </a:xfrm>
          <a:prstGeom prst="rect">
            <a:avLst/>
          </a:prstGeom>
          <a:solidFill>
            <a:schemeClr val="bg1"/>
          </a:solidFill>
          <a:ln w="12700"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23" name="Oval 8"/>
          <p:cNvSpPr>
            <a:spLocks noChangeArrowheads="1"/>
          </p:cNvSpPr>
          <p:nvPr/>
        </p:nvSpPr>
        <p:spPr bwMode="auto">
          <a:xfrm>
            <a:off x="3733800" y="3937001"/>
            <a:ext cx="2311400" cy="390525"/>
          </a:xfrm>
          <a:prstGeom prst="ellipse">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28" name="TextBox 5"/>
          <p:cNvSpPr txBox="1">
            <a:spLocks noChangeArrowheads="1"/>
          </p:cNvSpPr>
          <p:nvPr/>
        </p:nvSpPr>
        <p:spPr bwMode="auto">
          <a:xfrm>
            <a:off x="8955088" y="1566864"/>
            <a:ext cx="13763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600" b="0" i="0" u="none" strike="noStrike" kern="0" cap="none" spc="0" normalizeH="0" baseline="0" noProof="0">
                <a:ln>
                  <a:noFill/>
                </a:ln>
                <a:solidFill>
                  <a:schemeClr val="tx1"/>
                </a:solidFill>
                <a:effectLst/>
                <a:uLnTx/>
                <a:uFillTx/>
                <a:latin typeface="Arial" pitchFamily="34" charset="0"/>
              </a:rPr>
              <a:t>On-Net Fibre</a:t>
            </a:r>
          </a:p>
        </p:txBody>
      </p:sp>
      <p:sp>
        <p:nvSpPr>
          <p:cNvPr id="21529" name="TextBox 35"/>
          <p:cNvSpPr txBox="1">
            <a:spLocks noChangeArrowheads="1"/>
          </p:cNvSpPr>
          <p:nvPr/>
        </p:nvSpPr>
        <p:spPr bwMode="auto">
          <a:xfrm>
            <a:off x="8970963" y="3729038"/>
            <a:ext cx="137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600" b="0" i="0" u="none" strike="noStrike" kern="0" cap="none" spc="0" normalizeH="0" baseline="0" noProof="0">
                <a:ln>
                  <a:noFill/>
                </a:ln>
                <a:solidFill>
                  <a:schemeClr val="tx1"/>
                </a:solidFill>
                <a:effectLst/>
                <a:uLnTx/>
                <a:uFillTx/>
                <a:latin typeface="Arial" pitchFamily="34" charset="0"/>
              </a:rPr>
              <a:t>On-Net EFM (copper ULL)</a:t>
            </a:r>
          </a:p>
        </p:txBody>
      </p:sp>
      <p:sp>
        <p:nvSpPr>
          <p:cNvPr id="21530" name="TextBox 36"/>
          <p:cNvSpPr txBox="1">
            <a:spLocks noChangeArrowheads="1"/>
          </p:cNvSpPr>
          <p:nvPr/>
        </p:nvSpPr>
        <p:spPr bwMode="auto">
          <a:xfrm>
            <a:off x="5338764" y="3643313"/>
            <a:ext cx="190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200" b="0" i="0" u="none" strike="noStrike" kern="0" cap="none" spc="0" normalizeH="0" baseline="0" noProof="0">
                <a:ln>
                  <a:noFill/>
                </a:ln>
                <a:solidFill>
                  <a:schemeClr val="tx1"/>
                </a:solidFill>
                <a:effectLst/>
                <a:uLnTx/>
                <a:uFillTx/>
                <a:latin typeface="Arial" pitchFamily="34" charset="0"/>
              </a:rPr>
              <a:t>3</a:t>
            </a:r>
            <a:r>
              <a:rPr kumimoji="0" lang="en-GB" altLang="en-US" sz="1200" b="0" i="0" u="none" strike="noStrike" kern="0" cap="none" spc="0" normalizeH="0" baseline="30000" noProof="0">
                <a:ln>
                  <a:noFill/>
                </a:ln>
                <a:solidFill>
                  <a:schemeClr val="tx1"/>
                </a:solidFill>
                <a:effectLst/>
                <a:uLnTx/>
                <a:uFillTx/>
                <a:latin typeface="Arial" pitchFamily="34" charset="0"/>
              </a:rPr>
              <a:t>rd</a:t>
            </a:r>
            <a:r>
              <a:rPr kumimoji="0" lang="en-GB" altLang="en-US" sz="1200" b="0" i="0" u="none" strike="noStrike" kern="0" cap="none" spc="0" normalizeH="0" baseline="0" noProof="0">
                <a:ln>
                  <a:noFill/>
                </a:ln>
                <a:solidFill>
                  <a:schemeClr val="tx1"/>
                </a:solidFill>
                <a:effectLst/>
                <a:uLnTx/>
                <a:uFillTx/>
                <a:latin typeface="Arial" pitchFamily="34" charset="0"/>
              </a:rPr>
              <a:t> Party Central Office</a:t>
            </a:r>
          </a:p>
        </p:txBody>
      </p:sp>
      <p:sp>
        <p:nvSpPr>
          <p:cNvPr id="21531" name="Oval 8"/>
          <p:cNvSpPr>
            <a:spLocks noChangeArrowheads="1"/>
          </p:cNvSpPr>
          <p:nvPr/>
        </p:nvSpPr>
        <p:spPr bwMode="auto">
          <a:xfrm>
            <a:off x="3629025" y="5805489"/>
            <a:ext cx="2311400" cy="390525"/>
          </a:xfrm>
          <a:prstGeom prst="ellipse">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35" name="Oval 34"/>
          <p:cNvSpPr/>
          <p:nvPr/>
        </p:nvSpPr>
        <p:spPr bwMode="auto">
          <a:xfrm>
            <a:off x="5802314" y="5688014"/>
            <a:ext cx="935037" cy="555625"/>
          </a:xfrm>
          <a:prstGeom prst="ellipse">
            <a:avLst/>
          </a:prstGeom>
          <a:solidFill>
            <a:schemeClr val="bg1">
              <a:lumMod val="95000"/>
            </a:schemeClr>
          </a:solidFill>
          <a:ln w="38100" cap="flat" cmpd="sng" algn="ctr">
            <a:solidFill>
              <a:schemeClr val="accent1"/>
            </a:solidFill>
            <a:prstDash val="solid"/>
            <a:round/>
            <a:headEnd type="none" w="med" len="med"/>
            <a:tailEnd type="none" w="med" len="med"/>
          </a:ln>
          <a:effectLst/>
          <a:extLst/>
        </p:spPr>
        <p:txBody>
          <a:bodyPr wrap="none"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charset="0"/>
            </a:endParaRPr>
          </a:p>
        </p:txBody>
      </p:sp>
      <p:sp>
        <p:nvSpPr>
          <p:cNvPr id="21533" name="Oval 8"/>
          <p:cNvSpPr>
            <a:spLocks noChangeArrowheads="1"/>
          </p:cNvSpPr>
          <p:nvPr/>
        </p:nvSpPr>
        <p:spPr bwMode="auto">
          <a:xfrm>
            <a:off x="6770688" y="5757864"/>
            <a:ext cx="1752600" cy="390525"/>
          </a:xfrm>
          <a:prstGeom prst="ellipse">
            <a:avLst/>
          </a:prstGeom>
          <a:solidFill>
            <a:schemeClr val="bg1"/>
          </a:solidFill>
          <a:ln w="38100" algn="ctr">
            <a:solidFill>
              <a:schemeClr val="accent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37" name="TextBox 35"/>
          <p:cNvSpPr txBox="1">
            <a:spLocks noChangeArrowheads="1"/>
          </p:cNvSpPr>
          <p:nvPr/>
        </p:nvSpPr>
        <p:spPr bwMode="auto">
          <a:xfrm>
            <a:off x="8994776" y="5513388"/>
            <a:ext cx="1376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600" b="0" i="0" u="none" strike="noStrike" kern="0" cap="none" spc="0" normalizeH="0" baseline="0" noProof="0">
                <a:ln>
                  <a:noFill/>
                </a:ln>
                <a:solidFill>
                  <a:schemeClr val="tx1"/>
                </a:solidFill>
                <a:effectLst/>
                <a:uLnTx/>
                <a:uFillTx/>
                <a:latin typeface="Arial" pitchFamily="34" charset="0"/>
              </a:rPr>
              <a:t>Off-Net Fibre (OLO)</a:t>
            </a:r>
          </a:p>
        </p:txBody>
      </p:sp>
      <p:sp>
        <p:nvSpPr>
          <p:cNvPr id="63" name="Oval 62"/>
          <p:cNvSpPr/>
          <p:nvPr/>
        </p:nvSpPr>
        <p:spPr bwMode="auto">
          <a:xfrm>
            <a:off x="5822950" y="4910139"/>
            <a:ext cx="935038" cy="555625"/>
          </a:xfrm>
          <a:prstGeom prst="ellipse">
            <a:avLst/>
          </a:prstGeom>
          <a:solidFill>
            <a:schemeClr val="bg1">
              <a:lumMod val="95000"/>
            </a:schemeClr>
          </a:solidFill>
          <a:ln w="38100" cap="flat" cmpd="sng" algn="ctr">
            <a:solidFill>
              <a:schemeClr val="accent1"/>
            </a:solidFill>
            <a:prstDash val="solid"/>
            <a:round/>
            <a:headEnd type="none" w="med" len="med"/>
            <a:tailEnd type="none" w="med" len="med"/>
          </a:ln>
          <a:effectLst/>
          <a:extLst/>
        </p:spPr>
        <p:txBody>
          <a:bodyPr wrap="none"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charset="0"/>
            </a:endParaRPr>
          </a:p>
        </p:txBody>
      </p:sp>
      <p:sp>
        <p:nvSpPr>
          <p:cNvPr id="21541" name="Oval 8"/>
          <p:cNvSpPr>
            <a:spLocks noChangeArrowheads="1"/>
          </p:cNvSpPr>
          <p:nvPr/>
        </p:nvSpPr>
        <p:spPr bwMode="auto">
          <a:xfrm>
            <a:off x="3668713" y="4960939"/>
            <a:ext cx="2311400" cy="390525"/>
          </a:xfrm>
          <a:prstGeom prst="ellipse">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cxnSp>
        <p:nvCxnSpPr>
          <p:cNvPr id="21544" name="Straight Connector 30"/>
          <p:cNvCxnSpPr>
            <a:cxnSpLocks noChangeShapeType="1"/>
          </p:cNvCxnSpPr>
          <p:nvPr/>
        </p:nvCxnSpPr>
        <p:spPr bwMode="auto">
          <a:xfrm flipV="1">
            <a:off x="6554788" y="5187951"/>
            <a:ext cx="1941512" cy="23813"/>
          </a:xfrm>
          <a:prstGeom prst="line">
            <a:avLst/>
          </a:prstGeom>
          <a:noFill/>
          <a:ln w="12700" algn="ctr">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5" name="Straight Connector 31"/>
          <p:cNvCxnSpPr>
            <a:cxnSpLocks noChangeShapeType="1"/>
          </p:cNvCxnSpPr>
          <p:nvPr/>
        </p:nvCxnSpPr>
        <p:spPr bwMode="auto">
          <a:xfrm>
            <a:off x="6635750" y="5114925"/>
            <a:ext cx="1798638" cy="0"/>
          </a:xfrm>
          <a:prstGeom prst="line">
            <a:avLst/>
          </a:prstGeom>
          <a:noFill/>
          <a:ln w="12700" algn="ctr">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46" name="TextBox 35"/>
          <p:cNvSpPr txBox="1">
            <a:spLocks noChangeArrowheads="1"/>
          </p:cNvSpPr>
          <p:nvPr/>
        </p:nvSpPr>
        <p:spPr bwMode="auto">
          <a:xfrm>
            <a:off x="8956676" y="4913314"/>
            <a:ext cx="1533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600" b="0" i="0" u="none" strike="noStrike" kern="0" cap="none" spc="0" normalizeH="0" baseline="0" noProof="0">
                <a:ln>
                  <a:noFill/>
                </a:ln>
                <a:solidFill>
                  <a:schemeClr val="tx1"/>
                </a:solidFill>
                <a:effectLst/>
                <a:uLnTx/>
                <a:uFillTx/>
                <a:latin typeface="Arial" pitchFamily="34" charset="0"/>
              </a:rPr>
              <a:t>Off-Net wDSL</a:t>
            </a:r>
          </a:p>
        </p:txBody>
      </p:sp>
      <p:sp>
        <p:nvSpPr>
          <p:cNvPr id="21547" name="TextBox 36"/>
          <p:cNvSpPr txBox="1">
            <a:spLocks noChangeArrowheads="1"/>
          </p:cNvSpPr>
          <p:nvPr/>
        </p:nvSpPr>
        <p:spPr bwMode="auto">
          <a:xfrm>
            <a:off x="5354639" y="4665663"/>
            <a:ext cx="190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200" b="0" i="0" u="none" strike="noStrike" kern="0" cap="none" spc="0" normalizeH="0" baseline="0" noProof="0" dirty="0">
                <a:ln>
                  <a:noFill/>
                </a:ln>
                <a:solidFill>
                  <a:schemeClr val="tx1"/>
                </a:solidFill>
                <a:effectLst/>
                <a:uLnTx/>
                <a:uFillTx/>
                <a:latin typeface="Arial" pitchFamily="34" charset="0"/>
              </a:rPr>
              <a:t>3</a:t>
            </a:r>
            <a:r>
              <a:rPr kumimoji="0" lang="en-GB" altLang="en-US" sz="1200" b="0" i="0" u="none" strike="noStrike" kern="0" cap="none" spc="0" normalizeH="0" baseline="30000" noProof="0" dirty="0">
                <a:ln>
                  <a:noFill/>
                </a:ln>
                <a:solidFill>
                  <a:schemeClr val="tx1"/>
                </a:solidFill>
                <a:effectLst/>
                <a:uLnTx/>
                <a:uFillTx/>
                <a:latin typeface="Arial" pitchFamily="34" charset="0"/>
              </a:rPr>
              <a:t>rd</a:t>
            </a:r>
            <a:r>
              <a:rPr kumimoji="0" lang="en-GB" altLang="en-US" sz="1200" b="0" i="0" u="none" strike="noStrike" kern="0" cap="none" spc="0" normalizeH="0" baseline="0" noProof="0" dirty="0">
                <a:ln>
                  <a:noFill/>
                </a:ln>
                <a:solidFill>
                  <a:schemeClr val="tx1"/>
                </a:solidFill>
                <a:effectLst/>
                <a:uLnTx/>
                <a:uFillTx/>
                <a:latin typeface="Arial" pitchFamily="34" charset="0"/>
              </a:rPr>
              <a:t> Party Central Office</a:t>
            </a:r>
          </a:p>
        </p:txBody>
      </p:sp>
      <p:cxnSp>
        <p:nvCxnSpPr>
          <p:cNvPr id="21548" name="Straight Connector 31"/>
          <p:cNvCxnSpPr>
            <a:cxnSpLocks noChangeShapeType="1"/>
          </p:cNvCxnSpPr>
          <p:nvPr/>
        </p:nvCxnSpPr>
        <p:spPr bwMode="auto">
          <a:xfrm flipV="1">
            <a:off x="6707189" y="5149850"/>
            <a:ext cx="1774825" cy="6350"/>
          </a:xfrm>
          <a:prstGeom prst="line">
            <a:avLst/>
          </a:prstGeom>
          <a:noFill/>
          <a:ln w="12700" algn="ctr">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Oval 54"/>
          <p:cNvSpPr/>
          <p:nvPr/>
        </p:nvSpPr>
        <p:spPr bwMode="auto">
          <a:xfrm>
            <a:off x="5838825" y="2965450"/>
            <a:ext cx="935038" cy="554038"/>
          </a:xfrm>
          <a:prstGeom prst="ellipse">
            <a:avLst/>
          </a:prstGeom>
          <a:solidFill>
            <a:schemeClr val="bg1">
              <a:lumMod val="95000"/>
            </a:schemeClr>
          </a:solidFill>
          <a:ln w="38100" cap="flat" cmpd="sng" algn="ctr">
            <a:solidFill>
              <a:schemeClr val="accent2"/>
            </a:solidFill>
            <a:prstDash val="solid"/>
            <a:round/>
            <a:headEnd type="none" w="med" len="med"/>
            <a:tailEnd type="none" w="med" len="med"/>
          </a:ln>
          <a:effectLst/>
          <a:extLst/>
        </p:spPr>
        <p:txBody>
          <a:bodyPr wrap="none"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Arial" charset="0"/>
            </a:endParaRPr>
          </a:p>
        </p:txBody>
      </p:sp>
      <p:sp>
        <p:nvSpPr>
          <p:cNvPr id="21553" name="Oval 8"/>
          <p:cNvSpPr>
            <a:spLocks noChangeArrowheads="1"/>
          </p:cNvSpPr>
          <p:nvPr/>
        </p:nvSpPr>
        <p:spPr bwMode="auto">
          <a:xfrm>
            <a:off x="3735388" y="3005139"/>
            <a:ext cx="2311400" cy="390525"/>
          </a:xfrm>
          <a:prstGeom prst="ellipse">
            <a:avLst/>
          </a:prstGeom>
          <a:solidFill>
            <a:schemeClr val="bg1"/>
          </a:solidFill>
          <a:ln w="38100" algn="ctr">
            <a:solidFill>
              <a:schemeClr val="tx2"/>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GB" altLang="en-US" sz="1600" b="0" i="0" u="none" strike="noStrike" kern="0" cap="none" spc="0" normalizeH="0" baseline="0" noProof="0">
              <a:ln>
                <a:noFill/>
              </a:ln>
              <a:solidFill>
                <a:schemeClr val="tx1"/>
              </a:solidFill>
              <a:effectLst/>
              <a:uLnTx/>
              <a:uFillTx/>
              <a:latin typeface="Arial" pitchFamily="34" charset="0"/>
            </a:endParaRPr>
          </a:p>
        </p:txBody>
      </p:sp>
      <p:sp>
        <p:nvSpPr>
          <p:cNvPr id="21556" name="TextBox 35"/>
          <p:cNvSpPr txBox="1">
            <a:spLocks noChangeArrowheads="1"/>
          </p:cNvSpPr>
          <p:nvPr/>
        </p:nvSpPr>
        <p:spPr bwMode="auto">
          <a:xfrm>
            <a:off x="8956676" y="2940635"/>
            <a:ext cx="1376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600" b="0" i="0" u="none" strike="noStrike" kern="0" cap="none" spc="0" normalizeH="0" baseline="0" noProof="0" dirty="0">
                <a:ln>
                  <a:noFill/>
                </a:ln>
                <a:solidFill>
                  <a:schemeClr val="tx1"/>
                </a:solidFill>
                <a:effectLst/>
                <a:uLnTx/>
                <a:uFillTx/>
                <a:latin typeface="Arial" pitchFamily="34" charset="0"/>
              </a:rPr>
              <a:t>Fibre ULL</a:t>
            </a:r>
          </a:p>
        </p:txBody>
      </p:sp>
      <p:sp>
        <p:nvSpPr>
          <p:cNvPr id="21557" name="TextBox 36"/>
          <p:cNvSpPr txBox="1">
            <a:spLocks noChangeArrowheads="1"/>
          </p:cNvSpPr>
          <p:nvPr/>
        </p:nvSpPr>
        <p:spPr bwMode="auto">
          <a:xfrm>
            <a:off x="5340351" y="2709863"/>
            <a:ext cx="190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GB" altLang="en-US" sz="1200" b="0" i="0" u="none" strike="noStrike" kern="0" cap="none" spc="0" normalizeH="0" baseline="0" noProof="0">
                <a:ln>
                  <a:noFill/>
                </a:ln>
                <a:solidFill>
                  <a:schemeClr val="tx1"/>
                </a:solidFill>
                <a:effectLst/>
                <a:uLnTx/>
                <a:uFillTx/>
                <a:latin typeface="Arial" pitchFamily="34" charset="0"/>
              </a:rPr>
              <a:t>3</a:t>
            </a:r>
            <a:r>
              <a:rPr kumimoji="0" lang="en-GB" altLang="en-US" sz="1200" b="0" i="0" u="none" strike="noStrike" kern="0" cap="none" spc="0" normalizeH="0" baseline="30000" noProof="0">
                <a:ln>
                  <a:noFill/>
                </a:ln>
                <a:solidFill>
                  <a:schemeClr val="tx1"/>
                </a:solidFill>
                <a:effectLst/>
                <a:uLnTx/>
                <a:uFillTx/>
                <a:latin typeface="Arial" pitchFamily="34" charset="0"/>
              </a:rPr>
              <a:t>rd</a:t>
            </a:r>
            <a:r>
              <a:rPr kumimoji="0" lang="en-GB" altLang="en-US" sz="1200" b="0" i="0" u="none" strike="noStrike" kern="0" cap="none" spc="0" normalizeH="0" baseline="0" noProof="0">
                <a:ln>
                  <a:noFill/>
                </a:ln>
                <a:solidFill>
                  <a:schemeClr val="tx1"/>
                </a:solidFill>
                <a:effectLst/>
                <a:uLnTx/>
                <a:uFillTx/>
                <a:latin typeface="Arial" pitchFamily="34" charset="0"/>
              </a:rPr>
              <a:t> Party Central Office</a:t>
            </a:r>
          </a:p>
        </p:txBody>
      </p:sp>
      <p:cxnSp>
        <p:nvCxnSpPr>
          <p:cNvPr id="21558" name="Straight Connector 31"/>
          <p:cNvCxnSpPr>
            <a:cxnSpLocks noChangeShapeType="1"/>
          </p:cNvCxnSpPr>
          <p:nvPr/>
        </p:nvCxnSpPr>
        <p:spPr bwMode="auto">
          <a:xfrm flipV="1">
            <a:off x="6813551" y="4178301"/>
            <a:ext cx="1774825" cy="4763"/>
          </a:xfrm>
          <a:prstGeom prst="line">
            <a:avLst/>
          </a:prstGeom>
          <a:noFill/>
          <a:ln w="12700" algn="ctr">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9" name="Straight Connector 31"/>
          <p:cNvCxnSpPr>
            <a:cxnSpLocks noChangeShapeType="1"/>
          </p:cNvCxnSpPr>
          <p:nvPr/>
        </p:nvCxnSpPr>
        <p:spPr bwMode="auto">
          <a:xfrm flipV="1">
            <a:off x="6804026" y="4154488"/>
            <a:ext cx="1774825" cy="4762"/>
          </a:xfrm>
          <a:prstGeom prst="line">
            <a:avLst/>
          </a:prstGeom>
          <a:noFill/>
          <a:ln w="12700" algn="ctr">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60" name="Straight Connector 31"/>
          <p:cNvCxnSpPr>
            <a:cxnSpLocks noChangeShapeType="1"/>
          </p:cNvCxnSpPr>
          <p:nvPr/>
        </p:nvCxnSpPr>
        <p:spPr bwMode="auto">
          <a:xfrm flipV="1">
            <a:off x="6780214" y="4217988"/>
            <a:ext cx="1774825" cy="6350"/>
          </a:xfrm>
          <a:prstGeom prst="line">
            <a:avLst/>
          </a:prstGeom>
          <a:noFill/>
          <a:ln w="12700" algn="ctr">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a:stCxn id="55" idx="6"/>
            <a:endCxn id="69" idx="1"/>
          </p:cNvCxnSpPr>
          <p:nvPr/>
        </p:nvCxnSpPr>
        <p:spPr bwMode="auto">
          <a:xfrm>
            <a:off x="6773863" y="3242469"/>
            <a:ext cx="1715498" cy="934"/>
          </a:xfrm>
          <a:prstGeom prst="line">
            <a:avLst/>
          </a:prstGeom>
          <a:solidFill>
            <a:schemeClr val="tx2"/>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2" name="Picture 4" descr="H:\ICONS\System Components\Bronze\DSLAM_bronz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033" y="4986814"/>
            <a:ext cx="352554" cy="40227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 descr="H:\ICONS\System Components\Bronze\ATM_Switch_bronz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8234" y="5819395"/>
            <a:ext cx="277909" cy="27790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ICONS\System Components\Teal\DSLAM_t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5478" y="3955961"/>
            <a:ext cx="345197" cy="3938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ICONS\Hardware Elements\Teal\DSL_Modem_te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0742" y="5065713"/>
            <a:ext cx="452547" cy="155735"/>
          </a:xfrm>
          <a:prstGeom prst="rect">
            <a:avLst/>
          </a:prstGeom>
          <a:solidFill>
            <a:schemeClr val="bg1"/>
          </a:solidFill>
        </p:spPr>
      </p:pic>
      <p:pic>
        <p:nvPicPr>
          <p:cNvPr id="67" name="Picture 2" descr="H:\ICONS\Hardware Elements\Teal\DSL_Modem_te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7940" y="4117060"/>
            <a:ext cx="452547" cy="155735"/>
          </a:xfrm>
          <a:prstGeom prst="rect">
            <a:avLst/>
          </a:prstGeom>
          <a:solidFill>
            <a:schemeClr val="bg1"/>
          </a:solidFill>
        </p:spPr>
      </p:pic>
      <p:pic>
        <p:nvPicPr>
          <p:cNvPr id="69"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9361" y="3062465"/>
            <a:ext cx="345320" cy="361876"/>
          </a:xfrm>
          <a:prstGeom prst="rect">
            <a:avLst/>
          </a:prstGeom>
          <a:solidFill>
            <a:schemeClr val="bg1"/>
          </a:solidFill>
        </p:spPr>
      </p:pic>
      <p:pic>
        <p:nvPicPr>
          <p:cNvPr id="70"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06722" y="3951324"/>
            <a:ext cx="345320" cy="361876"/>
          </a:xfrm>
          <a:prstGeom prst="rect">
            <a:avLst/>
          </a:prstGeom>
          <a:solidFill>
            <a:schemeClr val="bg1"/>
          </a:solidFill>
        </p:spPr>
      </p:pic>
      <p:pic>
        <p:nvPicPr>
          <p:cNvPr id="71"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7847" y="4835253"/>
            <a:ext cx="345320" cy="361876"/>
          </a:xfrm>
          <a:prstGeom prst="rect">
            <a:avLst/>
          </a:prstGeom>
          <a:solidFill>
            <a:schemeClr val="bg1"/>
          </a:solidFill>
        </p:spPr>
      </p:pic>
      <p:pic>
        <p:nvPicPr>
          <p:cNvPr id="72"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1281" y="5723573"/>
            <a:ext cx="345320" cy="361876"/>
          </a:xfrm>
          <a:prstGeom prst="rect">
            <a:avLst/>
          </a:prstGeom>
          <a:solidFill>
            <a:schemeClr val="bg1"/>
          </a:solidFill>
        </p:spPr>
      </p:pic>
      <p:pic>
        <p:nvPicPr>
          <p:cNvPr id="73"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0507" y="1592263"/>
            <a:ext cx="345320" cy="361876"/>
          </a:xfrm>
          <a:prstGeom prst="rect">
            <a:avLst/>
          </a:prstGeom>
          <a:solidFill>
            <a:schemeClr val="bg1"/>
          </a:solidFill>
        </p:spPr>
      </p:pic>
      <p:pic>
        <p:nvPicPr>
          <p:cNvPr id="74"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4893" y="2174912"/>
            <a:ext cx="345320" cy="361876"/>
          </a:xfrm>
          <a:prstGeom prst="rect">
            <a:avLst/>
          </a:prstGeom>
          <a:solidFill>
            <a:schemeClr val="bg1"/>
          </a:solidFill>
        </p:spPr>
      </p:pic>
      <p:pic>
        <p:nvPicPr>
          <p:cNvPr id="75"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2352" y="2195513"/>
            <a:ext cx="345320" cy="361876"/>
          </a:xfrm>
          <a:prstGeom prst="rect">
            <a:avLst/>
          </a:prstGeom>
          <a:solidFill>
            <a:schemeClr val="bg1"/>
          </a:solidFill>
        </p:spPr>
      </p:pic>
      <p:pic>
        <p:nvPicPr>
          <p:cNvPr id="76"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61500" y="908087"/>
            <a:ext cx="345320" cy="361876"/>
          </a:xfrm>
          <a:prstGeom prst="rect">
            <a:avLst/>
          </a:prstGeom>
          <a:solidFill>
            <a:schemeClr val="bg1"/>
          </a:solidFill>
        </p:spPr>
      </p:pic>
      <p:pic>
        <p:nvPicPr>
          <p:cNvPr id="77" name="Picture 19" descr="H:\ICONS\Diagram Elements\Teal\Branch_te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6955" y="880239"/>
            <a:ext cx="345320" cy="361876"/>
          </a:xfrm>
          <a:prstGeom prst="rect">
            <a:avLst/>
          </a:prstGeom>
          <a:solidFill>
            <a:schemeClr val="bg1"/>
          </a:solidFill>
        </p:spPr>
      </p:pic>
      <p:pic>
        <p:nvPicPr>
          <p:cNvPr id="78" name="Picture 7" descr="H:\ICONS\System Components\Teal\Switch_te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5177" y="1566864"/>
            <a:ext cx="478449" cy="47844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 descr="H:\ICONS\System Components\Teal\Switch_te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1552" y="2961176"/>
            <a:ext cx="478449" cy="47844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 descr="H:\ICONS\System Components\Teal\Switch_te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9801" y="3921126"/>
            <a:ext cx="478449" cy="47844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H:\ICONS\System Components\Teal\Switch_te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6069" y="4913314"/>
            <a:ext cx="478449" cy="47844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 descr="H:\ICONS\System Components\Teal\Switch_te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0576" y="5769336"/>
            <a:ext cx="478449" cy="47844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descr="H:\ICONS\System Components\Teal\Switch_te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1526" y="3069035"/>
            <a:ext cx="262731" cy="26273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7" descr="H:\ICONS\System Components\Teal\Switch_te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38826" y="4006477"/>
            <a:ext cx="262731" cy="26273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7" descr="H:\ICONS\System Components\Teal\Switch_te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09060" y="5047325"/>
            <a:ext cx="262731" cy="2627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7" descr="H:\ICONS\System Components\Teal\Switch_te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7383" y="5876517"/>
            <a:ext cx="262731" cy="26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1542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par>
                                <p:cTn id="29" presetID="10"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par>
                                <p:cTn id="53" presetID="10"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par>
                                <p:cTn id="56" presetID="10" presetClass="entr" presetSubtype="0" fill="hold"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500"/>
                                        <p:tgtEl>
                                          <p:spTgt spid="82"/>
                                        </p:tgtEl>
                                      </p:cBhvr>
                                    </p:animEffect>
                                  </p:childTnLst>
                                </p:cTn>
                              </p:par>
                              <p:par>
                                <p:cTn id="59" presetID="10" presetClass="entr" presetSubtype="0" fill="hold"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par>
                                <p:cTn id="65" presetID="10"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12"/>
          <p:cNvSpPr>
            <a:spLocks noGrp="1" noChangeArrowheads="1"/>
          </p:cNvSpPr>
          <p:nvPr>
            <p:ph type="title"/>
          </p:nvPr>
        </p:nvSpPr>
        <p:spPr>
          <a:xfrm>
            <a:off x="2063751" y="539750"/>
            <a:ext cx="8372475" cy="755650"/>
          </a:xfrm>
        </p:spPr>
        <p:txBody>
          <a:bodyPr/>
          <a:lstStyle/>
          <a:p>
            <a:pPr eaLnBrk="1" hangingPunct="1"/>
            <a:r>
              <a:rPr lang="en-GB" altLang="en-US" dirty="0"/>
              <a:t>Colt Access technologies</a:t>
            </a:r>
          </a:p>
        </p:txBody>
      </p:sp>
      <p:sp>
        <p:nvSpPr>
          <p:cNvPr id="6147" name="Rectangle 113"/>
          <p:cNvSpPr>
            <a:spLocks noGrp="1" noChangeArrowheads="1"/>
          </p:cNvSpPr>
          <p:nvPr>
            <p:ph type="body" idx="1"/>
          </p:nvPr>
        </p:nvSpPr>
        <p:spPr>
          <a:xfrm>
            <a:off x="2732089" y="1520825"/>
            <a:ext cx="7553325" cy="386715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en-GB" altLang="en-US" sz="2800" dirty="0"/>
              <a:t>Colt </a:t>
            </a:r>
            <a:r>
              <a:rPr lang="en-GB" altLang="en-US" sz="2800" dirty="0" err="1"/>
              <a:t>Fiber</a:t>
            </a:r>
            <a:r>
              <a:rPr lang="en-GB" altLang="en-US" sz="2800" dirty="0"/>
              <a:t> Solution: Next Gen. Network</a:t>
            </a:r>
          </a:p>
          <a:p>
            <a:pPr eaLnBrk="1" hangingPunct="1"/>
            <a:r>
              <a:rPr lang="en-GB" altLang="en-US" sz="2800" dirty="0"/>
              <a:t>	</a:t>
            </a:r>
          </a:p>
          <a:p>
            <a:pPr eaLnBrk="1" hangingPunct="1"/>
            <a:r>
              <a:rPr lang="en-GB" altLang="en-US" sz="2800" dirty="0"/>
              <a:t>Colt EFM: Ethernet in the First Mile</a:t>
            </a:r>
          </a:p>
          <a:p>
            <a:pPr eaLnBrk="1" hangingPunct="1"/>
            <a:r>
              <a:rPr lang="en-GB" altLang="en-US" sz="2800" dirty="0"/>
              <a:t>	</a:t>
            </a:r>
          </a:p>
          <a:p>
            <a:pPr eaLnBrk="1" hangingPunct="1"/>
            <a:r>
              <a:rPr lang="en-GB" altLang="en-US" sz="2800" dirty="0">
                <a:sym typeface="Wingdings" panose="05000000000000000000" pitchFamily="2" charset="2"/>
              </a:rPr>
              <a:t>S</a:t>
            </a:r>
            <a:r>
              <a:rPr lang="en-GB" altLang="en-US" sz="2800" dirty="0"/>
              <a:t>DSL – wholesale DSL</a:t>
            </a:r>
          </a:p>
          <a:p>
            <a:pPr eaLnBrk="1" hangingPunct="1"/>
            <a:endParaRPr lang="en-GB" altLang="en-US" sz="2800" dirty="0"/>
          </a:p>
          <a:p>
            <a:pPr eaLnBrk="1" hangingPunct="1"/>
            <a:r>
              <a:rPr lang="en-GB" altLang="en-US" sz="2800" dirty="0"/>
              <a:t>Other Licensed Operator (OLO)</a:t>
            </a:r>
          </a:p>
          <a:p>
            <a:pPr eaLnBrk="1" hangingPunct="1"/>
            <a:endParaRPr lang="en-GB" altLang="en-US" sz="2800" dirty="0"/>
          </a:p>
          <a:p>
            <a:pPr eaLnBrk="1" hangingPunct="1"/>
            <a:r>
              <a:rPr lang="en-GB" altLang="en-US" sz="2800" dirty="0"/>
              <a:t>3G (IP products only)</a:t>
            </a:r>
          </a:p>
          <a:p>
            <a:pPr eaLnBrk="1" hangingPunct="1"/>
            <a:endParaRPr lang="en-GB" altLang="en-US" sz="2800" dirty="0"/>
          </a:p>
          <a:p>
            <a:r>
              <a:rPr lang="en-GB" altLang="en-US" sz="2800" dirty="0"/>
              <a:t>Colt ULL </a:t>
            </a:r>
            <a:r>
              <a:rPr lang="en-GB" altLang="en-US" sz="2800" dirty="0" err="1"/>
              <a:t>FTTx</a:t>
            </a:r>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p:txBody>
      </p:sp>
      <p:sp>
        <p:nvSpPr>
          <p:cNvPr id="6148" name="AutoShape 49"/>
          <p:cNvSpPr>
            <a:spLocks noChangeAspect="1" noChangeArrowheads="1"/>
          </p:cNvSpPr>
          <p:nvPr/>
        </p:nvSpPr>
        <p:spPr bwMode="gray">
          <a:xfrm>
            <a:off x="2065338" y="152082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1</a:t>
            </a:r>
          </a:p>
        </p:txBody>
      </p:sp>
      <p:sp>
        <p:nvSpPr>
          <p:cNvPr id="6149" name="AutoShape 114"/>
          <p:cNvSpPr>
            <a:spLocks noChangeAspect="1" noChangeArrowheads="1"/>
          </p:cNvSpPr>
          <p:nvPr/>
        </p:nvSpPr>
        <p:spPr bwMode="gray">
          <a:xfrm>
            <a:off x="2065338" y="2259013"/>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2</a:t>
            </a:r>
          </a:p>
        </p:txBody>
      </p:sp>
      <p:sp>
        <p:nvSpPr>
          <p:cNvPr id="6150" name="AutoShape 115"/>
          <p:cNvSpPr>
            <a:spLocks noChangeAspect="1" noChangeArrowheads="1"/>
          </p:cNvSpPr>
          <p:nvPr/>
        </p:nvSpPr>
        <p:spPr bwMode="gray">
          <a:xfrm>
            <a:off x="2065338" y="310631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3</a:t>
            </a:r>
          </a:p>
        </p:txBody>
      </p:sp>
      <p:sp>
        <p:nvSpPr>
          <p:cNvPr id="6151" name="AutoShape 116"/>
          <p:cNvSpPr>
            <a:spLocks noChangeAspect="1" noChangeArrowheads="1"/>
          </p:cNvSpPr>
          <p:nvPr/>
        </p:nvSpPr>
        <p:spPr bwMode="gray">
          <a:xfrm>
            <a:off x="2077826" y="3956031"/>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4</a:t>
            </a:r>
          </a:p>
        </p:txBody>
      </p:sp>
      <p:sp>
        <p:nvSpPr>
          <p:cNvPr id="6152" name="AutoShape 116"/>
          <p:cNvSpPr>
            <a:spLocks noChangeAspect="1" noChangeArrowheads="1"/>
          </p:cNvSpPr>
          <p:nvPr/>
        </p:nvSpPr>
        <p:spPr bwMode="gray">
          <a:xfrm>
            <a:off x="2065338" y="4763667"/>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5</a:t>
            </a:r>
          </a:p>
        </p:txBody>
      </p:sp>
      <p:sp>
        <p:nvSpPr>
          <p:cNvPr id="9" name="AutoShape 49"/>
          <p:cNvSpPr>
            <a:spLocks noChangeAspect="1" noChangeArrowheads="1"/>
          </p:cNvSpPr>
          <p:nvPr/>
        </p:nvSpPr>
        <p:spPr bwMode="gray">
          <a:xfrm>
            <a:off x="2077826" y="5661248"/>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6</a:t>
            </a:r>
          </a:p>
        </p:txBody>
      </p:sp>
    </p:spTree>
    <p:extLst>
      <p:ext uri="{BB962C8B-B14F-4D97-AF65-F5344CB8AC3E}">
        <p14:creationId xmlns:p14="http://schemas.microsoft.com/office/powerpoint/2010/main" val="1459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011364" y="1358900"/>
            <a:ext cx="85502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eaLnBrk="0" hangingPunct="0">
              <a:spcBef>
                <a:spcPct val="75000"/>
              </a:spcBef>
              <a:buClr>
                <a:schemeClr val="tx2"/>
              </a:buClr>
              <a:buSzPct val="125000"/>
              <a:defRPr sz="2000">
                <a:solidFill>
                  <a:schemeClr val="tx1"/>
                </a:solidFill>
                <a:latin typeface="Arial" panose="020B0604020202020204" pitchFamily="34" charset="0"/>
              </a:defRPr>
            </a:lvl1pPr>
            <a:lvl2pPr marL="722313" indent="-265113"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buFontTx/>
              <a:buChar char="•"/>
            </a:pPr>
            <a:r>
              <a:rPr lang="en-GB" altLang="en-US" sz="1500" kern="0" dirty="0"/>
              <a:t>Colt On-net</a:t>
            </a:r>
          </a:p>
          <a:p>
            <a:pPr>
              <a:buFontTx/>
              <a:buChar char="•"/>
            </a:pPr>
            <a:r>
              <a:rPr lang="en-GB" altLang="en-US" sz="1500" kern="0" dirty="0"/>
              <a:t>Ethernet based </a:t>
            </a:r>
            <a:r>
              <a:rPr lang="en-GB" altLang="en-US" sz="1500" b="1" kern="0" dirty="0"/>
              <a:t>Next Generation backbone </a:t>
            </a:r>
            <a:r>
              <a:rPr lang="en-GB" altLang="en-US" sz="1500" kern="0" dirty="0"/>
              <a:t>of Colt</a:t>
            </a:r>
          </a:p>
          <a:p>
            <a:pPr>
              <a:buFontTx/>
              <a:buChar char="•"/>
            </a:pPr>
            <a:r>
              <a:rPr lang="en-GB" altLang="en-US" sz="1500" b="1" kern="0" dirty="0">
                <a:solidFill>
                  <a:srgbClr val="FF0000"/>
                </a:solidFill>
              </a:rPr>
              <a:t>Provides access and transport for all Colt products</a:t>
            </a:r>
          </a:p>
          <a:p>
            <a:pPr>
              <a:buFontTx/>
              <a:buChar char="•"/>
            </a:pPr>
            <a:r>
              <a:rPr lang="en-GB" altLang="en-US" sz="1500" kern="0" dirty="0">
                <a:solidFill>
                  <a:srgbClr val="FF0000"/>
                </a:solidFill>
              </a:rPr>
              <a:t>If site is connected with Colt </a:t>
            </a:r>
            <a:r>
              <a:rPr lang="en-GB" altLang="en-US" sz="1500" kern="0" dirty="0" err="1">
                <a:solidFill>
                  <a:srgbClr val="FF0000"/>
                </a:solidFill>
              </a:rPr>
              <a:t>fiber</a:t>
            </a:r>
            <a:r>
              <a:rPr lang="en-GB" altLang="en-US" sz="1500" kern="0" dirty="0">
                <a:solidFill>
                  <a:srgbClr val="FF0000"/>
                </a:solidFill>
              </a:rPr>
              <a:t> – </a:t>
            </a:r>
            <a:r>
              <a:rPr lang="en-GB" altLang="en-US" sz="1500" b="1" kern="0" dirty="0">
                <a:solidFill>
                  <a:srgbClr val="FF0000"/>
                </a:solidFill>
              </a:rPr>
              <a:t>max bandwidth: virtual ‘unlimited’</a:t>
            </a:r>
          </a:p>
          <a:p>
            <a:pPr>
              <a:buFontTx/>
              <a:buChar char="•"/>
            </a:pPr>
            <a:r>
              <a:rPr lang="en-GB" altLang="en-US" sz="1500" kern="0" dirty="0"/>
              <a:t>Colt </a:t>
            </a:r>
            <a:r>
              <a:rPr lang="en-GB" altLang="en-US" sz="1500" kern="0" dirty="0" err="1"/>
              <a:t>Fiber</a:t>
            </a:r>
            <a:r>
              <a:rPr lang="en-GB" altLang="en-US" sz="1500" kern="0" dirty="0"/>
              <a:t> available in all Colt countries / Colt cities</a:t>
            </a:r>
          </a:p>
          <a:p>
            <a:pPr lvl="1"/>
            <a:r>
              <a:rPr lang="en-GB" altLang="en-US" sz="1500" kern="0" dirty="0"/>
              <a:t>EU vs Asia</a:t>
            </a:r>
          </a:p>
          <a:p>
            <a:pPr>
              <a:buFontTx/>
              <a:buChar char="•"/>
            </a:pPr>
            <a:r>
              <a:rPr lang="en-GB" altLang="en-US" sz="1500" kern="0" dirty="0"/>
              <a:t>Network expansion programme: further deployment of our </a:t>
            </a:r>
            <a:r>
              <a:rPr lang="en-GB" altLang="en-US" sz="1500" kern="0" dirty="0" err="1"/>
              <a:t>fiber</a:t>
            </a:r>
            <a:r>
              <a:rPr lang="en-GB" altLang="en-US" sz="1500" kern="0" dirty="0"/>
              <a:t> backbone</a:t>
            </a:r>
          </a:p>
          <a:p>
            <a:pPr lvl="1">
              <a:spcBef>
                <a:spcPct val="75000"/>
              </a:spcBef>
            </a:pPr>
            <a:r>
              <a:rPr lang="en-GB" altLang="en-US" sz="1500" kern="0" dirty="0"/>
              <a:t>New Colt MAN:	49 MAN  -&gt; Connecting new Colt cities (ongoing process)</a:t>
            </a:r>
          </a:p>
          <a:p>
            <a:pPr lvl="1">
              <a:spcBef>
                <a:spcPct val="75000"/>
              </a:spcBef>
            </a:pPr>
            <a:r>
              <a:rPr lang="en-GB" altLang="en-US" sz="1500" kern="0" dirty="0"/>
              <a:t>New buildings:	Building Connectivity Process (BCP process)</a:t>
            </a:r>
          </a:p>
          <a:p>
            <a:pPr>
              <a:buFontTx/>
              <a:buChar char="•"/>
            </a:pPr>
            <a:endParaRPr lang="en-GB" altLang="en-US" sz="1800" kern="0" dirty="0"/>
          </a:p>
          <a:p>
            <a:pPr>
              <a:buFontTx/>
              <a:buChar char="•"/>
            </a:pPr>
            <a:endParaRPr lang="en-GB" altLang="en-US" sz="1800" kern="0" dirty="0"/>
          </a:p>
        </p:txBody>
      </p:sp>
      <p:sp>
        <p:nvSpPr>
          <p:cNvPr id="25603" name="Rectangle 9"/>
          <p:cNvSpPr>
            <a:spLocks noChangeArrowheads="1"/>
          </p:cNvSpPr>
          <p:nvPr/>
        </p:nvSpPr>
        <p:spPr bwMode="auto">
          <a:xfrm>
            <a:off x="2568576" y="466725"/>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a:solidFill>
                  <a:schemeClr val="tx2"/>
                </a:solidFill>
              </a:rPr>
              <a:t>Colt Fiber – Next Generation Network</a:t>
            </a:r>
            <a:endParaRPr lang="en-GB" altLang="en-US" sz="2800" b="1" kern="0" dirty="0">
              <a:solidFill>
                <a:schemeClr val="tx2"/>
              </a:solidFill>
            </a:endParaRPr>
          </a:p>
        </p:txBody>
      </p:sp>
      <p:sp>
        <p:nvSpPr>
          <p:cNvPr id="25604" name="AutoShape 49"/>
          <p:cNvSpPr>
            <a:spLocks noChangeAspect="1" noChangeArrowheads="1"/>
          </p:cNvSpPr>
          <p:nvPr/>
        </p:nvSpPr>
        <p:spPr bwMode="gray">
          <a:xfrm>
            <a:off x="1795463" y="57467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a:solidFill>
                  <a:schemeClr val="bg1"/>
                </a:solidFill>
              </a:rPr>
              <a:t>1</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9162192" y="1134665"/>
            <a:ext cx="1211611" cy="1295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38100" cap="flat" cmpd="sng">
                <a:solidFill>
                  <a:schemeClr val="tx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75743" y="4941168"/>
            <a:ext cx="8209043" cy="1600438"/>
          </a:xfrm>
          <a:prstGeom prst="rect">
            <a:avLst/>
          </a:prstGeom>
        </p:spPr>
        <p:txBody>
          <a:bodyPr wrap="square">
            <a:spAutoFit/>
          </a:bodyPr>
          <a:lstStyle/>
          <a:p>
            <a:r>
              <a:rPr lang="nl-BE" sz="1400" i="1" kern="0" dirty="0" err="1">
                <a:solidFill>
                  <a:sysClr val="windowText" lastClr="000000"/>
                </a:solidFill>
              </a:rPr>
              <a:t>Use</a:t>
            </a:r>
            <a:r>
              <a:rPr lang="nl-BE" sz="1400" i="1" kern="0" dirty="0">
                <a:solidFill>
                  <a:sysClr val="windowText" lastClr="000000"/>
                </a:solidFill>
              </a:rPr>
              <a:t> MBL (Master Building List) </a:t>
            </a:r>
            <a:r>
              <a:rPr lang="nl-BE" sz="1400" i="1" kern="0" dirty="0" err="1">
                <a:solidFill>
                  <a:sysClr val="windowText" lastClr="000000"/>
                </a:solidFill>
              </a:rPr>
              <a:t>available</a:t>
            </a:r>
            <a:r>
              <a:rPr lang="nl-BE" sz="1400" i="1" kern="0" dirty="0">
                <a:solidFill>
                  <a:sysClr val="windowText" lastClr="000000"/>
                </a:solidFill>
              </a:rPr>
              <a:t> via Colt online (Colt </a:t>
            </a:r>
            <a:r>
              <a:rPr lang="nl-BE" sz="1400" i="1" kern="0" dirty="0" err="1">
                <a:solidFill>
                  <a:sysClr val="windowText" lastClr="000000"/>
                </a:solidFill>
              </a:rPr>
              <a:t>Xplore</a:t>
            </a:r>
            <a:r>
              <a:rPr lang="nl-BE" sz="1400" i="1" kern="0" dirty="0">
                <a:solidFill>
                  <a:sysClr val="windowText" lastClr="000000"/>
                </a:solidFill>
              </a:rPr>
              <a:t>)</a:t>
            </a:r>
          </a:p>
          <a:p>
            <a:endParaRPr lang="en-US" sz="1400" i="1" kern="0" dirty="0">
              <a:solidFill>
                <a:sysClr val="windowText" lastClr="000000"/>
              </a:solidFill>
            </a:endParaRPr>
          </a:p>
          <a:p>
            <a:r>
              <a:rPr lang="en-US" sz="1400" i="1" kern="0" dirty="0">
                <a:solidFill>
                  <a:sysClr val="windowText" lastClr="000000"/>
                </a:solidFill>
              </a:rPr>
              <a:t>PAON - http://intranets/Intranet/BusinessUnits/NetworkServices/OrganisationStructure/SBD/Strategybidandassetmanagement/Pre-ApprovedOn-Net/index.htm</a:t>
            </a:r>
          </a:p>
          <a:p>
            <a:endParaRPr lang="en-US" sz="1400" i="1" kern="0" dirty="0">
              <a:solidFill>
                <a:sysClr val="windowText" lastClr="000000"/>
              </a:solidFill>
            </a:endParaRPr>
          </a:p>
          <a:p>
            <a:r>
              <a:rPr lang="en-US" sz="1400" i="1" kern="0" dirty="0">
                <a:solidFill>
                  <a:sysClr val="windowText" lastClr="000000"/>
                </a:solidFill>
              </a:rPr>
              <a:t>http://intranets/Intranet/BusinessUnits/NetworkServices/OurNetwork/AccessData/index.htm</a:t>
            </a:r>
          </a:p>
        </p:txBody>
      </p:sp>
    </p:spTree>
    <p:extLst>
      <p:ext uri="{BB962C8B-B14F-4D97-AF65-F5344CB8AC3E}">
        <p14:creationId xmlns:p14="http://schemas.microsoft.com/office/powerpoint/2010/main" val="80707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5838" y="2754314"/>
            <a:ext cx="7772400" cy="1362075"/>
          </a:xfrm>
        </p:spPr>
        <p:txBody>
          <a:bodyPr/>
          <a:lstStyle/>
          <a:p>
            <a:pPr>
              <a:defRPr/>
            </a:pPr>
            <a:r>
              <a:rPr lang="en-GB" dirty="0"/>
              <a:t>Product structure</a:t>
            </a:r>
          </a:p>
        </p:txBody>
      </p:sp>
    </p:spTree>
    <p:extLst>
      <p:ext uri="{BB962C8B-B14F-4D97-AF65-F5344CB8AC3E}">
        <p14:creationId xmlns:p14="http://schemas.microsoft.com/office/powerpoint/2010/main" val="898737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870329" y="1370341"/>
            <a:ext cx="85502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eaLnBrk="0" hangingPunct="0">
              <a:spcBef>
                <a:spcPct val="75000"/>
              </a:spcBef>
              <a:buClr>
                <a:schemeClr val="tx2"/>
              </a:buClr>
              <a:buSzPct val="125000"/>
              <a:defRPr sz="2000">
                <a:solidFill>
                  <a:schemeClr val="tx1"/>
                </a:solidFill>
                <a:latin typeface="Arial" panose="020B0604020202020204" pitchFamily="34" charset="0"/>
              </a:defRPr>
            </a:lvl1pPr>
            <a:lvl2pPr marL="722313" indent="-265113"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buFontTx/>
              <a:buChar char="•"/>
            </a:pPr>
            <a:r>
              <a:rPr lang="en-GB" altLang="en-US" sz="1400" kern="0" dirty="0"/>
              <a:t>Ethernet in the first/last mile based on Copper infrastructure </a:t>
            </a:r>
          </a:p>
          <a:p>
            <a:pPr>
              <a:buFontTx/>
              <a:buChar char="•"/>
            </a:pPr>
            <a:r>
              <a:rPr lang="en-GB" altLang="en-US" sz="1400" kern="0" dirty="0"/>
              <a:t>Copper is an electrical signal – so there is attenuation =&gt; Max bandwidth speed up to 40 Mb</a:t>
            </a:r>
          </a:p>
          <a:p>
            <a:pPr>
              <a:buFontTx/>
              <a:buChar char="•"/>
            </a:pPr>
            <a:r>
              <a:rPr lang="en-GB" altLang="en-US" sz="1400" kern="0" dirty="0"/>
              <a:t>Colt EFM bandwidths are </a:t>
            </a:r>
            <a:r>
              <a:rPr lang="en-GB" altLang="en-US" sz="1400" b="1" kern="0" dirty="0">
                <a:solidFill>
                  <a:srgbClr val="FF0000"/>
                </a:solidFill>
              </a:rPr>
              <a:t>guaranteed, symmetrical and uncontended </a:t>
            </a:r>
            <a:r>
              <a:rPr lang="en-GB" altLang="en-US" sz="1400" kern="0" dirty="0"/>
              <a:t>(1:1)</a:t>
            </a:r>
          </a:p>
          <a:p>
            <a:pPr>
              <a:buFontTx/>
              <a:buChar char="•"/>
            </a:pPr>
            <a:r>
              <a:rPr lang="en-GB" altLang="en-US" sz="1400" kern="0" dirty="0"/>
              <a:t>Premium SLA in all Colt countries !  </a:t>
            </a:r>
            <a:r>
              <a:rPr lang="en-GB" altLang="en-US" sz="1400" kern="0" dirty="0" err="1"/>
              <a:t>Cfr</a:t>
            </a:r>
            <a:r>
              <a:rPr lang="en-GB" altLang="en-US" sz="1400" kern="0" dirty="0"/>
              <a:t> Product SLA</a:t>
            </a:r>
          </a:p>
          <a:p>
            <a:pPr>
              <a:buFontTx/>
              <a:buChar char="•"/>
            </a:pPr>
            <a:r>
              <a:rPr lang="en-GB" altLang="en-US" sz="1400" kern="0" dirty="0"/>
              <a:t>Only available in cities where Colt </a:t>
            </a:r>
            <a:r>
              <a:rPr lang="en-GB" altLang="en-US" sz="1400" kern="0" dirty="0" err="1"/>
              <a:t>fiber</a:t>
            </a:r>
            <a:r>
              <a:rPr lang="en-GB" altLang="en-US" sz="1400" kern="0" dirty="0"/>
              <a:t> is available</a:t>
            </a:r>
          </a:p>
          <a:p>
            <a:pPr marL="457200" lvl="1" indent="0">
              <a:buNone/>
            </a:pPr>
            <a:endParaRPr lang="en-GB" altLang="en-US" sz="1400" b="1" kern="0" dirty="0"/>
          </a:p>
          <a:p>
            <a:pPr>
              <a:buFontTx/>
              <a:buChar char="•"/>
            </a:pPr>
            <a:endParaRPr lang="en-GB" altLang="en-US" sz="1800" kern="0" dirty="0"/>
          </a:p>
        </p:txBody>
      </p:sp>
      <p:sp>
        <p:nvSpPr>
          <p:cNvPr id="22531" name="Rectangle 9"/>
          <p:cNvSpPr>
            <a:spLocks noChangeArrowheads="1"/>
          </p:cNvSpPr>
          <p:nvPr/>
        </p:nvSpPr>
        <p:spPr bwMode="auto">
          <a:xfrm>
            <a:off x="2971801" y="455613"/>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a:solidFill>
                  <a:schemeClr val="tx2"/>
                </a:solidFill>
              </a:rPr>
              <a:t>Colt EFM (Ethernet First Mile)</a:t>
            </a:r>
            <a:endParaRPr lang="en-GB" altLang="en-US" sz="2800" b="1" kern="0">
              <a:solidFill>
                <a:schemeClr val="tx2"/>
              </a:solidFill>
            </a:endParaRP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492" y="208025"/>
            <a:ext cx="130968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AutoShape 49"/>
          <p:cNvSpPr>
            <a:spLocks noChangeAspect="1" noChangeArrowheads="1"/>
          </p:cNvSpPr>
          <p:nvPr/>
        </p:nvSpPr>
        <p:spPr bwMode="gray">
          <a:xfrm>
            <a:off x="1795463" y="57467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a:solidFill>
                  <a:schemeClr val="bg1"/>
                </a:solidFill>
              </a:rPr>
              <a:t>2</a:t>
            </a:r>
          </a:p>
        </p:txBody>
      </p:sp>
      <p:grpSp>
        <p:nvGrpSpPr>
          <p:cNvPr id="22534" name="Group 2"/>
          <p:cNvGrpSpPr>
            <a:grpSpLocks/>
          </p:cNvGrpSpPr>
          <p:nvPr/>
        </p:nvGrpSpPr>
        <p:grpSpPr bwMode="auto">
          <a:xfrm>
            <a:off x="1897099" y="3452812"/>
            <a:ext cx="8615363" cy="2082800"/>
            <a:chOff x="446088" y="1358900"/>
            <a:chExt cx="8615362" cy="2082800"/>
          </a:xfrm>
        </p:grpSpPr>
        <p:grpSp>
          <p:nvGrpSpPr>
            <p:cNvPr id="22537" name="Group 3"/>
            <p:cNvGrpSpPr>
              <a:grpSpLocks/>
            </p:cNvGrpSpPr>
            <p:nvPr/>
          </p:nvGrpSpPr>
          <p:grpSpPr bwMode="auto">
            <a:xfrm>
              <a:off x="446088" y="1358900"/>
              <a:ext cx="8615362" cy="2082800"/>
              <a:chOff x="445936" y="1359065"/>
              <a:chExt cx="8614911" cy="2082787"/>
            </a:xfrm>
          </p:grpSpPr>
          <p:sp>
            <p:nvSpPr>
              <p:cNvPr id="22540" name="Rectangle 73"/>
              <p:cNvSpPr>
                <a:spLocks noChangeArrowheads="1"/>
              </p:cNvSpPr>
              <p:nvPr/>
            </p:nvSpPr>
            <p:spPr bwMode="auto">
              <a:xfrm>
                <a:off x="5114321" y="1370785"/>
                <a:ext cx="2393950"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dirty="0">
                    <a:solidFill>
                      <a:srgbClr val="FFFFFF"/>
                    </a:solidFill>
                    <a:ea typeface="MS PGothic" panose="020B0600070205080204" pitchFamily="34" charset="-128"/>
                  </a:rPr>
                  <a:t>PTT Network</a:t>
                </a:r>
              </a:p>
            </p:txBody>
          </p:sp>
          <p:sp>
            <p:nvSpPr>
              <p:cNvPr id="22541" name="Rectangle 74"/>
              <p:cNvSpPr>
                <a:spLocks noChangeArrowheads="1"/>
              </p:cNvSpPr>
              <p:nvPr/>
            </p:nvSpPr>
            <p:spPr bwMode="auto">
              <a:xfrm>
                <a:off x="3912584" y="1359065"/>
                <a:ext cx="1201737"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400" kern="0">
                    <a:solidFill>
                      <a:srgbClr val="FFFFFF"/>
                    </a:solidFill>
                    <a:ea typeface="MS PGothic" panose="020B0600070205080204" pitchFamily="34" charset="-128"/>
                  </a:rPr>
                  <a:t>PTT </a:t>
                </a:r>
              </a:p>
              <a:p>
                <a:pPr algn="ctr" eaLnBrk="1" hangingPunct="1">
                  <a:spcBef>
                    <a:spcPct val="0"/>
                  </a:spcBef>
                  <a:buClrTx/>
                  <a:buSzTx/>
                </a:pPr>
                <a:r>
                  <a:rPr lang="en-GB" altLang="en-US" sz="1400" kern="0">
                    <a:solidFill>
                      <a:srgbClr val="FFFFFF"/>
                    </a:solidFill>
                    <a:ea typeface="MS PGothic" panose="020B0600070205080204" pitchFamily="34" charset="-128"/>
                  </a:rPr>
                  <a:t>Central Office</a:t>
                </a:r>
              </a:p>
            </p:txBody>
          </p:sp>
          <p:sp>
            <p:nvSpPr>
              <p:cNvPr id="22542" name="Rectangle 75"/>
              <p:cNvSpPr>
                <a:spLocks noChangeArrowheads="1"/>
              </p:cNvSpPr>
              <p:nvPr/>
            </p:nvSpPr>
            <p:spPr bwMode="auto">
              <a:xfrm>
                <a:off x="7508272" y="1370785"/>
                <a:ext cx="1552575"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a:solidFill>
                      <a:srgbClr val="FFFFFF"/>
                    </a:solidFill>
                    <a:ea typeface="MS PGothic" panose="020B0600070205080204" pitchFamily="34" charset="-128"/>
                  </a:rPr>
                  <a:t>Customer</a:t>
                </a:r>
              </a:p>
              <a:p>
                <a:pPr algn="ctr" eaLnBrk="1" hangingPunct="1">
                  <a:spcBef>
                    <a:spcPct val="0"/>
                  </a:spcBef>
                  <a:buClrTx/>
                  <a:buSzTx/>
                </a:pPr>
                <a:r>
                  <a:rPr lang="en-GB" altLang="en-US" sz="1600" kern="0">
                    <a:solidFill>
                      <a:srgbClr val="FFFFFF"/>
                    </a:solidFill>
                    <a:ea typeface="MS PGothic" panose="020B0600070205080204" pitchFamily="34" charset="-128"/>
                  </a:rPr>
                  <a:t> Premise</a:t>
                </a:r>
              </a:p>
            </p:txBody>
          </p:sp>
          <p:sp>
            <p:nvSpPr>
              <p:cNvPr id="22543" name="Rectangle 76"/>
              <p:cNvSpPr>
                <a:spLocks noChangeArrowheads="1"/>
              </p:cNvSpPr>
              <p:nvPr/>
            </p:nvSpPr>
            <p:spPr bwMode="auto">
              <a:xfrm>
                <a:off x="467710" y="1359065"/>
                <a:ext cx="3444875"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dirty="0">
                    <a:solidFill>
                      <a:srgbClr val="FFFFFF"/>
                    </a:solidFill>
                    <a:ea typeface="MS PGothic" panose="020B0600070205080204" pitchFamily="34" charset="-128"/>
                  </a:rPr>
                  <a:t>Colt Network</a:t>
                </a:r>
              </a:p>
            </p:txBody>
          </p:sp>
          <p:sp>
            <p:nvSpPr>
              <p:cNvPr id="22544" name="Rectangle 65"/>
              <p:cNvSpPr>
                <a:spLocks noChangeArrowheads="1"/>
              </p:cNvSpPr>
              <p:nvPr/>
            </p:nvSpPr>
            <p:spPr bwMode="auto">
              <a:xfrm>
                <a:off x="5092547" y="1857001"/>
                <a:ext cx="2393950"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45" name="Rectangle 63"/>
              <p:cNvSpPr>
                <a:spLocks noChangeArrowheads="1"/>
              </p:cNvSpPr>
              <p:nvPr/>
            </p:nvSpPr>
            <p:spPr bwMode="auto">
              <a:xfrm>
                <a:off x="3890810" y="1859795"/>
                <a:ext cx="1201737"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17" name="Rectangle 62"/>
              <p:cNvSpPr>
                <a:spLocks noChangeArrowheads="1"/>
              </p:cNvSpPr>
              <p:nvPr/>
            </p:nvSpPr>
            <p:spPr bwMode="auto">
              <a:xfrm>
                <a:off x="7486130" y="1857537"/>
                <a:ext cx="1552494" cy="1581140"/>
              </a:xfrm>
              <a:prstGeom prst="rect">
                <a:avLst/>
              </a:prstGeom>
              <a:solidFill>
                <a:schemeClr val="bg1">
                  <a:lumMod val="95000"/>
                </a:schemeClr>
              </a:solidFill>
              <a:ln w="3175" algn="ctr">
                <a:solidFill>
                  <a:schemeClr val="bg1"/>
                </a:solidFill>
                <a:round/>
                <a:headEnd/>
                <a:tailEnd/>
              </a:ln>
            </p:spPr>
            <p:txBody>
              <a:bodyPr wrap="none" lIns="0" tIns="0" rIns="0" bIns="0"/>
              <a:lstStyle/>
              <a:p>
                <a:pPr>
                  <a:defRPr/>
                </a:pPr>
                <a:endParaRPr lang="en-US" kern="0" dirty="0">
                  <a:solidFill>
                    <a:srgbClr val="515049"/>
                  </a:solidFill>
                  <a:ea typeface="ＭＳ Ｐゴシック" pitchFamily="34" charset="-128"/>
                </a:endParaRPr>
              </a:p>
            </p:txBody>
          </p:sp>
          <p:sp>
            <p:nvSpPr>
              <p:cNvPr id="22547" name="Rectangle 2"/>
              <p:cNvSpPr>
                <a:spLocks noChangeArrowheads="1"/>
              </p:cNvSpPr>
              <p:nvPr/>
            </p:nvSpPr>
            <p:spPr bwMode="auto">
              <a:xfrm>
                <a:off x="445936" y="1859795"/>
                <a:ext cx="3444875"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48" name="Oval 2"/>
              <p:cNvSpPr>
                <a:spLocks noChangeArrowheads="1"/>
              </p:cNvSpPr>
              <p:nvPr/>
            </p:nvSpPr>
            <p:spPr bwMode="auto">
              <a:xfrm>
                <a:off x="5092548" y="2309094"/>
                <a:ext cx="2393950" cy="601816"/>
              </a:xfrm>
              <a:prstGeom prst="ellipse">
                <a:avLst/>
              </a:prstGeom>
              <a:solidFill>
                <a:schemeClr val="bg2"/>
              </a:solidFill>
              <a:ln w="38100" algn="ctr">
                <a:solidFill>
                  <a:srgbClr val="BE006B"/>
                </a:solidFill>
                <a:round/>
                <a:headEnd/>
                <a:tailEnd/>
              </a:ln>
            </p:spPr>
            <p:txBody>
              <a:bodyPr tIns="90000" bIns="90000"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0" name="Line 22"/>
              <p:cNvSpPr>
                <a:spLocks noChangeShapeType="1"/>
              </p:cNvSpPr>
              <p:nvPr/>
            </p:nvSpPr>
            <p:spPr bwMode="auto">
              <a:xfrm flipV="1">
                <a:off x="4682752" y="2578257"/>
                <a:ext cx="3063714"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21" name="Line 22"/>
              <p:cNvSpPr>
                <a:spLocks noChangeShapeType="1"/>
              </p:cNvSpPr>
              <p:nvPr/>
            </p:nvSpPr>
            <p:spPr bwMode="auto">
              <a:xfrm flipV="1">
                <a:off x="4692276" y="2559208"/>
                <a:ext cx="3063714"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22" name="Line 22"/>
              <p:cNvSpPr>
                <a:spLocks noChangeShapeType="1"/>
              </p:cNvSpPr>
              <p:nvPr/>
            </p:nvSpPr>
            <p:spPr bwMode="auto">
              <a:xfrm flipV="1">
                <a:off x="4711325" y="2625882"/>
                <a:ext cx="3063714"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23" name="Line 22"/>
              <p:cNvSpPr>
                <a:spLocks noChangeShapeType="1"/>
              </p:cNvSpPr>
              <p:nvPr/>
            </p:nvSpPr>
            <p:spPr bwMode="auto">
              <a:xfrm flipV="1">
                <a:off x="4682752" y="2606832"/>
                <a:ext cx="3063714"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22553" name="Oval 8"/>
              <p:cNvSpPr>
                <a:spLocks noChangeArrowheads="1"/>
              </p:cNvSpPr>
              <p:nvPr/>
            </p:nvSpPr>
            <p:spPr bwMode="auto">
              <a:xfrm rot="10800000">
                <a:off x="2871636" y="2368702"/>
                <a:ext cx="1046162" cy="474663"/>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54" name="Rectangle 27"/>
              <p:cNvSpPr>
                <a:spLocks noChangeArrowheads="1"/>
              </p:cNvSpPr>
              <p:nvPr/>
            </p:nvSpPr>
            <p:spPr bwMode="auto">
              <a:xfrm>
                <a:off x="2300136" y="2821140"/>
                <a:ext cx="6762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515049"/>
                    </a:solidFill>
                    <a:ea typeface="MS PGothic" panose="020B0600070205080204" pitchFamily="34" charset="-128"/>
                  </a:rPr>
                  <a:t>Colt MSP</a:t>
                </a:r>
                <a:endParaRPr lang="nl-NL" altLang="en-US" sz="1200" kern="0">
                  <a:solidFill>
                    <a:srgbClr val="515049"/>
                  </a:solidFill>
                  <a:ea typeface="MS PGothic" panose="020B0600070205080204" pitchFamily="34" charset="-128"/>
                </a:endParaRPr>
              </a:p>
            </p:txBody>
          </p:sp>
          <p:sp>
            <p:nvSpPr>
              <p:cNvPr id="22555" name="Text Box 35"/>
              <p:cNvSpPr txBox="1">
                <a:spLocks noChangeArrowheads="1"/>
              </p:cNvSpPr>
              <p:nvPr/>
            </p:nvSpPr>
            <p:spPr bwMode="auto">
              <a:xfrm>
                <a:off x="5531142" y="2286152"/>
                <a:ext cx="1516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PTT </a:t>
                </a:r>
              </a:p>
              <a:p>
                <a:pPr algn="ctr" eaLnBrk="1" hangingPunct="1">
                  <a:spcBef>
                    <a:spcPct val="0"/>
                  </a:spcBef>
                  <a:buClrTx/>
                  <a:buSzTx/>
                </a:pPr>
                <a:endParaRPr lang="en-US" altLang="en-US" sz="1400" b="1" kern="0">
                  <a:solidFill>
                    <a:srgbClr val="515049"/>
                  </a:solidFill>
                  <a:ea typeface="MS PGothic" panose="020B0600070205080204" pitchFamily="34" charset="-128"/>
                  <a:cs typeface="Arial" panose="020B0604020202020204" pitchFamily="34" charset="0"/>
                </a:endParaRPr>
              </a:p>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copper network</a:t>
                </a:r>
              </a:p>
            </p:txBody>
          </p:sp>
          <p:sp>
            <p:nvSpPr>
              <p:cNvPr id="22556" name="Text Box 37"/>
              <p:cNvSpPr txBox="1">
                <a:spLocks noChangeArrowheads="1"/>
              </p:cNvSpPr>
              <p:nvPr/>
            </p:nvSpPr>
            <p:spPr bwMode="auto">
              <a:xfrm>
                <a:off x="2943073" y="2373465"/>
                <a:ext cx="947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Colt / OLO</a:t>
                </a:r>
              </a:p>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Fibre Ring</a:t>
                </a:r>
              </a:p>
            </p:txBody>
          </p:sp>
          <p:sp>
            <p:nvSpPr>
              <p:cNvPr id="22557" name="Oval 134"/>
              <p:cNvSpPr>
                <a:spLocks noChangeArrowheads="1"/>
              </p:cNvSpPr>
              <p:nvPr/>
            </p:nvSpPr>
            <p:spPr bwMode="auto">
              <a:xfrm>
                <a:off x="445936" y="2300440"/>
                <a:ext cx="2144712" cy="612775"/>
              </a:xfrm>
              <a:prstGeom prst="ellipse">
                <a:avLst/>
              </a:prstGeom>
              <a:solidFill>
                <a:schemeClr val="bg2"/>
              </a:solidFill>
              <a:ln w="38100" algn="ctr">
                <a:solidFill>
                  <a:schemeClr val="tx2"/>
                </a:solidFill>
                <a:round/>
                <a:headEnd/>
                <a:tailEnd/>
              </a:ln>
            </p:spPr>
            <p:txBody>
              <a:bodyPr tIns="90000" bIns="90000"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58" name="Text Box 135"/>
              <p:cNvSpPr txBox="1">
                <a:spLocks noChangeArrowheads="1"/>
              </p:cNvSpPr>
              <p:nvPr/>
            </p:nvSpPr>
            <p:spPr bwMode="auto">
              <a:xfrm>
                <a:off x="695173" y="2344890"/>
                <a:ext cx="164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Colt</a:t>
                </a:r>
              </a:p>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Ethernet network</a:t>
                </a:r>
              </a:p>
            </p:txBody>
          </p:sp>
          <p:grpSp>
            <p:nvGrpSpPr>
              <p:cNvPr id="22559" name="Group 1"/>
              <p:cNvGrpSpPr>
                <a:grpSpLocks/>
              </p:cNvGrpSpPr>
              <p:nvPr/>
            </p:nvGrpSpPr>
            <p:grpSpPr bwMode="auto">
              <a:xfrm>
                <a:off x="2449361" y="2422677"/>
                <a:ext cx="446087" cy="366713"/>
                <a:chOff x="908050" y="3044825"/>
                <a:chExt cx="1014413" cy="785813"/>
              </a:xfrm>
            </p:grpSpPr>
            <p:sp>
              <p:nvSpPr>
                <p:cNvPr id="22577"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78"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79"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80"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22581"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82"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22583" name="Group 15"/>
                <p:cNvGrpSpPr>
                  <a:grpSpLocks/>
                </p:cNvGrpSpPr>
                <p:nvPr/>
              </p:nvGrpSpPr>
              <p:grpSpPr bwMode="auto">
                <a:xfrm>
                  <a:off x="974725" y="3194050"/>
                  <a:ext cx="792163" cy="596900"/>
                  <a:chOff x="2336" y="1344"/>
                  <a:chExt cx="969" cy="580"/>
                </a:xfrm>
              </p:grpSpPr>
              <p:sp>
                <p:nvSpPr>
                  <p:cNvPr id="22584"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85"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86"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87"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grpSp>
            <p:nvGrpSpPr>
              <p:cNvPr id="22560" name="Group 68"/>
              <p:cNvGrpSpPr>
                <a:grpSpLocks/>
              </p:cNvGrpSpPr>
              <p:nvPr/>
            </p:nvGrpSpPr>
            <p:grpSpPr bwMode="auto">
              <a:xfrm>
                <a:off x="3890811" y="2400452"/>
                <a:ext cx="446087" cy="366713"/>
                <a:chOff x="908050" y="3044825"/>
                <a:chExt cx="1014413" cy="785813"/>
              </a:xfrm>
            </p:grpSpPr>
            <p:sp>
              <p:nvSpPr>
                <p:cNvPr id="22566"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67"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2568"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69"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22570"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71"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22572" name="Group 15"/>
                <p:cNvGrpSpPr>
                  <a:grpSpLocks/>
                </p:cNvGrpSpPr>
                <p:nvPr/>
              </p:nvGrpSpPr>
              <p:grpSpPr bwMode="auto">
                <a:xfrm>
                  <a:off x="974725" y="3194050"/>
                  <a:ext cx="792163" cy="596900"/>
                  <a:chOff x="2336" y="1344"/>
                  <a:chExt cx="969" cy="580"/>
                </a:xfrm>
              </p:grpSpPr>
              <p:sp>
                <p:nvSpPr>
                  <p:cNvPr id="22573"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74"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75"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22576"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sp>
            <p:nvSpPr>
              <p:cNvPr id="22561" name="Rectangle 27"/>
              <p:cNvSpPr>
                <a:spLocks noChangeArrowheads="1"/>
              </p:cNvSpPr>
              <p:nvPr/>
            </p:nvSpPr>
            <p:spPr bwMode="auto">
              <a:xfrm>
                <a:off x="3869146" y="2811615"/>
                <a:ext cx="3767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a:t>
                </a:r>
              </a:p>
              <a:p>
                <a:pPr algn="ctr">
                  <a:spcBef>
                    <a:spcPct val="0"/>
                  </a:spcBef>
                  <a:buClrTx/>
                  <a:buSzTx/>
                </a:pPr>
                <a:r>
                  <a:rPr lang="nl-NL" altLang="en-US" sz="1200" b="1" kern="0">
                    <a:solidFill>
                      <a:srgbClr val="515049"/>
                    </a:solidFill>
                    <a:ea typeface="MS PGothic" panose="020B0600070205080204" pitchFamily="34" charset="-128"/>
                  </a:rPr>
                  <a:t> MSP</a:t>
                </a:r>
              </a:p>
              <a:p>
                <a:pPr algn="ctr">
                  <a:spcBef>
                    <a:spcPct val="0"/>
                  </a:spcBef>
                  <a:buClrTx/>
                  <a:buSzTx/>
                </a:pPr>
                <a:r>
                  <a:rPr lang="nl-NL" altLang="en-US" sz="1200" b="1" kern="0">
                    <a:solidFill>
                      <a:srgbClr val="515049"/>
                    </a:solidFill>
                    <a:ea typeface="MS PGothic" panose="020B0600070205080204" pitchFamily="34" charset="-128"/>
                  </a:rPr>
                  <a:t>CPE</a:t>
                </a:r>
                <a:endParaRPr lang="nl-NL" altLang="en-US" sz="1200" kern="0">
                  <a:solidFill>
                    <a:srgbClr val="515049"/>
                  </a:solidFill>
                  <a:ea typeface="MS PGothic" panose="020B0600070205080204" pitchFamily="34" charset="-128"/>
                </a:endParaRPr>
              </a:p>
            </p:txBody>
          </p:sp>
          <p:sp>
            <p:nvSpPr>
              <p:cNvPr id="22562" name="Rectangle 27"/>
              <p:cNvSpPr>
                <a:spLocks noChangeArrowheads="1"/>
              </p:cNvSpPr>
              <p:nvPr/>
            </p:nvSpPr>
            <p:spPr bwMode="auto">
              <a:xfrm>
                <a:off x="4437452" y="2804361"/>
                <a:ext cx="5899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 </a:t>
                </a:r>
              </a:p>
              <a:p>
                <a:pPr algn="ctr">
                  <a:spcBef>
                    <a:spcPct val="0"/>
                  </a:spcBef>
                  <a:buClrTx/>
                  <a:buSzTx/>
                </a:pPr>
                <a:r>
                  <a:rPr lang="nl-NL" altLang="en-US" sz="1200" b="1" kern="0">
                    <a:solidFill>
                      <a:srgbClr val="515049"/>
                    </a:solidFill>
                    <a:ea typeface="MS PGothic" panose="020B0600070205080204" pitchFamily="34" charset="-128"/>
                  </a:rPr>
                  <a:t>EFM</a:t>
                </a:r>
              </a:p>
              <a:p>
                <a:pPr algn="ctr">
                  <a:spcBef>
                    <a:spcPct val="0"/>
                  </a:spcBef>
                  <a:buClrTx/>
                  <a:buSzTx/>
                </a:pPr>
                <a:r>
                  <a:rPr lang="nl-NL" altLang="en-US" sz="1200" b="1" kern="0">
                    <a:solidFill>
                      <a:srgbClr val="515049"/>
                    </a:solidFill>
                    <a:ea typeface="MS PGothic" panose="020B0600070205080204" pitchFamily="34" charset="-128"/>
                  </a:rPr>
                  <a:t> DSLAM</a:t>
                </a:r>
                <a:endParaRPr lang="nl-NL" altLang="en-US" sz="1200" kern="0">
                  <a:solidFill>
                    <a:srgbClr val="515049"/>
                  </a:solidFill>
                  <a:ea typeface="MS PGothic" panose="020B0600070205080204" pitchFamily="34" charset="-128"/>
                </a:endParaRPr>
              </a:p>
            </p:txBody>
          </p:sp>
          <p:sp>
            <p:nvSpPr>
              <p:cNvPr id="22563" name="Rectangle 27"/>
              <p:cNvSpPr>
                <a:spLocks noChangeArrowheads="1"/>
              </p:cNvSpPr>
              <p:nvPr/>
            </p:nvSpPr>
            <p:spPr bwMode="auto">
              <a:xfrm>
                <a:off x="7590439" y="2868182"/>
                <a:ext cx="668418"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 EFM</a:t>
                </a:r>
              </a:p>
              <a:p>
                <a:pPr algn="ctr">
                  <a:spcBef>
                    <a:spcPct val="0"/>
                  </a:spcBef>
                  <a:buClrTx/>
                  <a:buSzTx/>
                </a:pPr>
                <a:r>
                  <a:rPr lang="nl-NL" altLang="en-US" sz="1200" b="1" kern="0">
                    <a:solidFill>
                      <a:srgbClr val="515049"/>
                    </a:solidFill>
                    <a:ea typeface="MS PGothic" panose="020B0600070205080204" pitchFamily="34" charset="-128"/>
                  </a:rPr>
                  <a:t>CPE</a:t>
                </a:r>
                <a:endParaRPr lang="nl-NL" altLang="en-US" sz="1200" kern="0">
                  <a:solidFill>
                    <a:srgbClr val="515049"/>
                  </a:solidFill>
                  <a:ea typeface="MS PGothic" panose="020B0600070205080204" pitchFamily="34" charset="-128"/>
                </a:endParaRPr>
              </a:p>
            </p:txBody>
          </p:sp>
          <p:pic>
            <p:nvPicPr>
              <p:cNvPr id="22564" name="Picture 65" descr="U:\Logical\Data Services\Documentation\Diagrams\Catalog\Colt icons\Grass\DSL_Modem_Gra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497" y="2449525"/>
                <a:ext cx="715964" cy="25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5" name="Picture 66" descr="U:\Logical\Data Services\Documentation\Diagrams\Catalog\Colt icons\Grass\Duplex_Media_Server_Gra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056" y="2355247"/>
                <a:ext cx="622983" cy="43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8" name="Picture 53" descr="U:\Logical\Data Services\Documentation\Diagrams\Catalog\Colt icons\Grass\Router_Gras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3347" y="2265192"/>
              <a:ext cx="610235" cy="61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Rectangle 27"/>
            <p:cNvSpPr>
              <a:spLocks noChangeArrowheads="1"/>
            </p:cNvSpPr>
            <p:nvPr/>
          </p:nvSpPr>
          <p:spPr bwMode="auto">
            <a:xfrm>
              <a:off x="8277809" y="2865678"/>
              <a:ext cx="725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dirty="0">
                  <a:solidFill>
                    <a:srgbClr val="515049"/>
                  </a:solidFill>
                  <a:ea typeface="MS PGothic" panose="020B0600070205080204" pitchFamily="34" charset="-128"/>
                </a:rPr>
                <a:t>Colt</a:t>
              </a:r>
            </a:p>
            <a:p>
              <a:pPr algn="ctr">
                <a:spcBef>
                  <a:spcPct val="0"/>
                </a:spcBef>
                <a:buClrTx/>
                <a:buSzTx/>
              </a:pPr>
              <a:r>
                <a:rPr lang="nl-NL" altLang="en-US" sz="1200" b="1" kern="0" dirty="0">
                  <a:solidFill>
                    <a:srgbClr val="515049"/>
                  </a:solidFill>
                  <a:ea typeface="MS PGothic" panose="020B0600070205080204" pitchFamily="34" charset="-128"/>
                </a:rPr>
                <a:t> IP Router</a:t>
              </a:r>
              <a:endParaRPr lang="nl-NL" altLang="en-US" sz="1200" kern="0" dirty="0">
                <a:solidFill>
                  <a:srgbClr val="515049"/>
                </a:solidFill>
                <a:ea typeface="MS PGothic" panose="020B0600070205080204" pitchFamily="34" charset="-128"/>
              </a:endParaRPr>
            </a:p>
          </p:txBody>
        </p:sp>
      </p:grpSp>
      <p:sp>
        <p:nvSpPr>
          <p:cNvPr id="22535" name="TextBox 2"/>
          <p:cNvSpPr txBox="1">
            <a:spLocks noChangeArrowheads="1"/>
          </p:cNvSpPr>
          <p:nvPr/>
        </p:nvSpPr>
        <p:spPr bwMode="auto">
          <a:xfrm>
            <a:off x="1919537" y="4494212"/>
            <a:ext cx="1355725" cy="369888"/>
          </a:xfrm>
          <a:prstGeom prst="rect">
            <a:avLst/>
          </a:prstGeom>
          <a:solidFill>
            <a:schemeClr val="accent1"/>
          </a:solidFill>
          <a:ln w="9525">
            <a:solidFill>
              <a:schemeClr val="accent1"/>
            </a:solidFill>
            <a:miter lim="800000"/>
            <a:headEnd/>
            <a:tailEnd/>
          </a:ln>
        </p:spPr>
        <p:txBody>
          <a:bodyP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800" b="1" kern="0">
                <a:solidFill>
                  <a:schemeClr val="bg1"/>
                </a:solidFill>
                <a:ea typeface="MS PGothic" panose="020B0600070205080204" pitchFamily="34" charset="-128"/>
              </a:rPr>
              <a:t>EFM</a:t>
            </a:r>
          </a:p>
        </p:txBody>
      </p:sp>
      <p:cxnSp>
        <p:nvCxnSpPr>
          <p:cNvPr id="22536" name="Straight Connector 4"/>
          <p:cNvCxnSpPr>
            <a:cxnSpLocks noChangeShapeType="1"/>
          </p:cNvCxnSpPr>
          <p:nvPr/>
        </p:nvCxnSpPr>
        <p:spPr bwMode="auto">
          <a:xfrm flipV="1">
            <a:off x="1712724" y="6229350"/>
            <a:ext cx="8761413" cy="19050"/>
          </a:xfrm>
          <a:prstGeom prst="line">
            <a:avLst/>
          </a:prstGeom>
          <a:noFill/>
          <a:ln w="38100" algn="ctr">
            <a:solidFill>
              <a:schemeClr val="tx2"/>
            </a:solidFill>
            <a:round/>
            <a:headEnd/>
            <a:tailEnd/>
          </a:ln>
          <a:extLst>
            <a:ext uri="{909E8E84-426E-40DD-AFC4-6F175D3DCCD1}">
              <a14:hiddenFill xmlns:a14="http://schemas.microsoft.com/office/drawing/2010/main">
                <a:noFill/>
              </a14:hiddenFill>
            </a:ext>
          </a:extLst>
        </p:spPr>
      </p:cxnSp>
      <p:sp>
        <p:nvSpPr>
          <p:cNvPr id="2" name="Rectangle 1"/>
          <p:cNvSpPr/>
          <p:nvPr/>
        </p:nvSpPr>
        <p:spPr>
          <a:xfrm>
            <a:off x="1855203" y="6393574"/>
            <a:ext cx="7758608" cy="307777"/>
          </a:xfrm>
          <a:prstGeom prst="rect">
            <a:avLst/>
          </a:prstGeom>
        </p:spPr>
        <p:txBody>
          <a:bodyPr wrap="square">
            <a:spAutoFit/>
          </a:bodyPr>
          <a:lstStyle/>
          <a:p>
            <a:r>
              <a:rPr lang="en-US" sz="1400" kern="0" dirty="0">
                <a:solidFill>
                  <a:sysClr val="windowText" lastClr="000000"/>
                </a:solidFill>
              </a:rPr>
              <a:t>http://intranets/Intranet/BusinessUnits/NetworkServices/OurNetwork/AccessNetworks/index.htm</a:t>
            </a:r>
          </a:p>
        </p:txBody>
      </p:sp>
    </p:spTree>
    <p:extLst>
      <p:ext uri="{BB962C8B-B14F-4D97-AF65-F5344CB8AC3E}">
        <p14:creationId xmlns:p14="http://schemas.microsoft.com/office/powerpoint/2010/main" val="145294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11364" y="1414388"/>
            <a:ext cx="85502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eaLnBrk="0" hangingPunct="0">
              <a:spcBef>
                <a:spcPct val="75000"/>
              </a:spcBef>
              <a:buClr>
                <a:schemeClr val="tx2"/>
              </a:buClr>
              <a:buSzPct val="125000"/>
              <a:defRPr sz="2000">
                <a:solidFill>
                  <a:schemeClr val="tx1"/>
                </a:solidFill>
                <a:latin typeface="Arial" panose="020B0604020202020204" pitchFamily="34" charset="0"/>
              </a:defRPr>
            </a:lvl1pPr>
            <a:lvl2pPr marL="722313" indent="-265113"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36713" indent="-265113"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buFontTx/>
              <a:buChar char="•"/>
            </a:pPr>
            <a:r>
              <a:rPr lang="de-DE" altLang="en-US" sz="1500" kern="0" dirty="0" err="1"/>
              <a:t>wDSL</a:t>
            </a:r>
            <a:r>
              <a:rPr lang="de-DE" altLang="en-US" sz="1500" kern="0" dirty="0"/>
              <a:t> = </a:t>
            </a:r>
            <a:r>
              <a:rPr lang="de-DE" altLang="en-US" sz="1500" b="1" kern="0" dirty="0" err="1"/>
              <a:t>W</a:t>
            </a:r>
            <a:r>
              <a:rPr lang="de-DE" altLang="en-US" sz="1500" kern="0" dirty="0" err="1"/>
              <a:t>holesale</a:t>
            </a:r>
            <a:r>
              <a:rPr lang="de-DE" altLang="en-US" sz="1500" kern="0" dirty="0"/>
              <a:t> </a:t>
            </a:r>
            <a:r>
              <a:rPr lang="de-DE" altLang="en-US" sz="1500" b="1" kern="0" dirty="0"/>
              <a:t>D</a:t>
            </a:r>
            <a:r>
              <a:rPr lang="de-DE" altLang="en-US" sz="1500" kern="0" dirty="0"/>
              <a:t>igital </a:t>
            </a:r>
            <a:r>
              <a:rPr lang="de-DE" altLang="en-US" sz="1500" b="1" kern="0" dirty="0"/>
              <a:t>S</a:t>
            </a:r>
            <a:r>
              <a:rPr lang="de-DE" altLang="en-US" sz="1500" kern="0" dirty="0"/>
              <a:t>ubscriber </a:t>
            </a:r>
            <a:r>
              <a:rPr lang="de-DE" altLang="en-US" sz="1500" b="1" kern="0" dirty="0"/>
              <a:t>L</a:t>
            </a:r>
            <a:r>
              <a:rPr lang="de-DE" altLang="en-US" sz="1500" kern="0" dirty="0"/>
              <a:t>ine </a:t>
            </a:r>
            <a:r>
              <a:rPr lang="de-DE" altLang="en-US" sz="1500" kern="0" dirty="0" err="1"/>
              <a:t>is</a:t>
            </a:r>
            <a:r>
              <a:rPr lang="de-DE" altLang="en-US" sz="1500" kern="0" dirty="0"/>
              <a:t> a </a:t>
            </a:r>
            <a:r>
              <a:rPr lang="de-DE" altLang="en-US" sz="1500" kern="0" dirty="0" err="1"/>
              <a:t>low</a:t>
            </a:r>
            <a:r>
              <a:rPr lang="de-DE" altLang="en-US" sz="1500" kern="0" dirty="0"/>
              <a:t> </a:t>
            </a:r>
            <a:r>
              <a:rPr lang="de-DE" altLang="en-US" sz="1500" kern="0" dirty="0" err="1"/>
              <a:t>cost</a:t>
            </a:r>
            <a:r>
              <a:rPr lang="de-DE" altLang="en-US" sz="1500" kern="0" dirty="0"/>
              <a:t>, </a:t>
            </a:r>
            <a:r>
              <a:rPr lang="de-DE" altLang="en-US" sz="1500" kern="0" dirty="0" err="1"/>
              <a:t>low</a:t>
            </a:r>
            <a:r>
              <a:rPr lang="de-DE" altLang="en-US" sz="1500" kern="0" dirty="0"/>
              <a:t> </a:t>
            </a:r>
            <a:r>
              <a:rPr lang="de-DE" altLang="en-US" sz="1500" kern="0" dirty="0" err="1"/>
              <a:t>bandwidth</a:t>
            </a:r>
            <a:r>
              <a:rPr lang="de-DE" altLang="en-US" sz="1500" kern="0" dirty="0"/>
              <a:t> </a:t>
            </a:r>
            <a:r>
              <a:rPr lang="de-DE" altLang="en-US" sz="1500" u="sng" kern="0" dirty="0"/>
              <a:t>Access</a:t>
            </a:r>
            <a:r>
              <a:rPr lang="de-DE" altLang="en-US" sz="1500" kern="0" dirty="0"/>
              <a:t> </a:t>
            </a:r>
            <a:r>
              <a:rPr lang="de-DE" altLang="en-US" sz="1500" kern="0" dirty="0" err="1"/>
              <a:t>Product</a:t>
            </a:r>
            <a:r>
              <a:rPr lang="de-DE" altLang="en-US" sz="1500" kern="0" dirty="0"/>
              <a:t>. </a:t>
            </a:r>
          </a:p>
          <a:p>
            <a:pPr>
              <a:buFontTx/>
              <a:buChar char="•"/>
            </a:pPr>
            <a:r>
              <a:rPr lang="en-GB" altLang="en-US" sz="1500" kern="0" dirty="0"/>
              <a:t>Colt Wholesale DSL – general name for all </a:t>
            </a:r>
            <a:r>
              <a:rPr lang="en-GB" altLang="en-US" sz="1500" kern="0" dirty="0" err="1"/>
              <a:t>xDSL</a:t>
            </a:r>
            <a:r>
              <a:rPr lang="en-GB" altLang="en-US" sz="1500" kern="0" dirty="0"/>
              <a:t> flavours (non Colt EFM)</a:t>
            </a:r>
          </a:p>
          <a:p>
            <a:pPr lvl="1"/>
            <a:r>
              <a:rPr lang="de-DE" altLang="en-US" sz="1500" kern="0" dirty="0" err="1"/>
              <a:t>wDSL</a:t>
            </a:r>
            <a:r>
              <a:rPr lang="de-DE" altLang="en-US" sz="1500" kern="0" dirty="0"/>
              <a:t> </a:t>
            </a:r>
            <a:r>
              <a:rPr lang="de-DE" altLang="en-US" sz="1500" kern="0" dirty="0" err="1"/>
              <a:t>utilises</a:t>
            </a:r>
            <a:r>
              <a:rPr lang="de-DE" altLang="en-US" sz="1500" kern="0" dirty="0"/>
              <a:t> </a:t>
            </a:r>
            <a:r>
              <a:rPr lang="de-DE" altLang="en-US" sz="1500" kern="0" dirty="0" err="1"/>
              <a:t>various</a:t>
            </a:r>
            <a:r>
              <a:rPr lang="de-DE" altLang="en-US" sz="1500" kern="0" dirty="0"/>
              <a:t> </a:t>
            </a:r>
            <a:r>
              <a:rPr lang="de-DE" altLang="en-US" sz="1500" kern="0" dirty="0" err="1"/>
              <a:t>technologies</a:t>
            </a:r>
            <a:r>
              <a:rPr lang="de-DE" altLang="en-US" sz="1500" kern="0" dirty="0"/>
              <a:t> </a:t>
            </a:r>
            <a:r>
              <a:rPr lang="de-DE" altLang="en-US" sz="1500" kern="0" dirty="0" err="1"/>
              <a:t>from</a:t>
            </a:r>
            <a:r>
              <a:rPr lang="de-DE" altLang="en-US" sz="1500" kern="0" dirty="0"/>
              <a:t> </a:t>
            </a:r>
            <a:r>
              <a:rPr lang="de-DE" altLang="en-US" sz="1500" kern="0" dirty="0" err="1"/>
              <a:t>the</a:t>
            </a:r>
            <a:r>
              <a:rPr lang="de-DE" altLang="en-US" sz="1500" kern="0" dirty="0"/>
              <a:t> </a:t>
            </a:r>
            <a:r>
              <a:rPr lang="de-DE" altLang="en-US" sz="1500" kern="0" dirty="0" err="1"/>
              <a:t>incumbent</a:t>
            </a:r>
            <a:r>
              <a:rPr lang="de-DE" altLang="en-US" sz="1500" kern="0" dirty="0"/>
              <a:t> </a:t>
            </a:r>
            <a:r>
              <a:rPr lang="de-DE" altLang="en-US" sz="1500" kern="0" dirty="0" err="1"/>
              <a:t>providers</a:t>
            </a:r>
            <a:r>
              <a:rPr lang="de-DE" altLang="en-US" sz="1500" kern="0" dirty="0"/>
              <a:t> </a:t>
            </a:r>
            <a:r>
              <a:rPr lang="de-DE" altLang="en-US" sz="1500" kern="0" dirty="0" err="1"/>
              <a:t>including</a:t>
            </a:r>
            <a:r>
              <a:rPr lang="de-DE" altLang="en-US" sz="1500" kern="0" dirty="0"/>
              <a:t> </a:t>
            </a:r>
          </a:p>
          <a:p>
            <a:pPr lvl="2"/>
            <a:r>
              <a:rPr lang="de-DE" altLang="en-US" sz="1500" kern="0" dirty="0" err="1"/>
              <a:t>Very</a:t>
            </a:r>
            <a:r>
              <a:rPr lang="de-DE" altLang="en-US" sz="1500" kern="0" dirty="0"/>
              <a:t>-high-bit-rate DSL (VDSL)</a:t>
            </a:r>
          </a:p>
          <a:p>
            <a:pPr lvl="2"/>
            <a:r>
              <a:rPr lang="de-DE" altLang="en-US" sz="1500" kern="0" dirty="0" err="1"/>
              <a:t>Asymmetric</a:t>
            </a:r>
            <a:r>
              <a:rPr lang="de-DE" altLang="en-US" sz="1500" kern="0" dirty="0"/>
              <a:t> DSL (ADSL)</a:t>
            </a:r>
          </a:p>
          <a:p>
            <a:pPr lvl="2"/>
            <a:r>
              <a:rPr lang="de-DE" altLang="en-US" sz="1500" kern="0" dirty="0" err="1"/>
              <a:t>Symmetric</a:t>
            </a:r>
            <a:r>
              <a:rPr lang="de-DE" altLang="en-US" sz="1500" kern="0" dirty="0"/>
              <a:t> DSL (SDSL)</a:t>
            </a:r>
          </a:p>
          <a:p>
            <a:pPr>
              <a:buFontTx/>
              <a:buChar char="•"/>
            </a:pPr>
            <a:r>
              <a:rPr lang="en-GB" altLang="en-US" sz="1500" kern="0" dirty="0"/>
              <a:t>As infrastructure is based on copper =&gt; bandwidth depends on attenuation / distance</a:t>
            </a:r>
          </a:p>
          <a:p>
            <a:pPr>
              <a:buFontTx/>
              <a:buChar char="•"/>
            </a:pPr>
            <a:r>
              <a:rPr lang="en-GB" altLang="en-US" sz="1500" kern="0" dirty="0"/>
              <a:t>Bandwidth flavours</a:t>
            </a:r>
          </a:p>
          <a:p>
            <a:pPr lvl="1"/>
            <a:r>
              <a:rPr lang="en-GB" altLang="en-US" sz="1500" kern="0" dirty="0"/>
              <a:t>from symmetrical up to a-symmetrical</a:t>
            </a:r>
          </a:p>
          <a:p>
            <a:pPr lvl="1"/>
            <a:r>
              <a:rPr lang="en-GB" altLang="en-US" sz="1500" kern="0" dirty="0"/>
              <a:t>from uncontended (1:1) up to contended bandwidth (e.g. 2:1, 4:1, 10:1)</a:t>
            </a:r>
          </a:p>
          <a:p>
            <a:pPr lvl="2"/>
            <a:r>
              <a:rPr lang="en-GB" altLang="en-US" sz="1500" kern="0" dirty="0"/>
              <a:t>2 Mb (2:1) = guaranteed bandwidth of 1 Mb with ‘bursting’ </a:t>
            </a:r>
            <a:r>
              <a:rPr lang="en-GB" altLang="en-US" sz="1500" kern="0" dirty="0" err="1"/>
              <a:t>upto</a:t>
            </a:r>
            <a:r>
              <a:rPr lang="en-GB" altLang="en-US" sz="1500" kern="0" dirty="0"/>
              <a:t> 2 Mb</a:t>
            </a:r>
          </a:p>
          <a:p>
            <a:pPr marL="271463" indent="-271463" defTabSz="892175" eaLnBrk="1" hangingPunct="1">
              <a:lnSpc>
                <a:spcPct val="90000"/>
              </a:lnSpc>
              <a:spcBef>
                <a:spcPct val="60000"/>
              </a:spcBef>
              <a:buFontTx/>
              <a:buChar char="•"/>
            </a:pPr>
            <a:r>
              <a:rPr lang="de-DE" altLang="en-US" sz="1500" kern="0" dirty="0" err="1"/>
              <a:t>wDSL</a:t>
            </a:r>
            <a:r>
              <a:rPr lang="de-DE" altLang="en-US" sz="1500" kern="0" dirty="0"/>
              <a:t> Country </a:t>
            </a:r>
            <a:r>
              <a:rPr lang="de-DE" altLang="en-US" sz="1500" kern="0" dirty="0" err="1"/>
              <a:t>by</a:t>
            </a:r>
            <a:r>
              <a:rPr lang="de-DE" altLang="en-US" sz="1500" kern="0" dirty="0"/>
              <a:t> Country </a:t>
            </a:r>
            <a:r>
              <a:rPr lang="de-DE" altLang="en-US" sz="1500" kern="0" dirty="0" err="1"/>
              <a:t>Product</a:t>
            </a:r>
            <a:r>
              <a:rPr lang="de-DE" altLang="en-US" sz="1500" kern="0" dirty="0"/>
              <a:t> Breakdown :</a:t>
            </a:r>
          </a:p>
          <a:p>
            <a:pPr marL="715963" lvl="1" defTabSz="892175" eaLnBrk="1" hangingPunct="1">
              <a:lnSpc>
                <a:spcPct val="90000"/>
              </a:lnSpc>
              <a:spcBef>
                <a:spcPct val="60000"/>
              </a:spcBef>
            </a:pPr>
            <a:r>
              <a:rPr lang="de-DE" altLang="en-US" sz="1500" kern="0" dirty="0">
                <a:hlinkClick r:id="rId3"/>
              </a:rPr>
              <a:t>http://intranets/intranetUCM/groups/intranet/@division/documents/digitalasset/intranet_119586.xls</a:t>
            </a:r>
            <a:endParaRPr lang="de-DE" altLang="en-US" sz="1500" kern="0" dirty="0"/>
          </a:p>
          <a:p>
            <a:pPr>
              <a:buFontTx/>
              <a:buChar char="•"/>
            </a:pPr>
            <a:r>
              <a:rPr lang="en-GB" altLang="en-US" sz="1500" kern="0" dirty="0"/>
              <a:t>Also use Colt </a:t>
            </a:r>
            <a:r>
              <a:rPr lang="en-GB" altLang="en-US" sz="1500" kern="0" dirty="0" err="1"/>
              <a:t>Xplore</a:t>
            </a:r>
            <a:r>
              <a:rPr lang="en-GB" altLang="en-US" sz="1500" kern="0" dirty="0"/>
              <a:t> – connectivity check</a:t>
            </a:r>
          </a:p>
          <a:p>
            <a:pPr marL="457200" lvl="1" indent="0">
              <a:buNone/>
            </a:pPr>
            <a:endParaRPr lang="en-GB" altLang="en-US" sz="1800" kern="0" dirty="0"/>
          </a:p>
        </p:txBody>
      </p:sp>
      <p:sp>
        <p:nvSpPr>
          <p:cNvPr id="32771" name="Rectangle 9"/>
          <p:cNvSpPr>
            <a:spLocks noChangeArrowheads="1"/>
          </p:cNvSpPr>
          <p:nvPr/>
        </p:nvSpPr>
        <p:spPr bwMode="auto">
          <a:xfrm>
            <a:off x="2806701" y="455613"/>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err="1">
                <a:solidFill>
                  <a:schemeClr val="tx2"/>
                </a:solidFill>
              </a:rPr>
              <a:t>Wholesale</a:t>
            </a:r>
            <a:r>
              <a:rPr lang="de-DE" altLang="en-US" sz="2800" b="1" kern="0" dirty="0">
                <a:solidFill>
                  <a:schemeClr val="tx2"/>
                </a:solidFill>
              </a:rPr>
              <a:t> DSL </a:t>
            </a:r>
            <a:r>
              <a:rPr lang="de-DE" altLang="en-US" sz="2800" b="1" kern="0" dirty="0" err="1">
                <a:solidFill>
                  <a:schemeClr val="tx2"/>
                </a:solidFill>
              </a:rPr>
              <a:t>as</a:t>
            </a:r>
            <a:r>
              <a:rPr lang="de-DE" altLang="en-US" sz="2800" b="1" kern="0" dirty="0">
                <a:solidFill>
                  <a:schemeClr val="tx2"/>
                </a:solidFill>
              </a:rPr>
              <a:t> an </a:t>
            </a:r>
            <a:r>
              <a:rPr lang="de-DE" altLang="en-US" sz="2800" b="1" kern="0" dirty="0" err="1">
                <a:solidFill>
                  <a:schemeClr val="tx2"/>
                </a:solidFill>
              </a:rPr>
              <a:t>access</a:t>
            </a:r>
            <a:r>
              <a:rPr lang="de-DE" altLang="en-US" sz="2800" b="1" kern="0" dirty="0">
                <a:solidFill>
                  <a:schemeClr val="tx2"/>
                </a:solidFill>
              </a:rPr>
              <a:t> </a:t>
            </a:r>
            <a:r>
              <a:rPr lang="de-DE" altLang="en-US" sz="2800" b="1" kern="0" dirty="0" err="1">
                <a:solidFill>
                  <a:schemeClr val="tx2"/>
                </a:solidFill>
              </a:rPr>
              <a:t>technology</a:t>
            </a:r>
            <a:r>
              <a:rPr lang="de-DE" altLang="en-US" sz="2800" b="1" kern="0" dirty="0">
                <a:solidFill>
                  <a:schemeClr val="tx2"/>
                </a:solidFill>
              </a:rPr>
              <a:t> </a:t>
            </a:r>
            <a:endParaRPr lang="en-GB" altLang="en-US" sz="2800" b="1" kern="0" dirty="0">
              <a:solidFill>
                <a:schemeClr val="tx2"/>
              </a:solidFill>
            </a:endParaRPr>
          </a:p>
        </p:txBody>
      </p:sp>
      <p:sp>
        <p:nvSpPr>
          <p:cNvPr id="32772" name="AutoShape 49"/>
          <p:cNvSpPr>
            <a:spLocks noChangeAspect="1" noChangeArrowheads="1"/>
          </p:cNvSpPr>
          <p:nvPr/>
        </p:nvSpPr>
        <p:spPr bwMode="gray">
          <a:xfrm>
            <a:off x="1795463" y="57467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a:solidFill>
                  <a:schemeClr val="bg1"/>
                </a:solidFill>
              </a:rPr>
              <a:t>3</a:t>
            </a:r>
          </a:p>
        </p:txBody>
      </p:sp>
    </p:spTree>
    <p:extLst>
      <p:ext uri="{BB962C8B-B14F-4D97-AF65-F5344CB8AC3E}">
        <p14:creationId xmlns:p14="http://schemas.microsoft.com/office/powerpoint/2010/main" val="3090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11364" y="1358900"/>
            <a:ext cx="85502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eaLnBrk="0" hangingPunct="0">
              <a:spcBef>
                <a:spcPct val="75000"/>
              </a:spcBef>
              <a:buClr>
                <a:schemeClr val="tx2"/>
              </a:buClr>
              <a:buSzPct val="125000"/>
              <a:defRPr sz="2000">
                <a:solidFill>
                  <a:schemeClr val="tx1"/>
                </a:solidFill>
                <a:latin typeface="Arial" panose="020B0604020202020204" pitchFamily="34" charset="0"/>
              </a:defRPr>
            </a:lvl1pPr>
            <a:lvl2pPr marL="722313" indent="-265113"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36713" indent="-265113"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marL="285750" lvl="1" indent="-285750" eaLnBrk="1" hangingPunct="1">
              <a:buFont typeface="Arial" panose="020B0604020202020204" pitchFamily="34" charset="0"/>
              <a:buChar char="•"/>
            </a:pPr>
            <a:r>
              <a:rPr lang="nl-BE" altLang="en-US" sz="1500" kern="0" dirty="0">
                <a:cs typeface="Arial" panose="020B0604020202020204" pitchFamily="34" charset="0"/>
              </a:rPr>
              <a:t>No Colt fiber, no Colt EFM, nor </a:t>
            </a:r>
            <a:r>
              <a:rPr lang="nl-BE" altLang="en-US" sz="1500" kern="0" dirty="0" err="1">
                <a:cs typeface="Arial" panose="020B0604020202020204" pitchFamily="34" charset="0"/>
              </a:rPr>
              <a:t>wDSL</a:t>
            </a:r>
            <a:r>
              <a:rPr lang="nl-BE" altLang="en-US" sz="1500" kern="0" dirty="0">
                <a:cs typeface="Arial" panose="020B0604020202020204" pitchFamily="34" charset="0"/>
              </a:rPr>
              <a:t> availability =&gt; 3rd party OLO </a:t>
            </a:r>
            <a:r>
              <a:rPr lang="nl-BE" altLang="en-US" sz="1500" kern="0" dirty="0" err="1">
                <a:cs typeface="Arial" panose="020B0604020202020204" pitchFamily="34" charset="0"/>
              </a:rPr>
              <a:t>tail</a:t>
            </a:r>
            <a:r>
              <a:rPr lang="nl-BE" altLang="en-US" sz="1500" kern="0" dirty="0">
                <a:cs typeface="Arial" panose="020B0604020202020204" pitchFamily="34" charset="0"/>
              </a:rPr>
              <a:t> is </a:t>
            </a:r>
            <a:r>
              <a:rPr lang="nl-BE" altLang="en-US" sz="1500" kern="0" dirty="0" err="1">
                <a:cs typeface="Arial" panose="020B0604020202020204" pitchFamily="34" charset="0"/>
              </a:rPr>
              <a:t>the</a:t>
            </a:r>
            <a:r>
              <a:rPr lang="nl-BE" altLang="en-US" sz="1500" kern="0" dirty="0">
                <a:cs typeface="Arial" panose="020B0604020202020204" pitchFamily="34" charset="0"/>
              </a:rPr>
              <a:t> </a:t>
            </a:r>
            <a:r>
              <a:rPr lang="nl-BE" altLang="en-US" sz="1500" kern="0" dirty="0" err="1">
                <a:cs typeface="Arial" panose="020B0604020202020204" pitchFamily="34" charset="0"/>
              </a:rPr>
              <a:t>only</a:t>
            </a:r>
            <a:r>
              <a:rPr lang="nl-BE" altLang="en-US" sz="1500" kern="0" dirty="0">
                <a:cs typeface="Arial" panose="020B0604020202020204" pitchFamily="34" charset="0"/>
              </a:rPr>
              <a:t> solution</a:t>
            </a:r>
          </a:p>
          <a:p>
            <a:pPr marL="265113" lvl="1">
              <a:spcBef>
                <a:spcPct val="75000"/>
              </a:spcBef>
            </a:pPr>
            <a:r>
              <a:rPr lang="en-GB" altLang="en-US" sz="1500" kern="0" dirty="0">
                <a:cs typeface="Arial" panose="020B0604020202020204" pitchFamily="34" charset="0"/>
              </a:rPr>
              <a:t>An OLO tail can be based on 3</a:t>
            </a:r>
            <a:r>
              <a:rPr lang="en-GB" altLang="en-US" sz="1500" kern="0" baseline="30000" dirty="0">
                <a:cs typeface="Arial" panose="020B0604020202020204" pitchFamily="34" charset="0"/>
              </a:rPr>
              <a:t>rd</a:t>
            </a:r>
            <a:r>
              <a:rPr lang="en-GB" altLang="en-US" sz="1500" kern="0" dirty="0">
                <a:cs typeface="Arial" panose="020B0604020202020204" pitchFamily="34" charset="0"/>
              </a:rPr>
              <a:t> party </a:t>
            </a:r>
            <a:r>
              <a:rPr lang="en-GB" altLang="en-US" sz="1500" kern="0" dirty="0" err="1">
                <a:cs typeface="Arial" panose="020B0604020202020204" pitchFamily="34" charset="0"/>
              </a:rPr>
              <a:t>Fiber</a:t>
            </a:r>
            <a:r>
              <a:rPr lang="en-GB" altLang="en-US" sz="1500" kern="0" dirty="0">
                <a:cs typeface="Arial" panose="020B0604020202020204" pitchFamily="34" charset="0"/>
              </a:rPr>
              <a:t>, Copper or even wireless connection</a:t>
            </a:r>
          </a:p>
          <a:p>
            <a:pPr marL="265113" lvl="1">
              <a:spcBef>
                <a:spcPct val="75000"/>
              </a:spcBef>
            </a:pPr>
            <a:r>
              <a:rPr lang="en-GB" altLang="en-US" sz="1500" kern="0" dirty="0">
                <a:cs typeface="Arial" panose="020B0604020202020204" pitchFamily="34" charset="0"/>
              </a:rPr>
              <a:t>OLO options: long lining, MPLS NNI, Ethernet NNI,….</a:t>
            </a:r>
          </a:p>
          <a:p>
            <a:pPr marL="685800" lvl="2">
              <a:spcBef>
                <a:spcPct val="75000"/>
              </a:spcBef>
            </a:pPr>
            <a:r>
              <a:rPr lang="en-GB" altLang="en-US" sz="1300" kern="0" dirty="0">
                <a:cs typeface="Arial" panose="020B0604020202020204" pitchFamily="34" charset="0"/>
              </a:rPr>
              <a:t>OLO tails are also known at colt as leased lines offered by 3</a:t>
            </a:r>
            <a:r>
              <a:rPr lang="en-GB" altLang="en-US" sz="1300" kern="0" baseline="30000" dirty="0">
                <a:cs typeface="Arial" panose="020B0604020202020204" pitchFamily="34" charset="0"/>
              </a:rPr>
              <a:t>rd</a:t>
            </a:r>
            <a:r>
              <a:rPr lang="en-GB" altLang="en-US" sz="1300" kern="0" dirty="0">
                <a:cs typeface="Arial" panose="020B0604020202020204" pitchFamily="34" charset="0"/>
              </a:rPr>
              <a:t> party operator</a:t>
            </a:r>
          </a:p>
          <a:p>
            <a:pPr marL="265113" lvl="1">
              <a:spcBef>
                <a:spcPct val="75000"/>
              </a:spcBef>
            </a:pPr>
            <a:r>
              <a:rPr lang="en-GB" altLang="en-US" sz="1500" kern="0" dirty="0">
                <a:cs typeface="Arial" panose="020B0604020202020204" pitchFamily="34" charset="0"/>
              </a:rPr>
              <a:t>Colt always have a back to back SLA with 3</a:t>
            </a:r>
            <a:r>
              <a:rPr lang="en-GB" altLang="en-US" sz="1500" kern="0" baseline="30000" dirty="0">
                <a:cs typeface="Arial" panose="020B0604020202020204" pitchFamily="34" charset="0"/>
              </a:rPr>
              <a:t>rd</a:t>
            </a:r>
            <a:r>
              <a:rPr lang="en-GB" altLang="en-US" sz="1500" kern="0" dirty="0">
                <a:cs typeface="Arial" panose="020B0604020202020204" pitchFamily="34" charset="0"/>
              </a:rPr>
              <a:t> party provider</a:t>
            </a:r>
          </a:p>
          <a:p>
            <a:pPr marL="265113" lvl="1">
              <a:spcBef>
                <a:spcPct val="75000"/>
              </a:spcBef>
            </a:pPr>
            <a:r>
              <a:rPr lang="en-GB" altLang="en-US" sz="1500" kern="0" dirty="0">
                <a:cs typeface="Arial" panose="020B0604020202020204" pitchFamily="34" charset="0"/>
              </a:rPr>
              <a:t>Colt used only certified OLO providers</a:t>
            </a:r>
          </a:p>
          <a:p>
            <a:pPr marL="265113" lvl="1">
              <a:spcBef>
                <a:spcPct val="75000"/>
              </a:spcBef>
            </a:pPr>
            <a:r>
              <a:rPr lang="en-GB" altLang="en-US" sz="1500" kern="0" dirty="0">
                <a:cs typeface="Arial" panose="020B0604020202020204" pitchFamily="34" charset="0"/>
              </a:rPr>
              <a:t>OLO tail information via the Colt </a:t>
            </a:r>
            <a:r>
              <a:rPr lang="en-GB" altLang="en-US" sz="1500" kern="0" dirty="0" err="1">
                <a:cs typeface="Arial" panose="020B0604020202020204" pitchFamily="34" charset="0"/>
              </a:rPr>
              <a:t>Xplore</a:t>
            </a:r>
            <a:r>
              <a:rPr lang="en-GB" altLang="en-US" sz="1500" kern="0" dirty="0">
                <a:cs typeface="Arial" panose="020B0604020202020204" pitchFamily="34" charset="0"/>
              </a:rPr>
              <a:t> tool</a:t>
            </a:r>
          </a:p>
          <a:p>
            <a:pPr marL="265113" lvl="1">
              <a:spcBef>
                <a:spcPct val="75000"/>
              </a:spcBef>
            </a:pPr>
            <a:r>
              <a:rPr lang="en-GB" altLang="en-US" sz="1500" kern="0" dirty="0">
                <a:cs typeface="Arial" panose="020B0604020202020204" pitchFamily="34" charset="0"/>
              </a:rPr>
              <a:t>If you would like to have more information (background) about OLO </a:t>
            </a:r>
            <a:r>
              <a:rPr lang="en-GB" altLang="en-US" sz="1500" kern="0" dirty="0" err="1">
                <a:cs typeface="Arial" panose="020B0604020202020204" pitchFamily="34" charset="0"/>
              </a:rPr>
              <a:t>tail:s</a:t>
            </a:r>
            <a:endParaRPr lang="en-GB" altLang="en-US" sz="1500" kern="0" dirty="0">
              <a:cs typeface="Arial" panose="020B0604020202020204" pitchFamily="34" charset="0"/>
            </a:endParaRPr>
          </a:p>
          <a:p>
            <a:pPr marL="685800" lvl="2">
              <a:spcBef>
                <a:spcPct val="75000"/>
              </a:spcBef>
            </a:pPr>
            <a:endParaRPr lang="nl-BE" altLang="en-US" sz="1400" kern="0" dirty="0">
              <a:cs typeface="Arial" panose="020B0604020202020204" pitchFamily="34" charset="0"/>
            </a:endParaRPr>
          </a:p>
          <a:p>
            <a:pPr marL="685800" lvl="2">
              <a:spcBef>
                <a:spcPct val="75000"/>
              </a:spcBef>
            </a:pPr>
            <a:r>
              <a:rPr lang="en-GB" altLang="en-US" sz="1300" kern="0" dirty="0">
                <a:cs typeface="Arial" panose="020B0604020202020204" pitchFamily="34" charset="0"/>
                <a:hlinkClick r:id="rId3"/>
              </a:rPr>
              <a:t>http://intranets/Intranet/BusinessUnits/NetworkServices/OurNetwork/AccessNetworks/PartnerAccess/index.htm</a:t>
            </a:r>
            <a:endParaRPr lang="en-GB" altLang="en-US" sz="1300" kern="0" dirty="0">
              <a:cs typeface="Arial" panose="020B0604020202020204" pitchFamily="34" charset="0"/>
            </a:endParaRPr>
          </a:p>
          <a:p>
            <a:pPr marL="685800" lvl="2">
              <a:spcBef>
                <a:spcPct val="75000"/>
              </a:spcBef>
            </a:pPr>
            <a:r>
              <a:rPr lang="en-GB" altLang="en-US" sz="1200" kern="0" dirty="0">
                <a:cs typeface="Arial" panose="020B0604020202020204" pitchFamily="34" charset="0"/>
                <a:hlinkClick r:id="rId4"/>
              </a:rPr>
              <a:t>http://ciw/sites/ccs/strategy/BI/matrix/Shared%20Documents/Forms/AllItems.aspx</a:t>
            </a:r>
            <a:endParaRPr lang="en-GB" altLang="en-US" sz="1200" kern="0" dirty="0">
              <a:cs typeface="Arial" panose="020B0604020202020204" pitchFamily="34" charset="0"/>
            </a:endParaRPr>
          </a:p>
          <a:p>
            <a:pPr marL="685800" lvl="2">
              <a:spcBef>
                <a:spcPct val="75000"/>
              </a:spcBef>
            </a:pPr>
            <a:r>
              <a:rPr lang="en-US" sz="1200" u="sng" kern="0" dirty="0">
                <a:hlinkClick r:id="rId5"/>
              </a:rPr>
              <a:t>http://conlintrap.eu.colt/intranetUCM/idcplg?IdcService=GET_FILE&amp;dDocName=INTRANET_115357&amp;RevisionSelectionMethod=Latest</a:t>
            </a:r>
            <a:r>
              <a:rPr lang="en-US" sz="1200" kern="0" dirty="0"/>
              <a:t> </a:t>
            </a:r>
          </a:p>
          <a:p>
            <a:pPr marL="685800" lvl="2">
              <a:spcBef>
                <a:spcPct val="75000"/>
              </a:spcBef>
            </a:pPr>
            <a:endParaRPr lang="en-GB" altLang="en-US" sz="1300" kern="0" dirty="0">
              <a:cs typeface="Arial" panose="020B0604020202020204" pitchFamily="34" charset="0"/>
            </a:endParaRPr>
          </a:p>
          <a:p>
            <a:pPr lvl="1"/>
            <a:endParaRPr lang="en-GB" altLang="en-US" sz="1800" kern="0" dirty="0"/>
          </a:p>
        </p:txBody>
      </p:sp>
      <p:sp>
        <p:nvSpPr>
          <p:cNvPr id="32771" name="Rectangle 9"/>
          <p:cNvSpPr>
            <a:spLocks noChangeArrowheads="1"/>
          </p:cNvSpPr>
          <p:nvPr/>
        </p:nvSpPr>
        <p:spPr bwMode="auto">
          <a:xfrm>
            <a:off x="2806701" y="455613"/>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a:solidFill>
                  <a:schemeClr val="tx2"/>
                </a:solidFill>
              </a:rPr>
              <a:t>OLO – </a:t>
            </a:r>
            <a:r>
              <a:rPr lang="de-DE" altLang="en-US" sz="2800" b="1" u="sng" kern="0" dirty="0">
                <a:solidFill>
                  <a:schemeClr val="tx2"/>
                </a:solidFill>
              </a:rPr>
              <a:t>O</a:t>
            </a:r>
            <a:r>
              <a:rPr lang="de-DE" altLang="en-US" sz="2800" b="1" kern="0" dirty="0">
                <a:solidFill>
                  <a:schemeClr val="tx2"/>
                </a:solidFill>
              </a:rPr>
              <a:t>ther </a:t>
            </a:r>
            <a:r>
              <a:rPr lang="de-DE" altLang="en-US" sz="2800" b="1" u="sng" kern="0" dirty="0" err="1">
                <a:solidFill>
                  <a:schemeClr val="tx2"/>
                </a:solidFill>
              </a:rPr>
              <a:t>L</a:t>
            </a:r>
            <a:r>
              <a:rPr lang="de-DE" altLang="en-US" sz="2800" b="1" kern="0" dirty="0" err="1">
                <a:solidFill>
                  <a:schemeClr val="tx2"/>
                </a:solidFill>
              </a:rPr>
              <a:t>icensed</a:t>
            </a:r>
            <a:r>
              <a:rPr lang="de-DE" altLang="en-US" sz="2800" b="1" kern="0" dirty="0">
                <a:solidFill>
                  <a:schemeClr val="tx2"/>
                </a:solidFill>
              </a:rPr>
              <a:t> </a:t>
            </a:r>
            <a:r>
              <a:rPr lang="de-DE" altLang="en-US" sz="2800" b="1" u="sng" kern="0" dirty="0">
                <a:solidFill>
                  <a:schemeClr val="tx2"/>
                </a:solidFill>
              </a:rPr>
              <a:t>O</a:t>
            </a:r>
            <a:r>
              <a:rPr lang="de-DE" altLang="en-US" sz="2800" b="1" kern="0" dirty="0">
                <a:solidFill>
                  <a:schemeClr val="tx2"/>
                </a:solidFill>
              </a:rPr>
              <a:t>perators </a:t>
            </a:r>
            <a:endParaRPr lang="en-GB" altLang="en-US" sz="2800" b="1" kern="0" dirty="0">
              <a:solidFill>
                <a:schemeClr val="tx2"/>
              </a:solidFill>
            </a:endParaRPr>
          </a:p>
        </p:txBody>
      </p:sp>
      <p:sp>
        <p:nvSpPr>
          <p:cNvPr id="32772" name="AutoShape 49"/>
          <p:cNvSpPr>
            <a:spLocks noChangeAspect="1" noChangeArrowheads="1"/>
          </p:cNvSpPr>
          <p:nvPr/>
        </p:nvSpPr>
        <p:spPr bwMode="gray">
          <a:xfrm>
            <a:off x="1795463" y="57467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4</a:t>
            </a:r>
          </a:p>
        </p:txBody>
      </p:sp>
    </p:spTree>
    <p:extLst>
      <p:ext uri="{BB962C8B-B14F-4D97-AF65-F5344CB8AC3E}">
        <p14:creationId xmlns:p14="http://schemas.microsoft.com/office/powerpoint/2010/main" val="39785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49"/>
          <p:cNvSpPr>
            <a:spLocks noChangeAspect="1" noChangeArrowheads="1"/>
          </p:cNvSpPr>
          <p:nvPr/>
        </p:nvSpPr>
        <p:spPr bwMode="gray">
          <a:xfrm>
            <a:off x="1795463" y="574675"/>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a:solidFill>
                  <a:schemeClr val="bg1"/>
                </a:solidFill>
              </a:rPr>
              <a:t>5</a:t>
            </a:r>
          </a:p>
        </p:txBody>
      </p:sp>
      <p:sp>
        <p:nvSpPr>
          <p:cNvPr id="6" name="Rectangle 9"/>
          <p:cNvSpPr>
            <a:spLocks noChangeArrowheads="1"/>
          </p:cNvSpPr>
          <p:nvPr/>
        </p:nvSpPr>
        <p:spPr bwMode="auto">
          <a:xfrm>
            <a:off x="2806701" y="455613"/>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a:solidFill>
                  <a:schemeClr val="tx2"/>
                </a:solidFill>
              </a:rPr>
              <a:t>3G/4G </a:t>
            </a:r>
            <a:r>
              <a:rPr lang="de-DE" altLang="en-US" sz="2800" b="1" kern="0" dirty="0" err="1">
                <a:solidFill>
                  <a:schemeClr val="tx2"/>
                </a:solidFill>
              </a:rPr>
              <a:t>as</a:t>
            </a:r>
            <a:r>
              <a:rPr lang="de-DE" altLang="en-US" sz="2800" b="1" kern="0" dirty="0">
                <a:solidFill>
                  <a:schemeClr val="tx2"/>
                </a:solidFill>
              </a:rPr>
              <a:t> </a:t>
            </a:r>
            <a:r>
              <a:rPr lang="de-DE" altLang="en-US" sz="2800" b="1" kern="0" dirty="0" err="1">
                <a:solidFill>
                  <a:schemeClr val="tx2"/>
                </a:solidFill>
              </a:rPr>
              <a:t>primary</a:t>
            </a:r>
            <a:r>
              <a:rPr lang="de-DE" altLang="en-US" sz="2800" b="1" kern="0" dirty="0">
                <a:solidFill>
                  <a:schemeClr val="tx2"/>
                </a:solidFill>
              </a:rPr>
              <a:t> </a:t>
            </a:r>
            <a:r>
              <a:rPr lang="de-DE" altLang="en-US" sz="2800" b="1" kern="0" dirty="0" err="1">
                <a:solidFill>
                  <a:schemeClr val="tx2"/>
                </a:solidFill>
              </a:rPr>
              <a:t>access</a:t>
            </a:r>
            <a:endParaRPr lang="en-GB" altLang="en-US" sz="2800" b="1" kern="0" dirty="0">
              <a:solidFill>
                <a:schemeClr val="tx2"/>
              </a:solidFill>
            </a:endParaRPr>
          </a:p>
        </p:txBody>
      </p:sp>
      <p:sp>
        <p:nvSpPr>
          <p:cNvPr id="7" name="Rectangle 4"/>
          <p:cNvSpPr>
            <a:spLocks noChangeArrowheads="1"/>
          </p:cNvSpPr>
          <p:nvPr/>
        </p:nvSpPr>
        <p:spPr bwMode="auto">
          <a:xfrm>
            <a:off x="1795464" y="1628800"/>
            <a:ext cx="85502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eaLnBrk="0" hangingPunct="0">
              <a:spcBef>
                <a:spcPct val="75000"/>
              </a:spcBef>
              <a:buClr>
                <a:schemeClr val="tx2"/>
              </a:buClr>
              <a:buSzPct val="125000"/>
              <a:defRPr sz="2000">
                <a:solidFill>
                  <a:schemeClr val="tx1"/>
                </a:solidFill>
                <a:latin typeface="Arial" panose="020B0604020202020204" pitchFamily="34" charset="0"/>
              </a:defRPr>
            </a:lvl1pPr>
            <a:lvl2pPr marL="722313" indent="-265113"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36713" indent="-265113"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marL="285750" lvl="1" indent="-285750" eaLnBrk="1" hangingPunct="1">
              <a:buFont typeface="Arial" panose="020B0604020202020204" pitchFamily="34" charset="0"/>
              <a:buChar char="•"/>
            </a:pPr>
            <a:r>
              <a:rPr lang="nl-BE" altLang="en-US" sz="1500" kern="0" dirty="0" err="1">
                <a:cs typeface="Arial" panose="020B0604020202020204" pitchFamily="34" charset="0"/>
              </a:rPr>
              <a:t>This</a:t>
            </a:r>
            <a:r>
              <a:rPr lang="nl-BE" altLang="en-US" sz="1500" kern="0" dirty="0">
                <a:cs typeface="Arial" panose="020B0604020202020204" pitchFamily="34" charset="0"/>
              </a:rPr>
              <a:t> is </a:t>
            </a:r>
            <a:r>
              <a:rPr lang="nl-BE" altLang="en-US" sz="1500" kern="0" dirty="0" err="1">
                <a:cs typeface="Arial" panose="020B0604020202020204" pitchFamily="34" charset="0"/>
              </a:rPr>
              <a:t>an</a:t>
            </a:r>
            <a:r>
              <a:rPr lang="nl-BE" altLang="en-US" sz="1500" kern="0" dirty="0">
                <a:cs typeface="Arial" panose="020B0604020202020204" pitchFamily="34" charset="0"/>
              </a:rPr>
              <a:t> access </a:t>
            </a:r>
            <a:r>
              <a:rPr lang="nl-BE" altLang="en-US" sz="1500" kern="0" dirty="0" err="1">
                <a:cs typeface="Arial" panose="020B0604020202020204" pitchFamily="34" charset="0"/>
              </a:rPr>
              <a:t>technology</a:t>
            </a:r>
            <a:r>
              <a:rPr lang="nl-BE" altLang="en-US" sz="1500" kern="0" dirty="0">
                <a:cs typeface="Arial" panose="020B0604020202020204" pitchFamily="34" charset="0"/>
              </a:rPr>
              <a:t> </a:t>
            </a:r>
            <a:r>
              <a:rPr lang="nl-BE" altLang="en-US" sz="1500" kern="0" dirty="0" err="1">
                <a:cs typeface="Arial" panose="020B0604020202020204" pitchFamily="34" charset="0"/>
              </a:rPr>
              <a:t>for</a:t>
            </a:r>
            <a:r>
              <a:rPr lang="nl-BE" altLang="en-US" sz="1500" kern="0" dirty="0">
                <a:cs typeface="Arial" panose="020B0604020202020204" pitchFamily="34" charset="0"/>
              </a:rPr>
              <a:t> IP </a:t>
            </a:r>
            <a:r>
              <a:rPr lang="nl-BE" altLang="en-US" sz="1500" kern="0" dirty="0" err="1">
                <a:cs typeface="Arial" panose="020B0604020202020204" pitchFamily="34" charset="0"/>
              </a:rPr>
              <a:t>products</a:t>
            </a:r>
            <a:r>
              <a:rPr lang="nl-BE" altLang="en-US" sz="1500" kern="0" dirty="0">
                <a:cs typeface="Arial" panose="020B0604020202020204" pitchFamily="34" charset="0"/>
              </a:rPr>
              <a:t> </a:t>
            </a:r>
            <a:r>
              <a:rPr lang="nl-BE" altLang="en-US" sz="1500" kern="0" dirty="0" err="1">
                <a:cs typeface="Arial" panose="020B0604020202020204" pitchFamily="34" charset="0"/>
              </a:rPr>
              <a:t>only</a:t>
            </a:r>
            <a:r>
              <a:rPr lang="nl-BE" altLang="en-US" sz="1500" kern="0" dirty="0">
                <a:cs typeface="Arial" panose="020B0604020202020204" pitchFamily="34" charset="0"/>
              </a:rPr>
              <a:t> (</a:t>
            </a:r>
            <a:r>
              <a:rPr lang="nl-BE" altLang="en-US" sz="1500" kern="0" dirty="0">
                <a:solidFill>
                  <a:srgbClr val="00B050"/>
                </a:solidFill>
                <a:cs typeface="Arial" panose="020B0604020202020204" pitchFamily="34" charset="0"/>
              </a:rPr>
              <a:t>Colt IPVPN </a:t>
            </a:r>
            <a:r>
              <a:rPr lang="nl-BE" altLang="en-US" sz="1500" kern="0" dirty="0">
                <a:solidFill>
                  <a:srgbClr val="FF0000"/>
                </a:solidFill>
                <a:cs typeface="Arial" panose="020B0604020202020204" pitchFamily="34" charset="0"/>
              </a:rPr>
              <a:t>no Colt IP Access nor  IP Access office)</a:t>
            </a:r>
          </a:p>
          <a:p>
            <a:pPr marL="285750" lvl="1" indent="-285750" eaLnBrk="1" hangingPunct="1">
              <a:buFont typeface="Arial" panose="020B0604020202020204" pitchFamily="34" charset="0"/>
              <a:buChar char="•"/>
            </a:pPr>
            <a:r>
              <a:rPr lang="nl-BE" altLang="en-US" sz="1500" kern="0" dirty="0">
                <a:cs typeface="Arial" panose="020B0604020202020204" pitchFamily="34" charset="0"/>
              </a:rPr>
              <a:t>3G/4G </a:t>
            </a:r>
            <a:r>
              <a:rPr lang="nl-BE" altLang="en-US" sz="1500" kern="0" dirty="0" err="1">
                <a:cs typeface="Arial" panose="020B0604020202020204" pitchFamily="34" charset="0"/>
              </a:rPr>
              <a:t>can</a:t>
            </a:r>
            <a:r>
              <a:rPr lang="nl-BE" altLang="en-US" sz="1500" kern="0" dirty="0">
                <a:cs typeface="Arial" panose="020B0604020202020204" pitchFamily="34" charset="0"/>
              </a:rPr>
              <a:t> </a:t>
            </a:r>
            <a:r>
              <a:rPr lang="nl-BE" altLang="en-US" sz="1500" kern="0" dirty="0" err="1">
                <a:cs typeface="Arial" panose="020B0604020202020204" pitchFamily="34" charset="0"/>
              </a:rPr>
              <a:t>be</a:t>
            </a:r>
            <a:r>
              <a:rPr lang="nl-BE" altLang="en-US" sz="1500" kern="0" dirty="0">
                <a:cs typeface="Arial" panose="020B0604020202020204" pitchFamily="34" charset="0"/>
              </a:rPr>
              <a:t> </a:t>
            </a:r>
            <a:r>
              <a:rPr lang="nl-BE" altLang="en-US" sz="1500" kern="0" dirty="0" err="1">
                <a:cs typeface="Arial" panose="020B0604020202020204" pitchFamily="34" charset="0"/>
              </a:rPr>
              <a:t>used</a:t>
            </a:r>
            <a:r>
              <a:rPr lang="nl-BE" altLang="en-US" sz="1500" kern="0" dirty="0">
                <a:cs typeface="Arial" panose="020B0604020202020204" pitchFamily="34" charset="0"/>
              </a:rPr>
              <a:t> as prime access as well as </a:t>
            </a:r>
            <a:r>
              <a:rPr lang="nl-BE" altLang="en-US" sz="1500" kern="0" dirty="0" err="1">
                <a:cs typeface="Arial" panose="020B0604020202020204" pitchFamily="34" charset="0"/>
              </a:rPr>
              <a:t>backup</a:t>
            </a:r>
            <a:r>
              <a:rPr lang="nl-BE" altLang="en-US" sz="1500" kern="0" dirty="0">
                <a:cs typeface="Arial" panose="020B0604020202020204" pitchFamily="34" charset="0"/>
              </a:rPr>
              <a:t> access</a:t>
            </a:r>
          </a:p>
          <a:p>
            <a:pPr marL="285750" lvl="1" indent="-285750" eaLnBrk="1" hangingPunct="1">
              <a:buFont typeface="Arial" panose="020B0604020202020204" pitchFamily="34" charset="0"/>
              <a:buChar char="•"/>
            </a:pPr>
            <a:r>
              <a:rPr lang="nl-BE" altLang="en-US" sz="1500" kern="0" dirty="0" err="1">
                <a:cs typeface="Arial" panose="020B0604020202020204" pitchFamily="34" charset="0"/>
              </a:rPr>
              <a:t>Can</a:t>
            </a:r>
            <a:r>
              <a:rPr lang="nl-BE" altLang="en-US" sz="1500" kern="0" dirty="0">
                <a:cs typeface="Arial" panose="020B0604020202020204" pitchFamily="34" charset="0"/>
              </a:rPr>
              <a:t> </a:t>
            </a:r>
            <a:r>
              <a:rPr lang="nl-BE" altLang="en-US" sz="1500" kern="0" dirty="0" err="1">
                <a:cs typeface="Arial" panose="020B0604020202020204" pitchFamily="34" charset="0"/>
              </a:rPr>
              <a:t>be</a:t>
            </a:r>
            <a:r>
              <a:rPr lang="nl-BE" altLang="en-US" sz="1500" kern="0" dirty="0">
                <a:cs typeface="Arial" panose="020B0604020202020204" pitchFamily="34" charset="0"/>
              </a:rPr>
              <a:t> </a:t>
            </a:r>
            <a:r>
              <a:rPr lang="nl-BE" altLang="en-US" sz="1500" kern="0" dirty="0" err="1">
                <a:cs typeface="Arial" panose="020B0604020202020204" pitchFamily="34" charset="0"/>
              </a:rPr>
              <a:t>offered</a:t>
            </a:r>
            <a:r>
              <a:rPr lang="nl-BE" altLang="en-US" sz="1500" kern="0" dirty="0">
                <a:cs typeface="Arial" panose="020B0604020202020204" pitchFamily="34" charset="0"/>
              </a:rPr>
              <a:t> as a </a:t>
            </a:r>
            <a:r>
              <a:rPr lang="nl-BE" altLang="en-US" sz="1500" kern="0" dirty="0" err="1">
                <a:cs typeface="Arial" panose="020B0604020202020204" pitchFamily="34" charset="0"/>
              </a:rPr>
              <a:t>partially</a:t>
            </a:r>
            <a:r>
              <a:rPr lang="nl-BE" altLang="en-US" sz="1500" kern="0" dirty="0">
                <a:cs typeface="Arial" panose="020B0604020202020204" pitchFamily="34" charset="0"/>
              </a:rPr>
              <a:t> (hardware </a:t>
            </a:r>
            <a:r>
              <a:rPr lang="nl-BE" altLang="en-US" sz="1500" kern="0" dirty="0" err="1">
                <a:cs typeface="Arial" panose="020B0604020202020204" pitchFamily="34" charset="0"/>
              </a:rPr>
              <a:t>only</a:t>
            </a:r>
            <a:r>
              <a:rPr lang="nl-BE" altLang="en-US" sz="1500" kern="0" dirty="0">
                <a:cs typeface="Arial" panose="020B0604020202020204" pitchFamily="34" charset="0"/>
              </a:rPr>
              <a:t>) or </a:t>
            </a:r>
            <a:r>
              <a:rPr lang="nl-BE" altLang="en-US" sz="1500" kern="0" dirty="0" err="1">
                <a:cs typeface="Arial" panose="020B0604020202020204" pitchFamily="34" charset="0"/>
              </a:rPr>
              <a:t>fully</a:t>
            </a:r>
            <a:r>
              <a:rPr lang="nl-BE" altLang="en-US" sz="1500" kern="0" dirty="0">
                <a:cs typeface="Arial" panose="020B0604020202020204" pitchFamily="34" charset="0"/>
              </a:rPr>
              <a:t> </a:t>
            </a:r>
            <a:r>
              <a:rPr lang="nl-BE" altLang="en-US" sz="1500" kern="0" dirty="0" err="1">
                <a:cs typeface="Arial" panose="020B0604020202020204" pitchFamily="34" charset="0"/>
              </a:rPr>
              <a:t>inclusive</a:t>
            </a:r>
            <a:r>
              <a:rPr lang="nl-BE" altLang="en-US" sz="1500" kern="0" dirty="0">
                <a:cs typeface="Arial" panose="020B0604020202020204" pitchFamily="34" charset="0"/>
              </a:rPr>
              <a:t> (hardware </a:t>
            </a:r>
            <a:r>
              <a:rPr lang="nl-BE" altLang="en-US" sz="1500" kern="0" dirty="0" err="1">
                <a:cs typeface="Arial" panose="020B0604020202020204" pitchFamily="34" charset="0"/>
              </a:rPr>
              <a:t>and</a:t>
            </a:r>
            <a:r>
              <a:rPr lang="nl-BE" altLang="en-US" sz="1500" kern="0" dirty="0">
                <a:cs typeface="Arial" panose="020B0604020202020204" pitchFamily="34" charset="0"/>
              </a:rPr>
              <a:t> </a:t>
            </a:r>
            <a:r>
              <a:rPr lang="nl-BE" altLang="en-US" sz="1500" kern="0" dirty="0" err="1">
                <a:cs typeface="Arial" panose="020B0604020202020204" pitchFamily="34" charset="0"/>
              </a:rPr>
              <a:t>subscription</a:t>
            </a:r>
            <a:r>
              <a:rPr lang="nl-BE" altLang="en-US" sz="1500" kern="0" dirty="0">
                <a:cs typeface="Arial" panose="020B0604020202020204" pitchFamily="34" charset="0"/>
              </a:rPr>
              <a:t>)</a:t>
            </a:r>
          </a:p>
          <a:p>
            <a:pPr marL="706437" lvl="2" indent="-285750" eaLnBrk="1" hangingPunct="1">
              <a:buFont typeface="Arial" panose="020B0604020202020204" pitchFamily="34" charset="0"/>
              <a:buChar char="•"/>
            </a:pPr>
            <a:r>
              <a:rPr lang="nl-BE" altLang="en-US" sz="1300" kern="0" dirty="0" err="1">
                <a:cs typeface="Arial" panose="020B0604020202020204" pitchFamily="34" charset="0"/>
              </a:rPr>
              <a:t>Remark</a:t>
            </a:r>
            <a:r>
              <a:rPr lang="nl-BE" altLang="en-US" sz="1300" kern="0" dirty="0">
                <a:cs typeface="Arial" panose="020B0604020202020204" pitchFamily="34" charset="0"/>
              </a:rPr>
              <a:t>: 	4G is </a:t>
            </a:r>
            <a:r>
              <a:rPr lang="nl-BE" altLang="en-US" sz="1300" kern="0" dirty="0" err="1">
                <a:cs typeface="Arial" panose="020B0604020202020204" pitchFamily="34" charset="0"/>
              </a:rPr>
              <a:t>already</a:t>
            </a:r>
            <a:r>
              <a:rPr lang="nl-BE" altLang="en-US" sz="1300" kern="0" dirty="0">
                <a:cs typeface="Arial" panose="020B0604020202020204" pitchFamily="34" charset="0"/>
              </a:rPr>
              <a:t> </a:t>
            </a:r>
            <a:r>
              <a:rPr lang="nl-BE" altLang="en-US" sz="1300" kern="0" dirty="0" err="1">
                <a:cs typeface="Arial" panose="020B0604020202020204" pitchFamily="34" charset="0"/>
              </a:rPr>
              <a:t>available</a:t>
            </a:r>
            <a:r>
              <a:rPr lang="nl-BE" altLang="en-US" sz="1300" kern="0" dirty="0">
                <a:cs typeface="Arial" panose="020B0604020202020204" pitchFamily="34" charset="0"/>
              </a:rPr>
              <a:t> </a:t>
            </a:r>
            <a:r>
              <a:rPr lang="nl-BE" altLang="en-US" sz="1300" kern="0" dirty="0" err="1">
                <a:cs typeface="Arial" panose="020B0604020202020204" pitchFamily="34" charset="0"/>
              </a:rPr>
              <a:t>for</a:t>
            </a:r>
            <a:r>
              <a:rPr lang="nl-BE" altLang="en-US" sz="1300" kern="0" dirty="0">
                <a:cs typeface="Arial" panose="020B0604020202020204" pitchFamily="34" charset="0"/>
              </a:rPr>
              <a:t> </a:t>
            </a:r>
            <a:r>
              <a:rPr lang="nl-BE" altLang="en-US" sz="1300" kern="0" dirty="0" err="1">
                <a:cs typeface="Arial" panose="020B0604020202020204" pitchFamily="34" charset="0"/>
              </a:rPr>
              <a:t>partially</a:t>
            </a:r>
            <a:r>
              <a:rPr lang="nl-BE" altLang="en-US" sz="1300" kern="0" dirty="0">
                <a:cs typeface="Arial" panose="020B0604020202020204" pitchFamily="34" charset="0"/>
              </a:rPr>
              <a:t> </a:t>
            </a:r>
            <a:r>
              <a:rPr lang="nl-BE" altLang="en-US" sz="1300" kern="0" dirty="0" err="1">
                <a:cs typeface="Arial" panose="020B0604020202020204" pitchFamily="34" charset="0"/>
              </a:rPr>
              <a:t>inclusive</a:t>
            </a:r>
            <a:r>
              <a:rPr lang="nl-BE" altLang="en-US" sz="1300" kern="0" dirty="0">
                <a:cs typeface="Arial" panose="020B0604020202020204" pitchFamily="34" charset="0"/>
              </a:rPr>
              <a:t> but </a:t>
            </a:r>
            <a:r>
              <a:rPr lang="nl-BE" altLang="en-US" sz="1300" kern="0" dirty="0" err="1">
                <a:cs typeface="Arial" panose="020B0604020202020204" pitchFamily="34" charset="0"/>
              </a:rPr>
              <a:t>not</a:t>
            </a:r>
            <a:r>
              <a:rPr lang="nl-BE" altLang="en-US" sz="1300" kern="0" dirty="0">
                <a:cs typeface="Arial" panose="020B0604020202020204" pitchFamily="34" charset="0"/>
              </a:rPr>
              <a:t> </a:t>
            </a:r>
            <a:r>
              <a:rPr lang="nl-BE" altLang="en-US" sz="1300" kern="0" dirty="0" err="1">
                <a:cs typeface="Arial" panose="020B0604020202020204" pitchFamily="34" charset="0"/>
              </a:rPr>
              <a:t>yet</a:t>
            </a:r>
            <a:r>
              <a:rPr lang="nl-BE" altLang="en-US" sz="1300" kern="0" dirty="0">
                <a:cs typeface="Arial" panose="020B0604020202020204" pitchFamily="34" charset="0"/>
              </a:rPr>
              <a:t> </a:t>
            </a:r>
            <a:r>
              <a:rPr lang="nl-BE" altLang="en-US" sz="1300" kern="0" dirty="0" err="1">
                <a:cs typeface="Arial" panose="020B0604020202020204" pitchFamily="34" charset="0"/>
              </a:rPr>
              <a:t>available</a:t>
            </a:r>
            <a:r>
              <a:rPr lang="nl-BE" altLang="en-US" sz="1300" kern="0" dirty="0">
                <a:cs typeface="Arial" panose="020B0604020202020204" pitchFamily="34" charset="0"/>
              </a:rPr>
              <a:t> on </a:t>
            </a:r>
            <a:r>
              <a:rPr lang="nl-BE" altLang="en-US" sz="1300" kern="0" dirty="0" err="1">
                <a:cs typeface="Arial" panose="020B0604020202020204" pitchFamily="34" charset="0"/>
              </a:rPr>
              <a:t>fully</a:t>
            </a:r>
            <a:r>
              <a:rPr lang="nl-BE" altLang="en-US" sz="1300" kern="0" dirty="0">
                <a:cs typeface="Arial" panose="020B0604020202020204" pitchFamily="34" charset="0"/>
              </a:rPr>
              <a:t> </a:t>
            </a:r>
            <a:r>
              <a:rPr lang="nl-BE" altLang="en-US" sz="1300" kern="0" dirty="0" err="1">
                <a:cs typeface="Arial" panose="020B0604020202020204" pitchFamily="34" charset="0"/>
              </a:rPr>
              <a:t>inclusive</a:t>
            </a:r>
            <a:r>
              <a:rPr lang="nl-BE" altLang="en-US" sz="1300" kern="0" dirty="0">
                <a:cs typeface="Arial" panose="020B0604020202020204" pitchFamily="34" charset="0"/>
              </a:rPr>
              <a:t> (</a:t>
            </a:r>
            <a:r>
              <a:rPr lang="nl-BE" altLang="en-US" sz="1300" kern="0" dirty="0" err="1">
                <a:cs typeface="Arial" panose="020B0604020202020204" pitchFamily="34" charset="0"/>
              </a:rPr>
              <a:t>using</a:t>
            </a:r>
            <a:r>
              <a:rPr lang="nl-BE" altLang="en-US" sz="1300" kern="0" dirty="0">
                <a:cs typeface="Arial" panose="020B0604020202020204" pitchFamily="34" charset="0"/>
              </a:rPr>
              <a:t> 		Vodafone</a:t>
            </a:r>
          </a:p>
        </p:txBody>
      </p:sp>
    </p:spTree>
    <p:extLst>
      <p:ext uri="{BB962C8B-B14F-4D97-AF65-F5344CB8AC3E}">
        <p14:creationId xmlns:p14="http://schemas.microsoft.com/office/powerpoint/2010/main" val="14087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5"/>
          <p:cNvSpPr>
            <a:spLocks noChangeArrowheads="1"/>
          </p:cNvSpPr>
          <p:nvPr/>
        </p:nvSpPr>
        <p:spPr bwMode="auto">
          <a:xfrm>
            <a:off x="6529388" y="2897188"/>
            <a:ext cx="2393950" cy="1581150"/>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772" name="Rectangle 63"/>
          <p:cNvSpPr>
            <a:spLocks noChangeArrowheads="1"/>
          </p:cNvSpPr>
          <p:nvPr/>
        </p:nvSpPr>
        <p:spPr bwMode="auto">
          <a:xfrm>
            <a:off x="5327650" y="2898775"/>
            <a:ext cx="1201738" cy="1582738"/>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2" name="Rectangle 62"/>
          <p:cNvSpPr>
            <a:spLocks noChangeArrowheads="1"/>
          </p:cNvSpPr>
          <p:nvPr/>
        </p:nvSpPr>
        <p:spPr bwMode="auto">
          <a:xfrm>
            <a:off x="8921751" y="2897188"/>
            <a:ext cx="1552575" cy="1581150"/>
          </a:xfrm>
          <a:prstGeom prst="rect">
            <a:avLst/>
          </a:prstGeom>
          <a:solidFill>
            <a:schemeClr val="bg1">
              <a:lumMod val="95000"/>
            </a:schemeClr>
          </a:solidFill>
          <a:ln w="3175" algn="ctr">
            <a:solidFill>
              <a:schemeClr val="bg1"/>
            </a:solidFill>
            <a:round/>
            <a:headEnd/>
            <a:tailEnd/>
          </a:ln>
        </p:spPr>
        <p:txBody>
          <a:bodyPr wrap="none" lIns="0" tIns="0" rIns="0" bIns="0"/>
          <a:lstStyle/>
          <a:p>
            <a:pPr>
              <a:defRPr/>
            </a:pPr>
            <a:endParaRPr lang="en-US" kern="0" dirty="0">
              <a:solidFill>
                <a:srgbClr val="515049"/>
              </a:solidFill>
              <a:ea typeface="ＭＳ Ｐゴシック" pitchFamily="34" charset="-128"/>
            </a:endParaRPr>
          </a:p>
        </p:txBody>
      </p:sp>
      <p:sp>
        <p:nvSpPr>
          <p:cNvPr id="32774" name="Rectangle 2"/>
          <p:cNvSpPr>
            <a:spLocks noChangeArrowheads="1"/>
          </p:cNvSpPr>
          <p:nvPr/>
        </p:nvSpPr>
        <p:spPr bwMode="auto">
          <a:xfrm>
            <a:off x="1881188" y="2898775"/>
            <a:ext cx="3446462" cy="1582738"/>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14354" name="Line 22"/>
          <p:cNvSpPr>
            <a:spLocks noChangeShapeType="1"/>
          </p:cNvSpPr>
          <p:nvPr/>
        </p:nvSpPr>
        <p:spPr bwMode="auto">
          <a:xfrm flipV="1">
            <a:off x="6118225" y="3606801"/>
            <a:ext cx="3106738" cy="11113"/>
          </a:xfrm>
          <a:prstGeom prst="line">
            <a:avLst/>
          </a:prstGeom>
          <a:ln w="28575">
            <a:solidFill>
              <a:srgbClr val="BE006B"/>
            </a:solidFill>
            <a:prstDash val="solid"/>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32776" name="Oval 8"/>
          <p:cNvSpPr>
            <a:spLocks noChangeArrowheads="1"/>
          </p:cNvSpPr>
          <p:nvPr/>
        </p:nvSpPr>
        <p:spPr bwMode="auto">
          <a:xfrm rot="10800000">
            <a:off x="4308475" y="3408363"/>
            <a:ext cx="1447800" cy="474662"/>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777" name="Rectangle 27"/>
          <p:cNvSpPr>
            <a:spLocks noChangeArrowheads="1"/>
          </p:cNvSpPr>
          <p:nvPr/>
        </p:nvSpPr>
        <p:spPr bwMode="auto">
          <a:xfrm>
            <a:off x="3736975" y="38608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515049"/>
                </a:solidFill>
                <a:ea typeface="MS PGothic" panose="020B0600070205080204" pitchFamily="34" charset="-128"/>
              </a:rPr>
              <a:t>Colt MSP</a:t>
            </a:r>
          </a:p>
          <a:p>
            <a:pPr>
              <a:spcBef>
                <a:spcPct val="0"/>
              </a:spcBef>
              <a:buClrTx/>
              <a:buSzTx/>
            </a:pPr>
            <a:r>
              <a:rPr lang="nl-NL" altLang="en-US" sz="1200" b="1" kern="0">
                <a:solidFill>
                  <a:srgbClr val="515049"/>
                </a:solidFill>
                <a:ea typeface="MS PGothic" panose="020B0600070205080204" pitchFamily="34" charset="-128"/>
              </a:rPr>
              <a:t>Core device</a:t>
            </a:r>
            <a:endParaRPr lang="nl-NL" altLang="en-US" sz="1200" kern="0">
              <a:solidFill>
                <a:srgbClr val="515049"/>
              </a:solidFill>
              <a:ea typeface="MS PGothic" panose="020B0600070205080204" pitchFamily="34" charset="-128"/>
            </a:endParaRPr>
          </a:p>
        </p:txBody>
      </p:sp>
      <p:sp>
        <p:nvSpPr>
          <p:cNvPr id="32778" name="Text Box 35"/>
          <p:cNvSpPr txBox="1">
            <a:spLocks noChangeArrowheads="1"/>
          </p:cNvSpPr>
          <p:nvPr/>
        </p:nvSpPr>
        <p:spPr bwMode="auto">
          <a:xfrm>
            <a:off x="6873875" y="3325814"/>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OLO fibre network</a:t>
            </a:r>
          </a:p>
        </p:txBody>
      </p:sp>
      <p:sp>
        <p:nvSpPr>
          <p:cNvPr id="32779" name="Text Box 37"/>
          <p:cNvSpPr txBox="1">
            <a:spLocks noChangeArrowheads="1"/>
          </p:cNvSpPr>
          <p:nvPr/>
        </p:nvSpPr>
        <p:spPr bwMode="auto">
          <a:xfrm>
            <a:off x="4379913" y="3413126"/>
            <a:ext cx="1376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Colt / OLO</a:t>
            </a:r>
          </a:p>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Fibre Ring</a:t>
            </a:r>
          </a:p>
        </p:txBody>
      </p:sp>
      <p:sp>
        <p:nvSpPr>
          <p:cNvPr id="32780" name="Oval 134"/>
          <p:cNvSpPr>
            <a:spLocks noChangeArrowheads="1"/>
          </p:cNvSpPr>
          <p:nvPr/>
        </p:nvSpPr>
        <p:spPr bwMode="auto">
          <a:xfrm>
            <a:off x="1881188" y="3340101"/>
            <a:ext cx="2146300" cy="612775"/>
          </a:xfrm>
          <a:prstGeom prst="ellipse">
            <a:avLst/>
          </a:prstGeom>
          <a:solidFill>
            <a:schemeClr val="bg2"/>
          </a:solidFill>
          <a:ln w="38100" algn="ctr">
            <a:solidFill>
              <a:schemeClr val="tx2"/>
            </a:solidFill>
            <a:round/>
            <a:headEnd/>
            <a:tailEnd/>
          </a:ln>
        </p:spPr>
        <p:txBody>
          <a:bodyPr tIns="90000" bIns="90000"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781" name="Text Box 135"/>
          <p:cNvSpPr txBox="1">
            <a:spLocks noChangeArrowheads="1"/>
          </p:cNvSpPr>
          <p:nvPr/>
        </p:nvSpPr>
        <p:spPr bwMode="auto">
          <a:xfrm>
            <a:off x="2130426" y="3384551"/>
            <a:ext cx="1649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Colt</a:t>
            </a:r>
          </a:p>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Ethernet network</a:t>
            </a:r>
          </a:p>
        </p:txBody>
      </p:sp>
      <p:grpSp>
        <p:nvGrpSpPr>
          <p:cNvPr id="32782" name="Group 1"/>
          <p:cNvGrpSpPr>
            <a:grpSpLocks/>
          </p:cNvGrpSpPr>
          <p:nvPr/>
        </p:nvGrpSpPr>
        <p:grpSpPr bwMode="auto">
          <a:xfrm>
            <a:off x="3886200" y="3462338"/>
            <a:ext cx="446088" cy="366712"/>
            <a:chOff x="908050" y="3044825"/>
            <a:chExt cx="1014413" cy="785813"/>
          </a:xfrm>
        </p:grpSpPr>
        <p:sp>
          <p:nvSpPr>
            <p:cNvPr id="32854"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55"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56"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57"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32858"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59"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32860" name="Group 15"/>
            <p:cNvGrpSpPr>
              <a:grpSpLocks/>
            </p:cNvGrpSpPr>
            <p:nvPr/>
          </p:nvGrpSpPr>
          <p:grpSpPr bwMode="auto">
            <a:xfrm>
              <a:off x="974725" y="3194050"/>
              <a:ext cx="792163" cy="596900"/>
              <a:chOff x="2336" y="1344"/>
              <a:chExt cx="969" cy="580"/>
            </a:xfrm>
          </p:grpSpPr>
          <p:sp>
            <p:nvSpPr>
              <p:cNvPr id="32861"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62"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63"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64"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grpSp>
        <p:nvGrpSpPr>
          <p:cNvPr id="32783" name="Group 68"/>
          <p:cNvGrpSpPr>
            <a:grpSpLocks/>
          </p:cNvGrpSpPr>
          <p:nvPr/>
        </p:nvGrpSpPr>
        <p:grpSpPr bwMode="auto">
          <a:xfrm>
            <a:off x="5705475" y="3425826"/>
            <a:ext cx="446088" cy="366713"/>
            <a:chOff x="908050" y="3044825"/>
            <a:chExt cx="1014413" cy="785813"/>
          </a:xfrm>
        </p:grpSpPr>
        <p:sp>
          <p:nvSpPr>
            <p:cNvPr id="32843"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44"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45"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46"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32847"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48"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32849" name="Group 15"/>
            <p:cNvGrpSpPr>
              <a:grpSpLocks/>
            </p:cNvGrpSpPr>
            <p:nvPr/>
          </p:nvGrpSpPr>
          <p:grpSpPr bwMode="auto">
            <a:xfrm>
              <a:off x="974725" y="3194050"/>
              <a:ext cx="792163" cy="596900"/>
              <a:chOff x="2336" y="1344"/>
              <a:chExt cx="969" cy="580"/>
            </a:xfrm>
          </p:grpSpPr>
          <p:sp>
            <p:nvSpPr>
              <p:cNvPr id="32850"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51"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52"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53"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sp>
        <p:nvSpPr>
          <p:cNvPr id="32784" name="Rectangle 27"/>
          <p:cNvSpPr>
            <a:spLocks noChangeArrowheads="1"/>
          </p:cNvSpPr>
          <p:nvPr/>
        </p:nvSpPr>
        <p:spPr bwMode="auto">
          <a:xfrm>
            <a:off x="5532439" y="3851275"/>
            <a:ext cx="7461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M-MSP</a:t>
            </a:r>
          </a:p>
          <a:p>
            <a:pPr algn="ctr">
              <a:spcBef>
                <a:spcPct val="0"/>
              </a:spcBef>
              <a:buClrTx/>
              <a:buSzTx/>
            </a:pPr>
            <a:r>
              <a:rPr lang="nl-NL" altLang="en-US" sz="1200" b="1" kern="0">
                <a:solidFill>
                  <a:srgbClr val="515049"/>
                </a:solidFill>
                <a:ea typeface="MS PGothic" panose="020B0600070205080204" pitchFamily="34" charset="-128"/>
              </a:rPr>
              <a:t>(Accedian LT-S)</a:t>
            </a:r>
          </a:p>
        </p:txBody>
      </p:sp>
      <p:sp>
        <p:nvSpPr>
          <p:cNvPr id="32785" name="Rectangle 27"/>
          <p:cNvSpPr>
            <a:spLocks noChangeArrowheads="1"/>
          </p:cNvSpPr>
          <p:nvPr/>
        </p:nvSpPr>
        <p:spPr bwMode="auto">
          <a:xfrm>
            <a:off x="9061450" y="3908425"/>
            <a:ext cx="10429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1G</a:t>
            </a:r>
          </a:p>
          <a:p>
            <a:pPr algn="ctr">
              <a:spcBef>
                <a:spcPct val="0"/>
              </a:spcBef>
              <a:buClrTx/>
              <a:buSzTx/>
            </a:pPr>
            <a:r>
              <a:rPr lang="nl-NL" altLang="en-US" sz="1200" b="1" kern="0">
                <a:solidFill>
                  <a:srgbClr val="515049"/>
                </a:solidFill>
                <a:ea typeface="MS PGothic" panose="020B0600070205080204" pitchFamily="34" charset="-128"/>
              </a:rPr>
              <a:t>M-MSP CPE</a:t>
            </a:r>
          </a:p>
          <a:p>
            <a:pPr algn="ctr">
              <a:spcBef>
                <a:spcPct val="0"/>
              </a:spcBef>
              <a:buClrTx/>
              <a:buSzTx/>
            </a:pPr>
            <a:r>
              <a:rPr lang="nl-NL" altLang="en-US" sz="1200" b="1" kern="0">
                <a:solidFill>
                  <a:srgbClr val="515049"/>
                </a:solidFill>
                <a:ea typeface="MS PGothic" panose="020B0600070205080204" pitchFamily="34" charset="-128"/>
              </a:rPr>
              <a:t>(Accedian GT)</a:t>
            </a:r>
            <a:endParaRPr lang="nl-NL" altLang="en-US" sz="1200" kern="0">
              <a:solidFill>
                <a:srgbClr val="515049"/>
              </a:solidFill>
              <a:ea typeface="MS PGothic" panose="020B0600070205080204" pitchFamily="34" charset="-128"/>
            </a:endParaRPr>
          </a:p>
        </p:txBody>
      </p:sp>
      <p:pic>
        <p:nvPicPr>
          <p:cNvPr id="32786" name="Picture 65" descr="U:\Logical\Data Services\Documentation\Diagrams\Catalog\Colt icons\Grass\DSL_Modem_Gra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963" y="3473450"/>
            <a:ext cx="71596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Placeholder 8"/>
          <p:cNvSpPr txBox="1">
            <a:spLocks/>
          </p:cNvSpPr>
          <p:nvPr/>
        </p:nvSpPr>
        <p:spPr bwMode="auto">
          <a:xfrm>
            <a:off x="2053391" y="4895854"/>
            <a:ext cx="8096250"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eaLnBrk="0" hangingPunct="0">
              <a:spcBef>
                <a:spcPct val="75000"/>
              </a:spcBef>
              <a:buClr>
                <a:schemeClr val="tx2"/>
              </a:buClr>
              <a:buSzPct val="125000"/>
              <a:defRPr sz="2000">
                <a:solidFill>
                  <a:schemeClr val="tx1"/>
                </a:solidFill>
                <a:latin typeface="Arial" panose="020B0604020202020204" pitchFamily="34" charset="0"/>
              </a:defRPr>
            </a:lvl1pPr>
            <a:lvl2pPr marL="180975" indent="-179388" eaLnBrk="0" hangingPunct="0">
              <a:spcBef>
                <a:spcPct val="50000"/>
              </a:spcBef>
              <a:buClr>
                <a:schemeClr val="tx2"/>
              </a:buClr>
              <a:buSzPct val="125000"/>
              <a:buChar char="•"/>
              <a:defRPr sz="2000">
                <a:solidFill>
                  <a:schemeClr val="tx1"/>
                </a:solidFill>
                <a:latin typeface="Arial" panose="020B0604020202020204" pitchFamily="34" charset="0"/>
              </a:defRPr>
            </a:lvl2pPr>
            <a:lvl3pPr marL="352425" indent="-169863"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495300" indent="-141288"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buFontTx/>
              <a:buChar char="•"/>
            </a:pPr>
            <a:r>
              <a:rPr lang="en-GB" altLang="en-US" sz="1600" kern="0" dirty="0">
                <a:ea typeface="MS PGothic" panose="020B0600070205080204" pitchFamily="34" charset="-128"/>
              </a:rPr>
              <a:t>Unmanaged (passive) dark fibre between CO and Customer Building</a:t>
            </a:r>
          </a:p>
          <a:p>
            <a:pPr lvl="2" eaLnBrk="1" hangingPunct="1"/>
            <a:r>
              <a:rPr lang="en-GB" altLang="en-US" kern="0" dirty="0">
                <a:ea typeface="MS PGothic" panose="020B0600070205080204" pitchFamily="34" charset="-128"/>
              </a:rPr>
              <a:t>Third party fibre based on FTTH deployments </a:t>
            </a:r>
          </a:p>
          <a:p>
            <a:pPr eaLnBrk="1" hangingPunct="1">
              <a:buFontTx/>
              <a:buChar char="•"/>
            </a:pPr>
            <a:r>
              <a:rPr lang="en-GB" altLang="en-US" sz="1600" kern="0" dirty="0">
                <a:ea typeface="MS PGothic" panose="020B0600070205080204" pitchFamily="34" charset="-128"/>
              </a:rPr>
              <a:t>Initial launch in France and Switzerland (not yet in </a:t>
            </a:r>
            <a:r>
              <a:rPr lang="en-GB" altLang="en-US" sz="1600" kern="0" dirty="0" err="1">
                <a:ea typeface="MS PGothic" panose="020B0600070205080204" pitchFamily="34" charset="-128"/>
              </a:rPr>
              <a:t>BeNeLux</a:t>
            </a:r>
            <a:r>
              <a:rPr lang="en-GB" altLang="en-US" sz="1600" kern="0" dirty="0">
                <a:ea typeface="MS PGothic" panose="020B0600070205080204" pitchFamily="34" charset="-128"/>
              </a:rPr>
              <a:t>)</a:t>
            </a:r>
          </a:p>
          <a:p>
            <a:pPr lvl="2" eaLnBrk="1" hangingPunct="1"/>
            <a:r>
              <a:rPr lang="en-GB" altLang="en-US" kern="0" dirty="0">
                <a:ea typeface="MS PGothic" panose="020B0600070205080204" pitchFamily="34" charset="-128"/>
              </a:rPr>
              <a:t>Supports 2Mbps – 1Gbps services</a:t>
            </a:r>
          </a:p>
        </p:txBody>
      </p:sp>
      <p:grpSp>
        <p:nvGrpSpPr>
          <p:cNvPr id="32788" name="Group 2"/>
          <p:cNvGrpSpPr>
            <a:grpSpLocks/>
          </p:cNvGrpSpPr>
          <p:nvPr/>
        </p:nvGrpSpPr>
        <p:grpSpPr bwMode="auto">
          <a:xfrm>
            <a:off x="1890713" y="833438"/>
            <a:ext cx="8615362" cy="2082800"/>
            <a:chOff x="446088" y="1358900"/>
            <a:chExt cx="8615362" cy="2082800"/>
          </a:xfrm>
        </p:grpSpPr>
        <p:grpSp>
          <p:nvGrpSpPr>
            <p:cNvPr id="32792" name="Group 3"/>
            <p:cNvGrpSpPr>
              <a:grpSpLocks/>
            </p:cNvGrpSpPr>
            <p:nvPr/>
          </p:nvGrpSpPr>
          <p:grpSpPr bwMode="auto">
            <a:xfrm>
              <a:off x="446088" y="1358900"/>
              <a:ext cx="8615362" cy="2082800"/>
              <a:chOff x="445936" y="1359065"/>
              <a:chExt cx="8614911" cy="2082787"/>
            </a:xfrm>
          </p:grpSpPr>
          <p:sp>
            <p:nvSpPr>
              <p:cNvPr id="32795" name="Rectangle 73"/>
              <p:cNvSpPr>
                <a:spLocks noChangeArrowheads="1"/>
              </p:cNvSpPr>
              <p:nvPr/>
            </p:nvSpPr>
            <p:spPr bwMode="auto">
              <a:xfrm>
                <a:off x="5114321" y="1370785"/>
                <a:ext cx="2393950"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a:solidFill>
                      <a:srgbClr val="FFFFFF"/>
                    </a:solidFill>
                    <a:ea typeface="MS PGothic" panose="020B0600070205080204" pitchFamily="34" charset="-128"/>
                  </a:rPr>
                  <a:t>PTT Network</a:t>
                </a:r>
              </a:p>
            </p:txBody>
          </p:sp>
          <p:sp>
            <p:nvSpPr>
              <p:cNvPr id="32796" name="Rectangle 74"/>
              <p:cNvSpPr>
                <a:spLocks noChangeArrowheads="1"/>
              </p:cNvSpPr>
              <p:nvPr/>
            </p:nvSpPr>
            <p:spPr bwMode="auto">
              <a:xfrm>
                <a:off x="3912584" y="1359065"/>
                <a:ext cx="1201737"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400" kern="0">
                    <a:solidFill>
                      <a:srgbClr val="FFFFFF"/>
                    </a:solidFill>
                    <a:ea typeface="MS PGothic" panose="020B0600070205080204" pitchFamily="34" charset="-128"/>
                  </a:rPr>
                  <a:t>PTT </a:t>
                </a:r>
              </a:p>
              <a:p>
                <a:pPr algn="ctr" eaLnBrk="1" hangingPunct="1">
                  <a:spcBef>
                    <a:spcPct val="0"/>
                  </a:spcBef>
                  <a:buClrTx/>
                  <a:buSzTx/>
                </a:pPr>
                <a:r>
                  <a:rPr lang="en-GB" altLang="en-US" sz="1400" kern="0">
                    <a:solidFill>
                      <a:srgbClr val="FFFFFF"/>
                    </a:solidFill>
                    <a:ea typeface="MS PGothic" panose="020B0600070205080204" pitchFamily="34" charset="-128"/>
                  </a:rPr>
                  <a:t>Central Office</a:t>
                </a:r>
              </a:p>
            </p:txBody>
          </p:sp>
          <p:sp>
            <p:nvSpPr>
              <p:cNvPr id="32797" name="Rectangle 75"/>
              <p:cNvSpPr>
                <a:spLocks noChangeArrowheads="1"/>
              </p:cNvSpPr>
              <p:nvPr/>
            </p:nvSpPr>
            <p:spPr bwMode="auto">
              <a:xfrm>
                <a:off x="7508272" y="1370785"/>
                <a:ext cx="1552575"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a:solidFill>
                      <a:srgbClr val="FFFFFF"/>
                    </a:solidFill>
                    <a:ea typeface="MS PGothic" panose="020B0600070205080204" pitchFamily="34" charset="-128"/>
                  </a:rPr>
                  <a:t>Customer</a:t>
                </a:r>
              </a:p>
              <a:p>
                <a:pPr algn="ctr" eaLnBrk="1" hangingPunct="1">
                  <a:spcBef>
                    <a:spcPct val="0"/>
                  </a:spcBef>
                  <a:buClrTx/>
                  <a:buSzTx/>
                </a:pPr>
                <a:r>
                  <a:rPr lang="en-GB" altLang="en-US" sz="1600" kern="0">
                    <a:solidFill>
                      <a:srgbClr val="FFFFFF"/>
                    </a:solidFill>
                    <a:ea typeface="MS PGothic" panose="020B0600070205080204" pitchFamily="34" charset="-128"/>
                  </a:rPr>
                  <a:t> Premise</a:t>
                </a:r>
              </a:p>
            </p:txBody>
          </p:sp>
          <p:sp>
            <p:nvSpPr>
              <p:cNvPr id="32798" name="Rectangle 76"/>
              <p:cNvSpPr>
                <a:spLocks noChangeArrowheads="1"/>
              </p:cNvSpPr>
              <p:nvPr/>
            </p:nvSpPr>
            <p:spPr bwMode="auto">
              <a:xfrm>
                <a:off x="467710" y="1359065"/>
                <a:ext cx="3444875" cy="1582057"/>
              </a:xfrm>
              <a:prstGeom prst="rect">
                <a:avLst/>
              </a:prstGeom>
              <a:solidFill>
                <a:schemeClr val="tx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600" kern="0">
                    <a:solidFill>
                      <a:srgbClr val="FFFFFF"/>
                    </a:solidFill>
                    <a:ea typeface="MS PGothic" panose="020B0600070205080204" pitchFamily="34" charset="-128"/>
                  </a:rPr>
                  <a:t>Colt Network</a:t>
                </a:r>
              </a:p>
            </p:txBody>
          </p:sp>
          <p:sp>
            <p:nvSpPr>
              <p:cNvPr id="32799" name="Rectangle 65"/>
              <p:cNvSpPr>
                <a:spLocks noChangeArrowheads="1"/>
              </p:cNvSpPr>
              <p:nvPr/>
            </p:nvSpPr>
            <p:spPr bwMode="auto">
              <a:xfrm>
                <a:off x="5092547" y="1857001"/>
                <a:ext cx="2393950"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00" name="Rectangle 63"/>
              <p:cNvSpPr>
                <a:spLocks noChangeArrowheads="1"/>
              </p:cNvSpPr>
              <p:nvPr/>
            </p:nvSpPr>
            <p:spPr bwMode="auto">
              <a:xfrm>
                <a:off x="3890810" y="1859795"/>
                <a:ext cx="1201737"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57" name="Rectangle 62"/>
              <p:cNvSpPr>
                <a:spLocks noChangeArrowheads="1"/>
              </p:cNvSpPr>
              <p:nvPr/>
            </p:nvSpPr>
            <p:spPr bwMode="auto">
              <a:xfrm>
                <a:off x="7486129" y="1857537"/>
                <a:ext cx="1552494" cy="1581140"/>
              </a:xfrm>
              <a:prstGeom prst="rect">
                <a:avLst/>
              </a:prstGeom>
              <a:solidFill>
                <a:schemeClr val="bg1">
                  <a:lumMod val="95000"/>
                </a:schemeClr>
              </a:solidFill>
              <a:ln w="3175" algn="ctr">
                <a:solidFill>
                  <a:schemeClr val="bg1"/>
                </a:solidFill>
                <a:round/>
                <a:headEnd/>
                <a:tailEnd/>
              </a:ln>
            </p:spPr>
            <p:txBody>
              <a:bodyPr wrap="none" lIns="0" tIns="0" rIns="0" bIns="0"/>
              <a:lstStyle/>
              <a:p>
                <a:pPr>
                  <a:defRPr/>
                </a:pPr>
                <a:endParaRPr lang="en-US" kern="0" dirty="0">
                  <a:solidFill>
                    <a:srgbClr val="515049"/>
                  </a:solidFill>
                  <a:ea typeface="ＭＳ Ｐゴシック" pitchFamily="34" charset="-128"/>
                </a:endParaRPr>
              </a:p>
            </p:txBody>
          </p:sp>
          <p:sp>
            <p:nvSpPr>
              <p:cNvPr id="32802" name="Rectangle 2"/>
              <p:cNvSpPr>
                <a:spLocks noChangeArrowheads="1"/>
              </p:cNvSpPr>
              <p:nvPr/>
            </p:nvSpPr>
            <p:spPr bwMode="auto">
              <a:xfrm>
                <a:off x="445936" y="1859795"/>
                <a:ext cx="3444875" cy="1582057"/>
              </a:xfrm>
              <a:prstGeom prst="rect">
                <a:avLst/>
              </a:prstGeom>
              <a:solidFill>
                <a:schemeClr val="bg2"/>
              </a:solidFill>
              <a:ln w="3175" algn="ctr">
                <a:solidFill>
                  <a:schemeClr val="bg1"/>
                </a:solidFill>
                <a:round/>
                <a:headEnd/>
                <a:tailEnd/>
              </a:ln>
            </p:spPr>
            <p:txBody>
              <a:bodyPr wrap="none" lIns="0" tIns="0" rIns="0" bIns="0"/>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03" name="Oval 2"/>
              <p:cNvSpPr>
                <a:spLocks noChangeArrowheads="1"/>
              </p:cNvSpPr>
              <p:nvPr/>
            </p:nvSpPr>
            <p:spPr bwMode="auto">
              <a:xfrm>
                <a:off x="5092548" y="2309094"/>
                <a:ext cx="2393950" cy="601816"/>
              </a:xfrm>
              <a:prstGeom prst="ellipse">
                <a:avLst/>
              </a:prstGeom>
              <a:solidFill>
                <a:schemeClr val="bg2"/>
              </a:solidFill>
              <a:ln w="38100" algn="ctr">
                <a:solidFill>
                  <a:srgbClr val="BE006B"/>
                </a:solidFill>
                <a:round/>
                <a:headEnd/>
                <a:tailEnd/>
              </a:ln>
            </p:spPr>
            <p:txBody>
              <a:bodyPr tIns="90000" bIns="90000"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60" name="Line 22"/>
              <p:cNvSpPr>
                <a:spLocks noChangeShapeType="1"/>
              </p:cNvSpPr>
              <p:nvPr/>
            </p:nvSpPr>
            <p:spPr bwMode="auto">
              <a:xfrm flipV="1">
                <a:off x="4682751" y="2578257"/>
                <a:ext cx="3063715"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61" name="Line 22"/>
              <p:cNvSpPr>
                <a:spLocks noChangeShapeType="1"/>
              </p:cNvSpPr>
              <p:nvPr/>
            </p:nvSpPr>
            <p:spPr bwMode="auto">
              <a:xfrm flipV="1">
                <a:off x="4692276" y="2559208"/>
                <a:ext cx="3063715"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62" name="Line 22"/>
              <p:cNvSpPr>
                <a:spLocks noChangeShapeType="1"/>
              </p:cNvSpPr>
              <p:nvPr/>
            </p:nvSpPr>
            <p:spPr bwMode="auto">
              <a:xfrm flipV="1">
                <a:off x="4711325" y="2625882"/>
                <a:ext cx="3063715"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63" name="Line 22"/>
              <p:cNvSpPr>
                <a:spLocks noChangeShapeType="1"/>
              </p:cNvSpPr>
              <p:nvPr/>
            </p:nvSpPr>
            <p:spPr bwMode="auto">
              <a:xfrm flipV="1">
                <a:off x="4682751" y="2606832"/>
                <a:ext cx="3063715" cy="0"/>
              </a:xfrm>
              <a:prstGeom prst="line">
                <a:avLst/>
              </a:prstGeom>
              <a:ln>
                <a:solidFill>
                  <a:srgbClr val="BE006B"/>
                </a:solidFill>
                <a:prstDash val="dash"/>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GB" kern="0" dirty="0">
                  <a:solidFill>
                    <a:srgbClr val="515049"/>
                  </a:solidFill>
                </a:endParaRPr>
              </a:p>
            </p:txBody>
          </p:sp>
          <p:sp>
            <p:nvSpPr>
              <p:cNvPr id="32808" name="Oval 8"/>
              <p:cNvSpPr>
                <a:spLocks noChangeArrowheads="1"/>
              </p:cNvSpPr>
              <p:nvPr/>
            </p:nvSpPr>
            <p:spPr bwMode="auto">
              <a:xfrm rot="10800000">
                <a:off x="2871636" y="2368702"/>
                <a:ext cx="1046162" cy="474663"/>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09" name="Rectangle 27"/>
              <p:cNvSpPr>
                <a:spLocks noChangeArrowheads="1"/>
              </p:cNvSpPr>
              <p:nvPr/>
            </p:nvSpPr>
            <p:spPr bwMode="auto">
              <a:xfrm>
                <a:off x="2300136" y="2821140"/>
                <a:ext cx="6762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515049"/>
                    </a:solidFill>
                    <a:ea typeface="MS PGothic" panose="020B0600070205080204" pitchFamily="34" charset="-128"/>
                  </a:rPr>
                  <a:t>Colt MSP</a:t>
                </a:r>
                <a:endParaRPr lang="nl-NL" altLang="en-US" sz="1200" kern="0">
                  <a:solidFill>
                    <a:srgbClr val="515049"/>
                  </a:solidFill>
                  <a:ea typeface="MS PGothic" panose="020B0600070205080204" pitchFamily="34" charset="-128"/>
                </a:endParaRPr>
              </a:p>
            </p:txBody>
          </p:sp>
          <p:sp>
            <p:nvSpPr>
              <p:cNvPr id="32810" name="Text Box 35"/>
              <p:cNvSpPr txBox="1">
                <a:spLocks noChangeArrowheads="1"/>
              </p:cNvSpPr>
              <p:nvPr/>
            </p:nvSpPr>
            <p:spPr bwMode="auto">
              <a:xfrm>
                <a:off x="5531142" y="2286152"/>
                <a:ext cx="1516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PTT </a:t>
                </a:r>
              </a:p>
              <a:p>
                <a:pPr algn="ctr" eaLnBrk="1" hangingPunct="1">
                  <a:spcBef>
                    <a:spcPct val="0"/>
                  </a:spcBef>
                  <a:buClrTx/>
                  <a:buSzTx/>
                </a:pPr>
                <a:endParaRPr lang="en-US" altLang="en-US" sz="1400" b="1" kern="0">
                  <a:solidFill>
                    <a:srgbClr val="515049"/>
                  </a:solidFill>
                  <a:ea typeface="MS PGothic" panose="020B0600070205080204" pitchFamily="34" charset="-128"/>
                  <a:cs typeface="Arial" panose="020B0604020202020204" pitchFamily="34" charset="0"/>
                </a:endParaRPr>
              </a:p>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copper network</a:t>
                </a:r>
              </a:p>
            </p:txBody>
          </p:sp>
          <p:sp>
            <p:nvSpPr>
              <p:cNvPr id="32811" name="Text Box 37"/>
              <p:cNvSpPr txBox="1">
                <a:spLocks noChangeArrowheads="1"/>
              </p:cNvSpPr>
              <p:nvPr/>
            </p:nvSpPr>
            <p:spPr bwMode="auto">
              <a:xfrm>
                <a:off x="2943073" y="2373465"/>
                <a:ext cx="947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Colt / OLO</a:t>
                </a:r>
              </a:p>
              <a:p>
                <a:pPr algn="ctr" eaLnBrk="1" hangingPunct="1">
                  <a:spcBef>
                    <a:spcPct val="0"/>
                  </a:spcBef>
                  <a:buClrTx/>
                  <a:buSzTx/>
                </a:pPr>
                <a:r>
                  <a:rPr lang="en-US" altLang="en-US" sz="1200" b="1" kern="0">
                    <a:solidFill>
                      <a:srgbClr val="515049"/>
                    </a:solidFill>
                    <a:ea typeface="MS PGothic" panose="020B0600070205080204" pitchFamily="34" charset="-128"/>
                    <a:cs typeface="Arial" panose="020B0604020202020204" pitchFamily="34" charset="0"/>
                  </a:rPr>
                  <a:t>Fibre Ring</a:t>
                </a:r>
              </a:p>
            </p:txBody>
          </p:sp>
          <p:sp>
            <p:nvSpPr>
              <p:cNvPr id="32812" name="Oval 134"/>
              <p:cNvSpPr>
                <a:spLocks noChangeArrowheads="1"/>
              </p:cNvSpPr>
              <p:nvPr/>
            </p:nvSpPr>
            <p:spPr bwMode="auto">
              <a:xfrm>
                <a:off x="445936" y="2300440"/>
                <a:ext cx="2144712" cy="612775"/>
              </a:xfrm>
              <a:prstGeom prst="ellipse">
                <a:avLst/>
              </a:prstGeom>
              <a:solidFill>
                <a:schemeClr val="bg2"/>
              </a:solidFill>
              <a:ln w="38100" algn="ctr">
                <a:solidFill>
                  <a:schemeClr val="tx2"/>
                </a:solidFill>
                <a:round/>
                <a:headEnd/>
                <a:tailEnd/>
              </a:ln>
            </p:spPr>
            <p:txBody>
              <a:bodyPr tIns="90000" bIns="90000" anchor="ct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13" name="Text Box 135"/>
              <p:cNvSpPr txBox="1">
                <a:spLocks noChangeArrowheads="1"/>
              </p:cNvSpPr>
              <p:nvPr/>
            </p:nvSpPr>
            <p:spPr bwMode="auto">
              <a:xfrm>
                <a:off x="695173" y="2344890"/>
                <a:ext cx="164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Colt</a:t>
                </a:r>
              </a:p>
              <a:p>
                <a:pPr algn="ctr" eaLnBrk="1" hangingPunct="1">
                  <a:spcBef>
                    <a:spcPct val="0"/>
                  </a:spcBef>
                  <a:buClrTx/>
                  <a:buSzTx/>
                </a:pPr>
                <a:r>
                  <a:rPr lang="en-US" altLang="en-US" sz="1400" b="1" kern="0">
                    <a:solidFill>
                      <a:srgbClr val="515049"/>
                    </a:solidFill>
                    <a:ea typeface="MS PGothic" panose="020B0600070205080204" pitchFamily="34" charset="-128"/>
                    <a:cs typeface="Arial" panose="020B0604020202020204" pitchFamily="34" charset="0"/>
                  </a:rPr>
                  <a:t>Ethernet network</a:t>
                </a:r>
              </a:p>
            </p:txBody>
          </p:sp>
          <p:grpSp>
            <p:nvGrpSpPr>
              <p:cNvPr id="32814" name="Group 1"/>
              <p:cNvGrpSpPr>
                <a:grpSpLocks/>
              </p:cNvGrpSpPr>
              <p:nvPr/>
            </p:nvGrpSpPr>
            <p:grpSpPr bwMode="auto">
              <a:xfrm>
                <a:off x="2449361" y="2422677"/>
                <a:ext cx="446087" cy="366713"/>
                <a:chOff x="908050" y="3044825"/>
                <a:chExt cx="1014413" cy="785813"/>
              </a:xfrm>
            </p:grpSpPr>
            <p:sp>
              <p:nvSpPr>
                <p:cNvPr id="32832"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33"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34"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35"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32836"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37"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32838" name="Group 15"/>
                <p:cNvGrpSpPr>
                  <a:grpSpLocks/>
                </p:cNvGrpSpPr>
                <p:nvPr/>
              </p:nvGrpSpPr>
              <p:grpSpPr bwMode="auto">
                <a:xfrm>
                  <a:off x="974725" y="3194050"/>
                  <a:ext cx="792163" cy="596900"/>
                  <a:chOff x="2336" y="1344"/>
                  <a:chExt cx="969" cy="580"/>
                </a:xfrm>
              </p:grpSpPr>
              <p:sp>
                <p:nvSpPr>
                  <p:cNvPr id="32839"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40"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41"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42"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grpSp>
            <p:nvGrpSpPr>
              <p:cNvPr id="32815" name="Group 68"/>
              <p:cNvGrpSpPr>
                <a:grpSpLocks/>
              </p:cNvGrpSpPr>
              <p:nvPr/>
            </p:nvGrpSpPr>
            <p:grpSpPr bwMode="auto">
              <a:xfrm>
                <a:off x="3890811" y="2400452"/>
                <a:ext cx="446087" cy="366713"/>
                <a:chOff x="908050" y="3044825"/>
                <a:chExt cx="1014413" cy="785813"/>
              </a:xfrm>
            </p:grpSpPr>
            <p:sp>
              <p:nvSpPr>
                <p:cNvPr id="32821" name="Rectangle 9"/>
                <p:cNvSpPr>
                  <a:spLocks noChangeArrowheads="1"/>
                </p:cNvSpPr>
                <p:nvPr/>
              </p:nvSpPr>
              <p:spPr bwMode="auto">
                <a:xfrm>
                  <a:off x="908050" y="3128963"/>
                  <a:ext cx="900113" cy="701675"/>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22" name="Rectangle 10"/>
                <p:cNvSpPr>
                  <a:spLocks noChangeArrowheads="1"/>
                </p:cNvSpPr>
                <p:nvPr/>
              </p:nvSpPr>
              <p:spPr bwMode="auto">
                <a:xfrm>
                  <a:off x="908050" y="3130550"/>
                  <a:ext cx="892175" cy="692150"/>
                </a:xfrm>
                <a:prstGeom prst="rect">
                  <a:avLst/>
                </a:prstGeom>
                <a:solidFill>
                  <a:schemeClr val="accent1"/>
                </a:solidFill>
                <a:ln w="15875">
                  <a:solidFill>
                    <a:schemeClr val="bg1"/>
                  </a:solidFill>
                  <a:miter lim="800000"/>
                  <a:headEnd/>
                  <a:tailEnd/>
                </a:ln>
              </p:spPr>
              <p:txBody>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eaLnBrk="1" hangingPunct="1">
                    <a:spcBef>
                      <a:spcPct val="0"/>
                    </a:spcBef>
                    <a:buClrTx/>
                    <a:buSzTx/>
                  </a:pPr>
                  <a:endParaRPr lang="en-US" altLang="en-US" sz="1600" kern="0">
                    <a:solidFill>
                      <a:srgbClr val="515049"/>
                    </a:solidFill>
                    <a:ea typeface="MS PGothic" panose="020B0600070205080204" pitchFamily="34" charset="-128"/>
                  </a:endParaRPr>
                </a:p>
              </p:txBody>
            </p:sp>
            <p:sp>
              <p:nvSpPr>
                <p:cNvPr id="32823" name="Freeform 11"/>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24" name="Freeform 12"/>
                <p:cNvSpPr>
                  <a:spLocks/>
                </p:cNvSpPr>
                <p:nvPr/>
              </p:nvSpPr>
              <p:spPr bwMode="auto">
                <a:xfrm>
                  <a:off x="908050" y="3044825"/>
                  <a:ext cx="1014413" cy="84138"/>
                </a:xfrm>
                <a:custGeom>
                  <a:avLst/>
                  <a:gdLst>
                    <a:gd name="T0" fmla="*/ 0 w 1238"/>
                    <a:gd name="T1" fmla="*/ 2147483647 h 163"/>
                    <a:gd name="T2" fmla="*/ 2147483647 w 1238"/>
                    <a:gd name="T3" fmla="*/ 0 h 163"/>
                    <a:gd name="T4" fmla="*/ 2147483647 w 1238"/>
                    <a:gd name="T5" fmla="*/ 0 h 163"/>
                    <a:gd name="T6" fmla="*/ 2147483647 w 1238"/>
                    <a:gd name="T7" fmla="*/ 2147483647 h 163"/>
                    <a:gd name="T8" fmla="*/ 0 w 1238"/>
                    <a:gd name="T9" fmla="*/ 2147483647 h 163"/>
                    <a:gd name="T10" fmla="*/ 0 60000 65536"/>
                    <a:gd name="T11" fmla="*/ 0 60000 65536"/>
                    <a:gd name="T12" fmla="*/ 0 60000 65536"/>
                    <a:gd name="T13" fmla="*/ 0 60000 65536"/>
                    <a:gd name="T14" fmla="*/ 0 60000 65536"/>
                    <a:gd name="T15" fmla="*/ 0 w 1238"/>
                    <a:gd name="T16" fmla="*/ 0 h 163"/>
                    <a:gd name="T17" fmla="*/ 1238 w 1238"/>
                    <a:gd name="T18" fmla="*/ 163 h 163"/>
                  </a:gdLst>
                  <a:ahLst/>
                  <a:cxnLst>
                    <a:cxn ang="T10">
                      <a:pos x="T0" y="T1"/>
                    </a:cxn>
                    <a:cxn ang="T11">
                      <a:pos x="T2" y="T3"/>
                    </a:cxn>
                    <a:cxn ang="T12">
                      <a:pos x="T4" y="T5"/>
                    </a:cxn>
                    <a:cxn ang="T13">
                      <a:pos x="T6" y="T7"/>
                    </a:cxn>
                    <a:cxn ang="T14">
                      <a:pos x="T8" y="T9"/>
                    </a:cxn>
                  </a:cxnLst>
                  <a:rect l="T15" t="T16" r="T17" b="T18"/>
                  <a:pathLst>
                    <a:path w="1238" h="163">
                      <a:moveTo>
                        <a:pt x="0" y="163"/>
                      </a:moveTo>
                      <a:lnTo>
                        <a:pt x="140" y="0"/>
                      </a:lnTo>
                      <a:lnTo>
                        <a:pt x="1238" y="0"/>
                      </a:lnTo>
                      <a:lnTo>
                        <a:pt x="1099" y="163"/>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sp>
              <p:nvSpPr>
                <p:cNvPr id="32825" name="Freeform 13"/>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26" name="Freeform 14"/>
                <p:cNvSpPr>
                  <a:spLocks/>
                </p:cNvSpPr>
                <p:nvPr/>
              </p:nvSpPr>
              <p:spPr bwMode="auto">
                <a:xfrm>
                  <a:off x="1808163" y="3044825"/>
                  <a:ext cx="114300" cy="777875"/>
                </a:xfrm>
                <a:custGeom>
                  <a:avLst/>
                  <a:gdLst>
                    <a:gd name="T0" fmla="*/ 0 w 139"/>
                    <a:gd name="T1" fmla="*/ 2147483647 h 1511"/>
                    <a:gd name="T2" fmla="*/ 2147483647 w 139"/>
                    <a:gd name="T3" fmla="*/ 0 h 1511"/>
                    <a:gd name="T4" fmla="*/ 2147483647 w 139"/>
                    <a:gd name="T5" fmla="*/ 2147483647 h 1511"/>
                    <a:gd name="T6" fmla="*/ 0 w 139"/>
                    <a:gd name="T7" fmla="*/ 2147483647 h 1511"/>
                    <a:gd name="T8" fmla="*/ 0 w 139"/>
                    <a:gd name="T9" fmla="*/ 2147483647 h 1511"/>
                    <a:gd name="T10" fmla="*/ 0 60000 65536"/>
                    <a:gd name="T11" fmla="*/ 0 60000 65536"/>
                    <a:gd name="T12" fmla="*/ 0 60000 65536"/>
                    <a:gd name="T13" fmla="*/ 0 60000 65536"/>
                    <a:gd name="T14" fmla="*/ 0 60000 65536"/>
                    <a:gd name="T15" fmla="*/ 0 w 139"/>
                    <a:gd name="T16" fmla="*/ 0 h 1511"/>
                    <a:gd name="T17" fmla="*/ 139 w 139"/>
                    <a:gd name="T18" fmla="*/ 1511 h 1511"/>
                  </a:gdLst>
                  <a:ahLst/>
                  <a:cxnLst>
                    <a:cxn ang="T10">
                      <a:pos x="T0" y="T1"/>
                    </a:cxn>
                    <a:cxn ang="T11">
                      <a:pos x="T2" y="T3"/>
                    </a:cxn>
                    <a:cxn ang="T12">
                      <a:pos x="T4" y="T5"/>
                    </a:cxn>
                    <a:cxn ang="T13">
                      <a:pos x="T6" y="T7"/>
                    </a:cxn>
                    <a:cxn ang="T14">
                      <a:pos x="T8" y="T9"/>
                    </a:cxn>
                  </a:cxnLst>
                  <a:rect l="T15" t="T16" r="T17" b="T18"/>
                  <a:pathLst>
                    <a:path w="139" h="1511">
                      <a:moveTo>
                        <a:pt x="0" y="163"/>
                      </a:moveTo>
                      <a:lnTo>
                        <a:pt x="139" y="0"/>
                      </a:lnTo>
                      <a:lnTo>
                        <a:pt x="139" y="1350"/>
                      </a:lnTo>
                      <a:lnTo>
                        <a:pt x="0" y="1511"/>
                      </a:lnTo>
                      <a:lnTo>
                        <a:pt x="0" y="163"/>
                      </a:lnTo>
                      <a:close/>
                    </a:path>
                  </a:pathLst>
                </a:custGeom>
                <a:solidFill>
                  <a:schemeClr val="accent1"/>
                </a:solidFill>
                <a:ln w="15875">
                  <a:solidFill>
                    <a:schemeClr val="bg1"/>
                  </a:solidFill>
                  <a:prstDash val="solid"/>
                  <a:round/>
                  <a:headEnd/>
                  <a:tailEnd/>
                </a:ln>
              </p:spPr>
              <p:txBody>
                <a:bodyPr/>
                <a:lstStyle/>
                <a:p>
                  <a:endParaRPr lang="en-US" kern="0">
                    <a:solidFill>
                      <a:sysClr val="windowText" lastClr="000000"/>
                    </a:solidFill>
                  </a:endParaRPr>
                </a:p>
              </p:txBody>
            </p:sp>
            <p:grpSp>
              <p:nvGrpSpPr>
                <p:cNvPr id="32827" name="Group 15"/>
                <p:cNvGrpSpPr>
                  <a:grpSpLocks/>
                </p:cNvGrpSpPr>
                <p:nvPr/>
              </p:nvGrpSpPr>
              <p:grpSpPr bwMode="auto">
                <a:xfrm>
                  <a:off x="974725" y="3194050"/>
                  <a:ext cx="792163" cy="596900"/>
                  <a:chOff x="2336" y="1344"/>
                  <a:chExt cx="969" cy="580"/>
                </a:xfrm>
              </p:grpSpPr>
              <p:sp>
                <p:nvSpPr>
                  <p:cNvPr id="32828" name="Freeform 16"/>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29" name="Freeform 17"/>
                  <p:cNvSpPr>
                    <a:spLocks/>
                  </p:cNvSpPr>
                  <p:nvPr/>
                </p:nvSpPr>
                <p:spPr bwMode="auto">
                  <a:xfrm>
                    <a:off x="2336" y="1344"/>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7"/>
                        </a:lnTo>
                        <a:lnTo>
                          <a:pt x="360" y="137"/>
                        </a:lnTo>
                        <a:lnTo>
                          <a:pt x="480" y="449"/>
                        </a:lnTo>
                        <a:lnTo>
                          <a:pt x="599" y="137"/>
                        </a:lnTo>
                        <a:lnTo>
                          <a:pt x="819" y="137"/>
                        </a:lnTo>
                        <a:lnTo>
                          <a:pt x="819" y="0"/>
                        </a:lnTo>
                        <a:lnTo>
                          <a:pt x="959" y="175"/>
                        </a:lnTo>
                        <a:lnTo>
                          <a:pt x="819" y="350"/>
                        </a:lnTo>
                        <a:lnTo>
                          <a:pt x="819" y="225"/>
                        </a:lnTo>
                        <a:lnTo>
                          <a:pt x="659" y="225"/>
                        </a:lnTo>
                        <a:lnTo>
                          <a:pt x="529" y="574"/>
                        </a:lnTo>
                        <a:lnTo>
                          <a:pt x="659" y="924"/>
                        </a:lnTo>
                        <a:lnTo>
                          <a:pt x="819" y="924"/>
                        </a:lnTo>
                        <a:lnTo>
                          <a:pt x="819" y="799"/>
                        </a:lnTo>
                        <a:lnTo>
                          <a:pt x="959" y="974"/>
                        </a:lnTo>
                        <a:lnTo>
                          <a:pt x="819" y="1148"/>
                        </a:lnTo>
                        <a:lnTo>
                          <a:pt x="819" y="1024"/>
                        </a:lnTo>
                        <a:lnTo>
                          <a:pt x="599" y="1024"/>
                        </a:lnTo>
                        <a:lnTo>
                          <a:pt x="480" y="699"/>
                        </a:lnTo>
                        <a:lnTo>
                          <a:pt x="360" y="1024"/>
                        </a:lnTo>
                        <a:lnTo>
                          <a:pt x="140" y="1024"/>
                        </a:lnTo>
                        <a:lnTo>
                          <a:pt x="140" y="1148"/>
                        </a:lnTo>
                        <a:lnTo>
                          <a:pt x="0" y="974"/>
                        </a:lnTo>
                        <a:lnTo>
                          <a:pt x="140" y="799"/>
                        </a:lnTo>
                        <a:lnTo>
                          <a:pt x="140" y="924"/>
                        </a:lnTo>
                        <a:lnTo>
                          <a:pt x="290" y="924"/>
                        </a:lnTo>
                        <a:lnTo>
                          <a:pt x="430" y="574"/>
                        </a:lnTo>
                        <a:lnTo>
                          <a:pt x="290" y="225"/>
                        </a:lnTo>
                        <a:lnTo>
                          <a:pt x="140" y="225"/>
                        </a:lnTo>
                        <a:lnTo>
                          <a:pt x="140" y="350"/>
                        </a:lnTo>
                        <a:lnTo>
                          <a:pt x="0" y="175"/>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30" name="Freeform 18"/>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sp>
                <p:nvSpPr>
                  <p:cNvPr id="32831" name="Freeform 19"/>
                  <p:cNvSpPr>
                    <a:spLocks/>
                  </p:cNvSpPr>
                  <p:nvPr/>
                </p:nvSpPr>
                <p:spPr bwMode="auto">
                  <a:xfrm>
                    <a:off x="2346" y="1350"/>
                    <a:ext cx="959" cy="574"/>
                  </a:xfrm>
                  <a:custGeom>
                    <a:avLst/>
                    <a:gdLst>
                      <a:gd name="T0" fmla="*/ 140 w 959"/>
                      <a:gd name="T1" fmla="*/ 0 h 1148"/>
                      <a:gd name="T2" fmla="*/ 140 w 959"/>
                      <a:gd name="T3" fmla="*/ 1 h 1148"/>
                      <a:gd name="T4" fmla="*/ 360 w 959"/>
                      <a:gd name="T5" fmla="*/ 1 h 1148"/>
                      <a:gd name="T6" fmla="*/ 480 w 959"/>
                      <a:gd name="T7" fmla="*/ 1 h 1148"/>
                      <a:gd name="T8" fmla="*/ 599 w 959"/>
                      <a:gd name="T9" fmla="*/ 1 h 1148"/>
                      <a:gd name="T10" fmla="*/ 819 w 959"/>
                      <a:gd name="T11" fmla="*/ 1 h 1148"/>
                      <a:gd name="T12" fmla="*/ 819 w 959"/>
                      <a:gd name="T13" fmla="*/ 0 h 1148"/>
                      <a:gd name="T14" fmla="*/ 959 w 959"/>
                      <a:gd name="T15" fmla="*/ 1 h 1148"/>
                      <a:gd name="T16" fmla="*/ 819 w 959"/>
                      <a:gd name="T17" fmla="*/ 1 h 1148"/>
                      <a:gd name="T18" fmla="*/ 819 w 959"/>
                      <a:gd name="T19" fmla="*/ 1 h 1148"/>
                      <a:gd name="T20" fmla="*/ 659 w 959"/>
                      <a:gd name="T21" fmla="*/ 1 h 1148"/>
                      <a:gd name="T22" fmla="*/ 529 w 959"/>
                      <a:gd name="T23" fmla="*/ 1 h 1148"/>
                      <a:gd name="T24" fmla="*/ 659 w 959"/>
                      <a:gd name="T25" fmla="*/ 1 h 1148"/>
                      <a:gd name="T26" fmla="*/ 819 w 959"/>
                      <a:gd name="T27" fmla="*/ 1 h 1148"/>
                      <a:gd name="T28" fmla="*/ 819 w 959"/>
                      <a:gd name="T29" fmla="*/ 1 h 1148"/>
                      <a:gd name="T30" fmla="*/ 959 w 959"/>
                      <a:gd name="T31" fmla="*/ 1 h 1148"/>
                      <a:gd name="T32" fmla="*/ 819 w 959"/>
                      <a:gd name="T33" fmla="*/ 1 h 1148"/>
                      <a:gd name="T34" fmla="*/ 819 w 959"/>
                      <a:gd name="T35" fmla="*/ 1 h 1148"/>
                      <a:gd name="T36" fmla="*/ 599 w 959"/>
                      <a:gd name="T37" fmla="*/ 1 h 1148"/>
                      <a:gd name="T38" fmla="*/ 480 w 959"/>
                      <a:gd name="T39" fmla="*/ 1 h 1148"/>
                      <a:gd name="T40" fmla="*/ 360 w 959"/>
                      <a:gd name="T41" fmla="*/ 1 h 1148"/>
                      <a:gd name="T42" fmla="*/ 140 w 959"/>
                      <a:gd name="T43" fmla="*/ 1 h 1148"/>
                      <a:gd name="T44" fmla="*/ 140 w 959"/>
                      <a:gd name="T45" fmla="*/ 1 h 1148"/>
                      <a:gd name="T46" fmla="*/ 0 w 959"/>
                      <a:gd name="T47" fmla="*/ 1 h 1148"/>
                      <a:gd name="T48" fmla="*/ 140 w 959"/>
                      <a:gd name="T49" fmla="*/ 1 h 1148"/>
                      <a:gd name="T50" fmla="*/ 140 w 959"/>
                      <a:gd name="T51" fmla="*/ 1 h 1148"/>
                      <a:gd name="T52" fmla="*/ 290 w 959"/>
                      <a:gd name="T53" fmla="*/ 1 h 1148"/>
                      <a:gd name="T54" fmla="*/ 430 w 959"/>
                      <a:gd name="T55" fmla="*/ 1 h 1148"/>
                      <a:gd name="T56" fmla="*/ 290 w 959"/>
                      <a:gd name="T57" fmla="*/ 1 h 1148"/>
                      <a:gd name="T58" fmla="*/ 140 w 959"/>
                      <a:gd name="T59" fmla="*/ 1 h 1148"/>
                      <a:gd name="T60" fmla="*/ 140 w 959"/>
                      <a:gd name="T61" fmla="*/ 1 h 1148"/>
                      <a:gd name="T62" fmla="*/ 0 w 959"/>
                      <a:gd name="T63" fmla="*/ 1 h 1148"/>
                      <a:gd name="T64" fmla="*/ 140 w 959"/>
                      <a:gd name="T65" fmla="*/ 0 h 1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9"/>
                      <a:gd name="T100" fmla="*/ 0 h 1148"/>
                      <a:gd name="T101" fmla="*/ 959 w 959"/>
                      <a:gd name="T102" fmla="*/ 1148 h 1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9" h="1148">
                        <a:moveTo>
                          <a:pt x="140" y="0"/>
                        </a:moveTo>
                        <a:lnTo>
                          <a:pt x="140" y="138"/>
                        </a:lnTo>
                        <a:lnTo>
                          <a:pt x="360" y="138"/>
                        </a:lnTo>
                        <a:lnTo>
                          <a:pt x="480" y="449"/>
                        </a:lnTo>
                        <a:lnTo>
                          <a:pt x="599" y="138"/>
                        </a:lnTo>
                        <a:lnTo>
                          <a:pt x="819" y="138"/>
                        </a:lnTo>
                        <a:lnTo>
                          <a:pt x="819" y="0"/>
                        </a:lnTo>
                        <a:lnTo>
                          <a:pt x="959" y="176"/>
                        </a:lnTo>
                        <a:lnTo>
                          <a:pt x="819" y="351"/>
                        </a:lnTo>
                        <a:lnTo>
                          <a:pt x="819" y="226"/>
                        </a:lnTo>
                        <a:lnTo>
                          <a:pt x="659" y="226"/>
                        </a:lnTo>
                        <a:lnTo>
                          <a:pt x="529" y="574"/>
                        </a:lnTo>
                        <a:lnTo>
                          <a:pt x="659" y="925"/>
                        </a:lnTo>
                        <a:lnTo>
                          <a:pt x="819" y="925"/>
                        </a:lnTo>
                        <a:lnTo>
                          <a:pt x="819" y="800"/>
                        </a:lnTo>
                        <a:lnTo>
                          <a:pt x="959" y="975"/>
                        </a:lnTo>
                        <a:lnTo>
                          <a:pt x="819" y="1148"/>
                        </a:lnTo>
                        <a:lnTo>
                          <a:pt x="819" y="1025"/>
                        </a:lnTo>
                        <a:lnTo>
                          <a:pt x="599" y="1025"/>
                        </a:lnTo>
                        <a:lnTo>
                          <a:pt x="480" y="699"/>
                        </a:lnTo>
                        <a:lnTo>
                          <a:pt x="360" y="1025"/>
                        </a:lnTo>
                        <a:lnTo>
                          <a:pt x="140" y="1025"/>
                        </a:lnTo>
                        <a:lnTo>
                          <a:pt x="140" y="1148"/>
                        </a:lnTo>
                        <a:lnTo>
                          <a:pt x="0" y="975"/>
                        </a:lnTo>
                        <a:lnTo>
                          <a:pt x="140" y="800"/>
                        </a:lnTo>
                        <a:lnTo>
                          <a:pt x="140" y="925"/>
                        </a:lnTo>
                        <a:lnTo>
                          <a:pt x="290" y="925"/>
                        </a:lnTo>
                        <a:lnTo>
                          <a:pt x="430" y="574"/>
                        </a:lnTo>
                        <a:lnTo>
                          <a:pt x="290" y="226"/>
                        </a:lnTo>
                        <a:lnTo>
                          <a:pt x="140" y="226"/>
                        </a:lnTo>
                        <a:lnTo>
                          <a:pt x="140" y="351"/>
                        </a:lnTo>
                        <a:lnTo>
                          <a:pt x="0" y="176"/>
                        </a:lnTo>
                        <a:lnTo>
                          <a:pt x="14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kern="0">
                      <a:solidFill>
                        <a:sysClr val="windowText" lastClr="000000"/>
                      </a:solidFill>
                    </a:endParaRPr>
                  </a:p>
                </p:txBody>
              </p:sp>
            </p:grpSp>
          </p:grpSp>
          <p:sp>
            <p:nvSpPr>
              <p:cNvPr id="32816" name="Rectangle 27"/>
              <p:cNvSpPr>
                <a:spLocks noChangeArrowheads="1"/>
              </p:cNvSpPr>
              <p:nvPr/>
            </p:nvSpPr>
            <p:spPr bwMode="auto">
              <a:xfrm>
                <a:off x="3869146" y="2811615"/>
                <a:ext cx="3767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a:t>
                </a:r>
              </a:p>
              <a:p>
                <a:pPr algn="ctr">
                  <a:spcBef>
                    <a:spcPct val="0"/>
                  </a:spcBef>
                  <a:buClrTx/>
                  <a:buSzTx/>
                </a:pPr>
                <a:r>
                  <a:rPr lang="nl-NL" altLang="en-US" sz="1200" b="1" kern="0">
                    <a:solidFill>
                      <a:srgbClr val="515049"/>
                    </a:solidFill>
                    <a:ea typeface="MS PGothic" panose="020B0600070205080204" pitchFamily="34" charset="-128"/>
                  </a:rPr>
                  <a:t> MSP</a:t>
                </a:r>
              </a:p>
              <a:p>
                <a:pPr algn="ctr">
                  <a:spcBef>
                    <a:spcPct val="0"/>
                  </a:spcBef>
                  <a:buClrTx/>
                  <a:buSzTx/>
                </a:pPr>
                <a:r>
                  <a:rPr lang="nl-NL" altLang="en-US" sz="1200" b="1" kern="0">
                    <a:solidFill>
                      <a:srgbClr val="515049"/>
                    </a:solidFill>
                    <a:ea typeface="MS PGothic" panose="020B0600070205080204" pitchFamily="34" charset="-128"/>
                  </a:rPr>
                  <a:t>CPE</a:t>
                </a:r>
                <a:endParaRPr lang="nl-NL" altLang="en-US" sz="1200" kern="0">
                  <a:solidFill>
                    <a:srgbClr val="515049"/>
                  </a:solidFill>
                  <a:ea typeface="MS PGothic" panose="020B0600070205080204" pitchFamily="34" charset="-128"/>
                </a:endParaRPr>
              </a:p>
            </p:txBody>
          </p:sp>
          <p:sp>
            <p:nvSpPr>
              <p:cNvPr id="32817" name="Rectangle 27"/>
              <p:cNvSpPr>
                <a:spLocks noChangeArrowheads="1"/>
              </p:cNvSpPr>
              <p:nvPr/>
            </p:nvSpPr>
            <p:spPr bwMode="auto">
              <a:xfrm>
                <a:off x="4437452" y="2804361"/>
                <a:ext cx="5899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 </a:t>
                </a:r>
              </a:p>
              <a:p>
                <a:pPr algn="ctr">
                  <a:spcBef>
                    <a:spcPct val="0"/>
                  </a:spcBef>
                  <a:buClrTx/>
                  <a:buSzTx/>
                </a:pPr>
                <a:r>
                  <a:rPr lang="nl-NL" altLang="en-US" sz="1200" b="1" kern="0">
                    <a:solidFill>
                      <a:srgbClr val="515049"/>
                    </a:solidFill>
                    <a:ea typeface="MS PGothic" panose="020B0600070205080204" pitchFamily="34" charset="-128"/>
                  </a:rPr>
                  <a:t>EFM</a:t>
                </a:r>
              </a:p>
              <a:p>
                <a:pPr algn="ctr">
                  <a:spcBef>
                    <a:spcPct val="0"/>
                  </a:spcBef>
                  <a:buClrTx/>
                  <a:buSzTx/>
                </a:pPr>
                <a:r>
                  <a:rPr lang="nl-NL" altLang="en-US" sz="1200" b="1" kern="0">
                    <a:solidFill>
                      <a:srgbClr val="515049"/>
                    </a:solidFill>
                    <a:ea typeface="MS PGothic" panose="020B0600070205080204" pitchFamily="34" charset="-128"/>
                  </a:rPr>
                  <a:t> DSLAM</a:t>
                </a:r>
                <a:endParaRPr lang="nl-NL" altLang="en-US" sz="1200" kern="0">
                  <a:solidFill>
                    <a:srgbClr val="515049"/>
                  </a:solidFill>
                  <a:ea typeface="MS PGothic" panose="020B0600070205080204" pitchFamily="34" charset="-128"/>
                </a:endParaRPr>
              </a:p>
            </p:txBody>
          </p:sp>
          <p:sp>
            <p:nvSpPr>
              <p:cNvPr id="32818" name="Rectangle 27"/>
              <p:cNvSpPr>
                <a:spLocks noChangeArrowheads="1"/>
              </p:cNvSpPr>
              <p:nvPr/>
            </p:nvSpPr>
            <p:spPr bwMode="auto">
              <a:xfrm>
                <a:off x="7590439" y="2868182"/>
                <a:ext cx="668418"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 EFM</a:t>
                </a:r>
              </a:p>
              <a:p>
                <a:pPr algn="ctr">
                  <a:spcBef>
                    <a:spcPct val="0"/>
                  </a:spcBef>
                  <a:buClrTx/>
                  <a:buSzTx/>
                </a:pPr>
                <a:r>
                  <a:rPr lang="nl-NL" altLang="en-US" sz="1200" b="1" kern="0">
                    <a:solidFill>
                      <a:srgbClr val="515049"/>
                    </a:solidFill>
                    <a:ea typeface="MS PGothic" panose="020B0600070205080204" pitchFamily="34" charset="-128"/>
                  </a:rPr>
                  <a:t>CPE</a:t>
                </a:r>
                <a:endParaRPr lang="nl-NL" altLang="en-US" sz="1200" kern="0">
                  <a:solidFill>
                    <a:srgbClr val="515049"/>
                  </a:solidFill>
                  <a:ea typeface="MS PGothic" panose="020B0600070205080204" pitchFamily="34" charset="-128"/>
                </a:endParaRPr>
              </a:p>
            </p:txBody>
          </p:sp>
          <p:pic>
            <p:nvPicPr>
              <p:cNvPr id="32819" name="Picture 65" descr="U:\Logical\Data Services\Documentation\Diagrams\Catalog\Colt icons\Grass\DSL_Modem_Gra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497" y="2449525"/>
                <a:ext cx="715964" cy="25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0" name="Picture 66" descr="U:\Logical\Data Services\Documentation\Diagrams\Catalog\Colt icons\Grass\Duplex_Media_Server_Gra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056" y="2355247"/>
                <a:ext cx="622983" cy="43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93" name="Picture 53" descr="U:\Logical\Data Services\Documentation\Diagrams\Catalog\Colt icons\Grass\Router_Gras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347" y="2265192"/>
              <a:ext cx="610235" cy="61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4" name="Rectangle 27"/>
            <p:cNvSpPr>
              <a:spLocks noChangeArrowheads="1"/>
            </p:cNvSpPr>
            <p:nvPr/>
          </p:nvSpPr>
          <p:spPr bwMode="auto">
            <a:xfrm>
              <a:off x="8277809" y="2865678"/>
              <a:ext cx="725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nl-NL" altLang="en-US" sz="1200" b="1" kern="0">
                  <a:solidFill>
                    <a:srgbClr val="515049"/>
                  </a:solidFill>
                  <a:ea typeface="MS PGothic" panose="020B0600070205080204" pitchFamily="34" charset="-128"/>
                </a:rPr>
                <a:t>Colt</a:t>
              </a:r>
            </a:p>
            <a:p>
              <a:pPr algn="ctr">
                <a:spcBef>
                  <a:spcPct val="0"/>
                </a:spcBef>
                <a:buClrTx/>
                <a:buSzTx/>
              </a:pPr>
              <a:r>
                <a:rPr lang="nl-NL" altLang="en-US" sz="1200" b="1" kern="0">
                  <a:solidFill>
                    <a:srgbClr val="515049"/>
                  </a:solidFill>
                  <a:ea typeface="MS PGothic" panose="020B0600070205080204" pitchFamily="34" charset="-128"/>
                </a:rPr>
                <a:t> IP Router</a:t>
              </a:r>
              <a:endParaRPr lang="nl-NL" altLang="en-US" sz="1200" kern="0">
                <a:solidFill>
                  <a:srgbClr val="515049"/>
                </a:solidFill>
                <a:ea typeface="MS PGothic" panose="020B0600070205080204" pitchFamily="34" charset="-128"/>
              </a:endParaRPr>
            </a:p>
          </p:txBody>
        </p:sp>
      </p:grpSp>
      <p:sp>
        <p:nvSpPr>
          <p:cNvPr id="32789" name="TextBox 2"/>
          <p:cNvSpPr txBox="1">
            <a:spLocks noChangeArrowheads="1"/>
          </p:cNvSpPr>
          <p:nvPr/>
        </p:nvSpPr>
        <p:spPr bwMode="auto">
          <a:xfrm>
            <a:off x="1919536" y="834629"/>
            <a:ext cx="1133148" cy="369888"/>
          </a:xfrm>
          <a:prstGeom prst="rect">
            <a:avLst/>
          </a:prstGeom>
          <a:solidFill>
            <a:schemeClr val="accent1"/>
          </a:solidFill>
          <a:ln w="9525">
            <a:solidFill>
              <a:schemeClr val="accent1"/>
            </a:solidFill>
            <a:miter lim="800000"/>
            <a:headEnd/>
            <a:tailEnd/>
          </a:ln>
        </p:spPr>
        <p:txBody>
          <a:bodyPr wrap="square">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800" b="1" kern="0" dirty="0">
                <a:solidFill>
                  <a:schemeClr val="bg1"/>
                </a:solidFill>
                <a:ea typeface="MS PGothic" panose="020B0600070205080204" pitchFamily="34" charset="-128"/>
              </a:rPr>
              <a:t>EFM</a:t>
            </a:r>
          </a:p>
        </p:txBody>
      </p:sp>
      <p:sp>
        <p:nvSpPr>
          <p:cNvPr id="32790" name="TextBox 98"/>
          <p:cNvSpPr txBox="1">
            <a:spLocks noChangeArrowheads="1"/>
          </p:cNvSpPr>
          <p:nvPr/>
        </p:nvSpPr>
        <p:spPr bwMode="auto">
          <a:xfrm>
            <a:off x="1892751" y="2936083"/>
            <a:ext cx="1355725" cy="369887"/>
          </a:xfrm>
          <a:prstGeom prst="rect">
            <a:avLst/>
          </a:prstGeom>
          <a:solidFill>
            <a:schemeClr val="accent1"/>
          </a:solidFill>
          <a:ln w="9525">
            <a:solidFill>
              <a:schemeClr val="accent1"/>
            </a:solidFill>
            <a:miter lim="800000"/>
            <a:headEnd/>
            <a:tailEnd/>
          </a:ln>
        </p:spPr>
        <p:txBody>
          <a:bodyPr>
            <a:spAutoFit/>
          </a:bodyP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1800" b="1" kern="0" dirty="0">
                <a:solidFill>
                  <a:schemeClr val="bg1"/>
                </a:solidFill>
                <a:ea typeface="MS PGothic" panose="020B0600070205080204" pitchFamily="34" charset="-128"/>
              </a:rPr>
              <a:t>Fibre ULL</a:t>
            </a:r>
          </a:p>
        </p:txBody>
      </p:sp>
      <p:cxnSp>
        <p:nvCxnSpPr>
          <p:cNvPr id="32791" name="Straight Connector 4"/>
          <p:cNvCxnSpPr>
            <a:cxnSpLocks noChangeShapeType="1"/>
          </p:cNvCxnSpPr>
          <p:nvPr/>
        </p:nvCxnSpPr>
        <p:spPr bwMode="auto">
          <a:xfrm flipV="1">
            <a:off x="1912489" y="2897189"/>
            <a:ext cx="8593587" cy="18685"/>
          </a:xfrm>
          <a:prstGeom prst="line">
            <a:avLst/>
          </a:prstGeom>
          <a:noFill/>
          <a:ln w="38100" algn="ctr">
            <a:solidFill>
              <a:schemeClr val="tx2"/>
            </a:solidFill>
            <a:round/>
            <a:headEnd/>
            <a:tailEnd/>
          </a:ln>
          <a:extLst>
            <a:ext uri="{909E8E84-426E-40DD-AFC4-6F175D3DCCD1}">
              <a14:hiddenFill xmlns:a14="http://schemas.microsoft.com/office/drawing/2010/main">
                <a:noFill/>
              </a14:hiddenFill>
            </a:ext>
          </a:extLst>
        </p:spPr>
      </p:cxnSp>
      <p:sp>
        <p:nvSpPr>
          <p:cNvPr id="97" name="AutoShape 49"/>
          <p:cNvSpPr>
            <a:spLocks noChangeAspect="1" noChangeArrowheads="1"/>
          </p:cNvSpPr>
          <p:nvPr/>
        </p:nvSpPr>
        <p:spPr bwMode="gray">
          <a:xfrm>
            <a:off x="1860550" y="164034"/>
            <a:ext cx="539750" cy="539750"/>
          </a:xfrm>
          <a:prstGeom prst="roundRect">
            <a:avLst>
              <a:gd name="adj" fmla="val 11940"/>
            </a:avLst>
          </a:prstGeom>
          <a:solidFill>
            <a:schemeClr val="tx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eaLnBrk="1" hangingPunct="1">
              <a:spcBef>
                <a:spcPct val="0"/>
              </a:spcBef>
              <a:buClrTx/>
              <a:buSzTx/>
            </a:pPr>
            <a:r>
              <a:rPr lang="en-GB" altLang="en-US" sz="3600" b="1" kern="0" dirty="0">
                <a:solidFill>
                  <a:schemeClr val="bg1"/>
                </a:solidFill>
              </a:rPr>
              <a:t>6</a:t>
            </a:r>
          </a:p>
        </p:txBody>
      </p:sp>
      <p:sp>
        <p:nvSpPr>
          <p:cNvPr id="98" name="Rectangle 9"/>
          <p:cNvSpPr>
            <a:spLocks noChangeArrowheads="1"/>
          </p:cNvSpPr>
          <p:nvPr/>
        </p:nvSpPr>
        <p:spPr bwMode="auto">
          <a:xfrm>
            <a:off x="2570614" y="87127"/>
            <a:ext cx="80994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spcBef>
                <a:spcPct val="75000"/>
              </a:spcBef>
              <a:buClr>
                <a:schemeClr val="tx2"/>
              </a:buClr>
              <a:buSzPct val="125000"/>
              <a:defRPr sz="2000">
                <a:solidFill>
                  <a:schemeClr val="tx1"/>
                </a:solidFill>
                <a:latin typeface="Arial" panose="020B0604020202020204" pitchFamily="34" charset="0"/>
              </a:defRPr>
            </a:lvl1pPr>
            <a:lvl2pPr marL="742950" indent="-285750" eaLnBrk="0" hangingPunct="0">
              <a:spcBef>
                <a:spcPct val="50000"/>
              </a:spcBef>
              <a:buClr>
                <a:schemeClr val="tx2"/>
              </a:buClr>
              <a:buSzPct val="125000"/>
              <a:buChar char="•"/>
              <a:defRPr sz="2000">
                <a:solidFill>
                  <a:schemeClr val="tx1"/>
                </a:solidFill>
                <a:latin typeface="Arial" panose="020B0604020202020204" pitchFamily="34" charset="0"/>
              </a:defRPr>
            </a:lvl2pPr>
            <a:lvl3pPr marL="1143000" indent="-228600" eaLnBrk="0" hangingPunct="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eaLnBrk="0" hangingPunct="0">
              <a:spcBef>
                <a:spcPct val="20000"/>
              </a:spcBef>
              <a:buClr>
                <a:schemeClr val="tx1"/>
              </a:buClr>
              <a:buSzPct val="125000"/>
              <a:buChar char="•"/>
              <a:defRPr sz="1600">
                <a:solidFill>
                  <a:schemeClr val="tx1"/>
                </a:solidFill>
                <a:latin typeface="Arial" panose="020B0604020202020204" pitchFamily="34" charset="0"/>
              </a:defRPr>
            </a:lvl4pPr>
            <a:lvl5pPr marL="2057400" indent="-228600" eaLnBrk="0" hangingPunct="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nSpc>
                <a:spcPct val="85000"/>
              </a:lnSpc>
              <a:spcBef>
                <a:spcPct val="0"/>
              </a:spcBef>
              <a:buClrTx/>
              <a:buSzTx/>
            </a:pPr>
            <a:r>
              <a:rPr lang="de-DE" altLang="en-US" sz="2800" b="1" kern="0" dirty="0">
                <a:solidFill>
                  <a:schemeClr val="tx2"/>
                </a:solidFill>
              </a:rPr>
              <a:t>Colt Fiber ULL Access Network</a:t>
            </a:r>
            <a:endParaRPr lang="en-GB" altLang="en-US" sz="2800" b="1" kern="0" dirty="0">
              <a:solidFill>
                <a:schemeClr val="tx2"/>
              </a:solidFill>
            </a:endParaRPr>
          </a:p>
        </p:txBody>
      </p:sp>
    </p:spTree>
    <p:extLst>
      <p:ext uri="{BB962C8B-B14F-4D97-AF65-F5344CB8AC3E}">
        <p14:creationId xmlns:p14="http://schemas.microsoft.com/office/powerpoint/2010/main" val="137980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11" descr="H:\ICONS\Diagram Elements\Teal\Corporate_HQ_te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1781" y="1828751"/>
            <a:ext cx="581685" cy="488110"/>
          </a:xfrm>
          <a:prstGeom prst="rect">
            <a:avLst/>
          </a:prstGeom>
          <a:solidFill>
            <a:schemeClr val="bg1"/>
          </a:solidFill>
        </p:spPr>
      </p:pic>
      <p:pic>
        <p:nvPicPr>
          <p:cNvPr id="18434" name="Picture 2" descr="H:\ICONS\Diagram Elements\Bronze\Corporate_HQ_bron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265" y="1695721"/>
            <a:ext cx="2178866" cy="1828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H:\ICONS\Diagram Elements\Teal\Corporate_HQ_te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6570" y="1766091"/>
            <a:ext cx="2063886" cy="1731870"/>
          </a:xfrm>
          <a:prstGeom prst="rect">
            <a:avLst/>
          </a:prstGeom>
          <a:solidFill>
            <a:schemeClr val="bg1"/>
          </a:solidFill>
        </p:spPr>
      </p:pic>
      <p:pic>
        <p:nvPicPr>
          <p:cNvPr id="62" name="Picture 19" descr="H:\ICONS\Diagram Elements\Teal\Branch_te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5058" y="2094028"/>
            <a:ext cx="1351260" cy="1496009"/>
          </a:xfrm>
          <a:prstGeom prst="rect">
            <a:avLst/>
          </a:prstGeom>
          <a:solidFill>
            <a:schemeClr val="bg1"/>
          </a:solidFill>
        </p:spPr>
      </p:pic>
      <p:sp>
        <p:nvSpPr>
          <p:cNvPr id="65538" name="Rectangle 2"/>
          <p:cNvSpPr>
            <a:spLocks noGrp="1" noChangeArrowheads="1"/>
          </p:cNvSpPr>
          <p:nvPr>
            <p:ph type="title"/>
          </p:nvPr>
        </p:nvSpPr>
        <p:spPr/>
        <p:txBody>
          <a:bodyPr/>
          <a:lstStyle/>
          <a:p>
            <a:pPr eaLnBrk="1" hangingPunct="1"/>
            <a:r>
              <a:rPr lang="en-GB" altLang="en-US" dirty="0"/>
              <a:t>Unbundled Local Loop (ULL) – Colt DSL</a:t>
            </a:r>
            <a:endParaRPr lang="es-ES" altLang="en-US" dirty="0"/>
          </a:p>
        </p:txBody>
      </p:sp>
      <p:pic>
        <p:nvPicPr>
          <p:cNvPr id="65539" name="Picture 18"/>
          <p:cNvPicPr>
            <a:picLocks noGrp="1" noChangeAspect="1" noChangeArrowheads="1"/>
          </p:cNvPicPr>
          <p:nvPr>
            <p:ph idx="1"/>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838451" y="2923287"/>
            <a:ext cx="595313" cy="268287"/>
          </a:xfrm>
          <a:noFill/>
        </p:spPr>
      </p:pic>
      <p:sp>
        <p:nvSpPr>
          <p:cNvPr id="65540" name="Footer Placeholder 4"/>
          <p:cNvSpPr>
            <a:spLocks noGrp="1"/>
          </p:cNvSpPr>
          <p:nvPr>
            <p:ph type="ftr" sz="quarter" idx="4294967295"/>
          </p:nvPr>
        </p:nvSpPr>
        <p:spPr bwMode="auto">
          <a:xfrm>
            <a:off x="1524000" y="6524625"/>
            <a:ext cx="5119688" cy="255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chemeClr val="tx1"/>
                </a:solidFill>
                <a:effectLst/>
                <a:uLnTx/>
                <a:uFillTx/>
                <a:latin typeface="Arial" charset="0"/>
              </a:rPr>
              <a:t>Internal document. Not for external distribution</a:t>
            </a:r>
          </a:p>
        </p:txBody>
      </p:sp>
      <p:sp>
        <p:nvSpPr>
          <p:cNvPr id="65548" name="Text Box 16"/>
          <p:cNvSpPr txBox="1">
            <a:spLocks noChangeArrowheads="1"/>
          </p:cNvSpPr>
          <p:nvPr/>
        </p:nvSpPr>
        <p:spPr bwMode="auto">
          <a:xfrm>
            <a:off x="2289465" y="1782842"/>
            <a:ext cx="1368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600" b="1" i="0" u="none" strike="noStrike" kern="0" cap="none" spc="0" normalizeH="0" baseline="0" noProof="0" dirty="0">
                <a:ln>
                  <a:noFill/>
                </a:ln>
                <a:solidFill>
                  <a:schemeClr val="tx1"/>
                </a:solidFill>
                <a:effectLst/>
                <a:uLnTx/>
                <a:uFillTx/>
                <a:latin typeface="Arial" charset="0"/>
              </a:rPr>
              <a:t>Customer site</a:t>
            </a:r>
          </a:p>
        </p:txBody>
      </p:sp>
      <p:sp>
        <p:nvSpPr>
          <p:cNvPr id="65550" name="Freeform 19"/>
          <p:cNvSpPr>
            <a:spLocks/>
          </p:cNvSpPr>
          <p:nvPr/>
        </p:nvSpPr>
        <p:spPr bwMode="auto">
          <a:xfrm>
            <a:off x="2798763" y="3139186"/>
            <a:ext cx="323850" cy="438150"/>
          </a:xfrm>
          <a:custGeom>
            <a:avLst/>
            <a:gdLst>
              <a:gd name="T0" fmla="*/ 0 w 221"/>
              <a:gd name="T1" fmla="*/ 2147483647 h 276"/>
              <a:gd name="T2" fmla="*/ 2147483647 w 221"/>
              <a:gd name="T3" fmla="*/ 2147483647 h 276"/>
              <a:gd name="T4" fmla="*/ 2147483647 w 221"/>
              <a:gd name="T5" fmla="*/ 2147483647 h 276"/>
              <a:gd name="T6" fmla="*/ 2147483647 w 221"/>
              <a:gd name="T7" fmla="*/ 0 h 276"/>
              <a:gd name="T8" fmla="*/ 0 60000 65536"/>
              <a:gd name="T9" fmla="*/ 0 60000 65536"/>
              <a:gd name="T10" fmla="*/ 0 60000 65536"/>
              <a:gd name="T11" fmla="*/ 0 60000 65536"/>
              <a:gd name="T12" fmla="*/ 0 w 221"/>
              <a:gd name="T13" fmla="*/ 0 h 276"/>
              <a:gd name="T14" fmla="*/ 221 w 221"/>
              <a:gd name="T15" fmla="*/ 276 h 276"/>
            </a:gdLst>
            <a:ahLst/>
            <a:cxnLst>
              <a:cxn ang="T8">
                <a:pos x="T0" y="T1"/>
              </a:cxn>
              <a:cxn ang="T9">
                <a:pos x="T2" y="T3"/>
              </a:cxn>
              <a:cxn ang="T10">
                <a:pos x="T4" y="T5"/>
              </a:cxn>
              <a:cxn ang="T11">
                <a:pos x="T6" y="T7"/>
              </a:cxn>
            </a:cxnLst>
            <a:rect l="T12" t="T13" r="T14" b="T15"/>
            <a:pathLst>
              <a:path w="221" h="276">
                <a:moveTo>
                  <a:pt x="0" y="276"/>
                </a:moveTo>
                <a:cubicBezTo>
                  <a:pt x="16" y="265"/>
                  <a:pt x="61" y="217"/>
                  <a:pt x="96" y="210"/>
                </a:cubicBezTo>
                <a:cubicBezTo>
                  <a:pt x="131" y="203"/>
                  <a:pt x="199" y="269"/>
                  <a:pt x="210" y="234"/>
                </a:cubicBezTo>
                <a:cubicBezTo>
                  <a:pt x="221" y="199"/>
                  <a:pt x="173" y="49"/>
                  <a:pt x="163" y="0"/>
                </a:cubicBezTo>
              </a:path>
            </a:pathLst>
          </a:custGeom>
          <a:noFill/>
          <a:ln w="38100" cap="flat" cmpd="sng">
            <a:solidFill>
              <a:schemeClr val="tx1"/>
            </a:solidFill>
            <a:prstDash val="solid"/>
            <a:round/>
            <a:headEnd type="oval" w="med" len="med"/>
            <a:tailEnd type="oval"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51" name="Rectangle 20"/>
          <p:cNvSpPr>
            <a:spLocks noChangeArrowheads="1"/>
          </p:cNvSpPr>
          <p:nvPr/>
        </p:nvSpPr>
        <p:spPr bwMode="auto">
          <a:xfrm>
            <a:off x="5762626" y="2491487"/>
            <a:ext cx="931863" cy="935037"/>
          </a:xfrm>
          <a:prstGeom prst="rect">
            <a:avLst/>
          </a:prstGeom>
          <a:solidFill>
            <a:srgbClr val="C0C0C0"/>
          </a:solidFill>
          <a:ln w="19050" algn="ctr">
            <a:solidFill>
              <a:schemeClr val="tx1"/>
            </a:solidFill>
            <a:miter lim="800000"/>
            <a:headEnd/>
            <a:tailEnd/>
          </a:ln>
        </p:spPr>
        <p:txBody>
          <a:bodyPr wrap="none"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chemeClr val="tx1"/>
              </a:solidFill>
              <a:effectLst/>
              <a:uLnTx/>
              <a:uFillTx/>
              <a:latin typeface="Arial" charset="0"/>
            </a:endParaRPr>
          </a:p>
        </p:txBody>
      </p:sp>
      <p:pic>
        <p:nvPicPr>
          <p:cNvPr id="65552" name="Picture 21" descr="ML2300-ETSI_1xSDU-440_4xMLU-32EF_fro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2675" y="2599436"/>
            <a:ext cx="4651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Freeform 22"/>
          <p:cNvSpPr>
            <a:spLocks/>
          </p:cNvSpPr>
          <p:nvPr/>
        </p:nvSpPr>
        <p:spPr bwMode="auto">
          <a:xfrm>
            <a:off x="5962651" y="2778823"/>
            <a:ext cx="333375" cy="323850"/>
          </a:xfrm>
          <a:custGeom>
            <a:avLst/>
            <a:gdLst>
              <a:gd name="T0" fmla="*/ 0 w 227"/>
              <a:gd name="T1" fmla="*/ 2147483647 h 204"/>
              <a:gd name="T2" fmla="*/ 2147483647 w 227"/>
              <a:gd name="T3" fmla="*/ 2147483647 h 204"/>
              <a:gd name="T4" fmla="*/ 2147483647 w 227"/>
              <a:gd name="T5" fmla="*/ 0 h 204"/>
              <a:gd name="T6" fmla="*/ 0 60000 65536"/>
              <a:gd name="T7" fmla="*/ 0 60000 65536"/>
              <a:gd name="T8" fmla="*/ 0 60000 65536"/>
              <a:gd name="T9" fmla="*/ 0 w 227"/>
              <a:gd name="T10" fmla="*/ 0 h 204"/>
              <a:gd name="T11" fmla="*/ 227 w 227"/>
              <a:gd name="T12" fmla="*/ 204 h 204"/>
            </a:gdLst>
            <a:ahLst/>
            <a:cxnLst>
              <a:cxn ang="T6">
                <a:pos x="T0" y="T1"/>
              </a:cxn>
              <a:cxn ang="T7">
                <a:pos x="T2" y="T3"/>
              </a:cxn>
              <a:cxn ang="T8">
                <a:pos x="T4" y="T5"/>
              </a:cxn>
            </a:cxnLst>
            <a:rect l="T9" t="T10" r="T11" b="T12"/>
            <a:pathLst>
              <a:path w="227" h="204">
                <a:moveTo>
                  <a:pt x="0" y="136"/>
                </a:moveTo>
                <a:cubicBezTo>
                  <a:pt x="49" y="170"/>
                  <a:pt x="98" y="204"/>
                  <a:pt x="136" y="181"/>
                </a:cubicBezTo>
                <a:cubicBezTo>
                  <a:pt x="174" y="158"/>
                  <a:pt x="200" y="79"/>
                  <a:pt x="227" y="0"/>
                </a:cubicBezTo>
              </a:path>
            </a:pathLst>
          </a:custGeom>
          <a:noFill/>
          <a:ln w="28575" cap="flat" cmpd="sng">
            <a:solidFill>
              <a:srgbClr val="F26631"/>
            </a:solidFill>
            <a:prstDash val="solid"/>
            <a:round/>
            <a:headEnd/>
            <a:tailEn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54" name="Freeform 23"/>
          <p:cNvSpPr>
            <a:spLocks/>
          </p:cNvSpPr>
          <p:nvPr/>
        </p:nvSpPr>
        <p:spPr bwMode="auto">
          <a:xfrm>
            <a:off x="5895975" y="2777236"/>
            <a:ext cx="344488" cy="368300"/>
          </a:xfrm>
          <a:custGeom>
            <a:avLst/>
            <a:gdLst>
              <a:gd name="T0" fmla="*/ 0 w 235"/>
              <a:gd name="T1" fmla="*/ 2147483647 h 232"/>
              <a:gd name="T2" fmla="*/ 2147483647 w 235"/>
              <a:gd name="T3" fmla="*/ 2147483647 h 232"/>
              <a:gd name="T4" fmla="*/ 2147483647 w 235"/>
              <a:gd name="T5" fmla="*/ 0 h 232"/>
              <a:gd name="T6" fmla="*/ 0 60000 65536"/>
              <a:gd name="T7" fmla="*/ 0 60000 65536"/>
              <a:gd name="T8" fmla="*/ 0 60000 65536"/>
              <a:gd name="T9" fmla="*/ 0 w 235"/>
              <a:gd name="T10" fmla="*/ 0 h 232"/>
              <a:gd name="T11" fmla="*/ 235 w 235"/>
              <a:gd name="T12" fmla="*/ 232 h 232"/>
            </a:gdLst>
            <a:ahLst/>
            <a:cxnLst>
              <a:cxn ang="T6">
                <a:pos x="T0" y="T1"/>
              </a:cxn>
              <a:cxn ang="T7">
                <a:pos x="T2" y="T3"/>
              </a:cxn>
              <a:cxn ang="T8">
                <a:pos x="T4" y="T5"/>
              </a:cxn>
            </a:cxnLst>
            <a:rect l="T9" t="T10" r="T11" b="T12"/>
            <a:pathLst>
              <a:path w="235" h="232">
                <a:moveTo>
                  <a:pt x="0" y="160"/>
                </a:moveTo>
                <a:cubicBezTo>
                  <a:pt x="49" y="194"/>
                  <a:pt x="97" y="232"/>
                  <a:pt x="136" y="205"/>
                </a:cubicBezTo>
                <a:cubicBezTo>
                  <a:pt x="175" y="178"/>
                  <a:pt x="215" y="43"/>
                  <a:pt x="235" y="0"/>
                </a:cubicBezTo>
              </a:path>
            </a:pathLst>
          </a:custGeom>
          <a:noFill/>
          <a:ln w="28575" cap="flat" cmpd="sng">
            <a:solidFill>
              <a:srgbClr val="F26631"/>
            </a:solidFill>
            <a:prstDash val="solid"/>
            <a:round/>
            <a:headEnd/>
            <a:tailEn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55" name="Rectangle 24"/>
          <p:cNvSpPr>
            <a:spLocks noChangeArrowheads="1"/>
          </p:cNvSpPr>
          <p:nvPr/>
        </p:nvSpPr>
        <p:spPr bwMode="auto">
          <a:xfrm>
            <a:off x="5762625" y="2850261"/>
            <a:ext cx="266700" cy="576262"/>
          </a:xfrm>
          <a:prstGeom prst="rect">
            <a:avLst/>
          </a:prstGeom>
          <a:pattFill prst="smGrid">
            <a:fgClr>
              <a:schemeClr val="bg2"/>
            </a:fgClr>
            <a:bgClr>
              <a:srgbClr val="FFFFFF"/>
            </a:bgClr>
          </a:pattFill>
          <a:ln w="19050" algn="ctr">
            <a:solidFill>
              <a:schemeClr val="tx1"/>
            </a:solidFill>
            <a:miter lim="800000"/>
            <a:headEnd/>
            <a:tailEnd/>
          </a:ln>
        </p:spPr>
        <p:txBody>
          <a:bodyPr wrap="none"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chemeClr val="tx1"/>
              </a:solidFill>
              <a:effectLst/>
              <a:uLnTx/>
              <a:uFillTx/>
              <a:latin typeface="Arial" charset="0"/>
            </a:endParaRPr>
          </a:p>
        </p:txBody>
      </p:sp>
      <p:sp>
        <p:nvSpPr>
          <p:cNvPr id="65556" name="Freeform 25"/>
          <p:cNvSpPr>
            <a:spLocks/>
          </p:cNvSpPr>
          <p:nvPr/>
        </p:nvSpPr>
        <p:spPr bwMode="auto">
          <a:xfrm>
            <a:off x="4764089" y="2694686"/>
            <a:ext cx="1112837" cy="463550"/>
          </a:xfrm>
          <a:custGeom>
            <a:avLst/>
            <a:gdLst>
              <a:gd name="T0" fmla="*/ 0 w 759"/>
              <a:gd name="T1" fmla="*/ 2147483647 h 292"/>
              <a:gd name="T2" fmla="*/ 2147483647 w 759"/>
              <a:gd name="T3" fmla="*/ 2147483647 h 292"/>
              <a:gd name="T4" fmla="*/ 2147483647 w 759"/>
              <a:gd name="T5" fmla="*/ 2147483647 h 292"/>
              <a:gd name="T6" fmla="*/ 2147483647 w 759"/>
              <a:gd name="T7" fmla="*/ 2147483647 h 292"/>
              <a:gd name="T8" fmla="*/ 2147483647 w 759"/>
              <a:gd name="T9" fmla="*/ 2147483647 h 292"/>
              <a:gd name="T10" fmla="*/ 2147483647 w 759"/>
              <a:gd name="T11" fmla="*/ 2147483647 h 292"/>
              <a:gd name="T12" fmla="*/ 0 60000 65536"/>
              <a:gd name="T13" fmla="*/ 0 60000 65536"/>
              <a:gd name="T14" fmla="*/ 0 60000 65536"/>
              <a:gd name="T15" fmla="*/ 0 60000 65536"/>
              <a:gd name="T16" fmla="*/ 0 60000 65536"/>
              <a:gd name="T17" fmla="*/ 0 60000 65536"/>
              <a:gd name="T18" fmla="*/ 0 w 759"/>
              <a:gd name="T19" fmla="*/ 0 h 292"/>
              <a:gd name="T20" fmla="*/ 759 w 759"/>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759" h="292">
                <a:moveTo>
                  <a:pt x="0" y="217"/>
                </a:moveTo>
                <a:cubicBezTo>
                  <a:pt x="30" y="227"/>
                  <a:pt x="130" y="292"/>
                  <a:pt x="183" y="280"/>
                </a:cubicBezTo>
                <a:cubicBezTo>
                  <a:pt x="236" y="268"/>
                  <a:pt x="266" y="167"/>
                  <a:pt x="319" y="144"/>
                </a:cubicBezTo>
                <a:cubicBezTo>
                  <a:pt x="372" y="121"/>
                  <a:pt x="441" y="167"/>
                  <a:pt x="501" y="144"/>
                </a:cubicBezTo>
                <a:cubicBezTo>
                  <a:pt x="561" y="121"/>
                  <a:pt x="639" y="0"/>
                  <a:pt x="682" y="8"/>
                </a:cubicBezTo>
                <a:cubicBezTo>
                  <a:pt x="725" y="16"/>
                  <a:pt x="743" y="152"/>
                  <a:pt x="759" y="190"/>
                </a:cubicBezTo>
              </a:path>
            </a:pathLst>
          </a:custGeom>
          <a:noFill/>
          <a:ln w="28575" cap="flat" cmpd="sng">
            <a:solidFill>
              <a:srgbClr val="F26631"/>
            </a:solidFill>
            <a:prstDash val="solid"/>
            <a:round/>
            <a:headEnd/>
            <a:tailEn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57" name="Freeform 26"/>
          <p:cNvSpPr>
            <a:spLocks/>
          </p:cNvSpPr>
          <p:nvPr/>
        </p:nvSpPr>
        <p:spPr bwMode="auto">
          <a:xfrm>
            <a:off x="4821239" y="2613724"/>
            <a:ext cx="1108075" cy="487363"/>
          </a:xfrm>
          <a:custGeom>
            <a:avLst/>
            <a:gdLst>
              <a:gd name="T0" fmla="*/ 0 w 756"/>
              <a:gd name="T1" fmla="*/ 2147483647 h 307"/>
              <a:gd name="T2" fmla="*/ 2147483647 w 756"/>
              <a:gd name="T3" fmla="*/ 2147483647 h 307"/>
              <a:gd name="T4" fmla="*/ 2147483647 w 756"/>
              <a:gd name="T5" fmla="*/ 2147483647 h 307"/>
              <a:gd name="T6" fmla="*/ 2147483647 w 756"/>
              <a:gd name="T7" fmla="*/ 2147483647 h 307"/>
              <a:gd name="T8" fmla="*/ 2147483647 w 756"/>
              <a:gd name="T9" fmla="*/ 2147483647 h 307"/>
              <a:gd name="T10" fmla="*/ 2147483647 w 756"/>
              <a:gd name="T11" fmla="*/ 2147483647 h 307"/>
              <a:gd name="T12" fmla="*/ 0 60000 65536"/>
              <a:gd name="T13" fmla="*/ 0 60000 65536"/>
              <a:gd name="T14" fmla="*/ 0 60000 65536"/>
              <a:gd name="T15" fmla="*/ 0 60000 65536"/>
              <a:gd name="T16" fmla="*/ 0 60000 65536"/>
              <a:gd name="T17" fmla="*/ 0 60000 65536"/>
              <a:gd name="T18" fmla="*/ 0 w 756"/>
              <a:gd name="T19" fmla="*/ 0 h 307"/>
              <a:gd name="T20" fmla="*/ 756 w 756"/>
              <a:gd name="T21" fmla="*/ 307 h 307"/>
            </a:gdLst>
            <a:ahLst/>
            <a:cxnLst>
              <a:cxn ang="T12">
                <a:pos x="T0" y="T1"/>
              </a:cxn>
              <a:cxn ang="T13">
                <a:pos x="T2" y="T3"/>
              </a:cxn>
              <a:cxn ang="T14">
                <a:pos x="T4" y="T5"/>
              </a:cxn>
              <a:cxn ang="T15">
                <a:pos x="T6" y="T7"/>
              </a:cxn>
              <a:cxn ang="T16">
                <a:pos x="T8" y="T9"/>
              </a:cxn>
              <a:cxn ang="T17">
                <a:pos x="T10" y="T11"/>
              </a:cxn>
            </a:cxnLst>
            <a:rect l="T18" t="T19" r="T20" b="T21"/>
            <a:pathLst>
              <a:path w="756" h="307">
                <a:moveTo>
                  <a:pt x="0" y="244"/>
                </a:moveTo>
                <a:cubicBezTo>
                  <a:pt x="24" y="252"/>
                  <a:pt x="97" y="307"/>
                  <a:pt x="144" y="292"/>
                </a:cubicBezTo>
                <a:cubicBezTo>
                  <a:pt x="191" y="277"/>
                  <a:pt x="227" y="179"/>
                  <a:pt x="280" y="156"/>
                </a:cubicBezTo>
                <a:cubicBezTo>
                  <a:pt x="333" y="133"/>
                  <a:pt x="401" y="180"/>
                  <a:pt x="462" y="156"/>
                </a:cubicBezTo>
                <a:cubicBezTo>
                  <a:pt x="523" y="132"/>
                  <a:pt x="596" y="0"/>
                  <a:pt x="645" y="13"/>
                </a:cubicBezTo>
                <a:cubicBezTo>
                  <a:pt x="694" y="26"/>
                  <a:pt x="733" y="187"/>
                  <a:pt x="756" y="232"/>
                </a:cubicBezTo>
              </a:path>
            </a:pathLst>
          </a:custGeom>
          <a:noFill/>
          <a:ln w="28575" cap="flat" cmpd="sng">
            <a:solidFill>
              <a:srgbClr val="F26631"/>
            </a:solidFill>
            <a:prstDash val="solid"/>
            <a:round/>
            <a:headEnd/>
            <a:tailEn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58" name="Rectangle 27"/>
          <p:cNvSpPr>
            <a:spLocks noChangeArrowheads="1"/>
          </p:cNvSpPr>
          <p:nvPr/>
        </p:nvSpPr>
        <p:spPr bwMode="auto">
          <a:xfrm>
            <a:off x="4699000" y="2850261"/>
            <a:ext cx="266700" cy="576262"/>
          </a:xfrm>
          <a:prstGeom prst="rect">
            <a:avLst/>
          </a:prstGeom>
          <a:pattFill prst="smGrid">
            <a:fgClr>
              <a:schemeClr val="bg2"/>
            </a:fgClr>
            <a:bgClr>
              <a:srgbClr val="FFFFFF"/>
            </a:bgClr>
          </a:pattFill>
          <a:ln w="19050" algn="ctr">
            <a:solidFill>
              <a:schemeClr val="tx1"/>
            </a:solidFill>
            <a:miter lim="800000"/>
            <a:headEnd/>
            <a:tailEnd/>
          </a:ln>
        </p:spPr>
        <p:txBody>
          <a:bodyPr wrap="none"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chemeClr val="tx1"/>
              </a:solidFill>
              <a:effectLst/>
              <a:uLnTx/>
              <a:uFillTx/>
              <a:latin typeface="Arial" charset="0"/>
            </a:endParaRPr>
          </a:p>
        </p:txBody>
      </p:sp>
      <p:grpSp>
        <p:nvGrpSpPr>
          <p:cNvPr id="65563" name="Group 40"/>
          <p:cNvGrpSpPr>
            <a:grpSpLocks/>
          </p:cNvGrpSpPr>
          <p:nvPr/>
        </p:nvGrpSpPr>
        <p:grpSpPr bwMode="auto">
          <a:xfrm>
            <a:off x="4300539" y="3282062"/>
            <a:ext cx="676275" cy="166687"/>
            <a:chOff x="1306" y="2896"/>
            <a:chExt cx="551" cy="105"/>
          </a:xfrm>
        </p:grpSpPr>
        <p:sp>
          <p:nvSpPr>
            <p:cNvPr id="65582" name="Freeform 41"/>
            <p:cNvSpPr>
              <a:spLocks/>
            </p:cNvSpPr>
            <p:nvPr/>
          </p:nvSpPr>
          <p:spPr bwMode="auto">
            <a:xfrm>
              <a:off x="1306" y="2896"/>
              <a:ext cx="521" cy="102"/>
            </a:xfrm>
            <a:custGeom>
              <a:avLst/>
              <a:gdLst>
                <a:gd name="T0" fmla="*/ 0 w 521"/>
                <a:gd name="T1" fmla="*/ 54 h 102"/>
                <a:gd name="T2" fmla="*/ 47 w 521"/>
                <a:gd name="T3" fmla="*/ 9 h 102"/>
                <a:gd name="T4" fmla="*/ 108 w 521"/>
                <a:gd name="T5" fmla="*/ 98 h 102"/>
                <a:gd name="T6" fmla="*/ 154 w 521"/>
                <a:gd name="T7" fmla="*/ 7 h 102"/>
                <a:gd name="T8" fmla="*/ 209 w 521"/>
                <a:gd name="T9" fmla="*/ 100 h 102"/>
                <a:gd name="T10" fmla="*/ 262 w 521"/>
                <a:gd name="T11" fmla="*/ 9 h 102"/>
                <a:gd name="T12" fmla="*/ 312 w 521"/>
                <a:gd name="T13" fmla="*/ 101 h 102"/>
                <a:gd name="T14" fmla="*/ 361 w 521"/>
                <a:gd name="T15" fmla="*/ 5 h 102"/>
                <a:gd name="T16" fmla="*/ 415 w 521"/>
                <a:gd name="T17" fmla="*/ 98 h 102"/>
                <a:gd name="T18" fmla="*/ 466 w 521"/>
                <a:gd name="T19" fmla="*/ 0 h 102"/>
                <a:gd name="T20" fmla="*/ 521 w 521"/>
                <a:gd name="T21" fmla="*/ 65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102"/>
                <a:gd name="T35" fmla="*/ 521 w 521"/>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510" y="52"/>
                    <a:pt x="521" y="65"/>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83" name="Freeform 42"/>
            <p:cNvSpPr>
              <a:spLocks/>
            </p:cNvSpPr>
            <p:nvPr/>
          </p:nvSpPr>
          <p:spPr bwMode="auto">
            <a:xfrm>
              <a:off x="1357" y="2899"/>
              <a:ext cx="500" cy="102"/>
            </a:xfrm>
            <a:custGeom>
              <a:avLst/>
              <a:gdLst>
                <a:gd name="T0" fmla="*/ 0 w 500"/>
                <a:gd name="T1" fmla="*/ 54 h 102"/>
                <a:gd name="T2" fmla="*/ 47 w 500"/>
                <a:gd name="T3" fmla="*/ 9 h 102"/>
                <a:gd name="T4" fmla="*/ 108 w 500"/>
                <a:gd name="T5" fmla="*/ 98 h 102"/>
                <a:gd name="T6" fmla="*/ 154 w 500"/>
                <a:gd name="T7" fmla="*/ 7 h 102"/>
                <a:gd name="T8" fmla="*/ 209 w 500"/>
                <a:gd name="T9" fmla="*/ 100 h 102"/>
                <a:gd name="T10" fmla="*/ 262 w 500"/>
                <a:gd name="T11" fmla="*/ 9 h 102"/>
                <a:gd name="T12" fmla="*/ 312 w 500"/>
                <a:gd name="T13" fmla="*/ 101 h 102"/>
                <a:gd name="T14" fmla="*/ 361 w 500"/>
                <a:gd name="T15" fmla="*/ 5 h 102"/>
                <a:gd name="T16" fmla="*/ 415 w 500"/>
                <a:gd name="T17" fmla="*/ 98 h 102"/>
                <a:gd name="T18" fmla="*/ 466 w 500"/>
                <a:gd name="T19" fmla="*/ 0 h 102"/>
                <a:gd name="T20" fmla="*/ 500 w 500"/>
                <a:gd name="T21" fmla="*/ 59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0"/>
                <a:gd name="T34" fmla="*/ 0 h 102"/>
                <a:gd name="T35" fmla="*/ 500 w 500"/>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0"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493" y="47"/>
                    <a:pt x="500" y="59"/>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238500" y="2850261"/>
            <a:ext cx="1670050" cy="527050"/>
            <a:chOff x="1714500" y="2850261"/>
            <a:chExt cx="1670050" cy="527050"/>
          </a:xfrm>
        </p:grpSpPr>
        <p:grpSp>
          <p:nvGrpSpPr>
            <p:cNvPr id="65559" name="Group 28"/>
            <p:cNvGrpSpPr>
              <a:grpSpLocks/>
            </p:cNvGrpSpPr>
            <p:nvPr/>
          </p:nvGrpSpPr>
          <p:grpSpPr bwMode="auto">
            <a:xfrm>
              <a:off x="2578100" y="3155061"/>
              <a:ext cx="806450" cy="166687"/>
              <a:chOff x="1306" y="2896"/>
              <a:chExt cx="551" cy="105"/>
            </a:xfrm>
          </p:grpSpPr>
          <p:sp>
            <p:nvSpPr>
              <p:cNvPr id="65590" name="Freeform 29"/>
              <p:cNvSpPr>
                <a:spLocks/>
              </p:cNvSpPr>
              <p:nvPr/>
            </p:nvSpPr>
            <p:spPr bwMode="auto">
              <a:xfrm>
                <a:off x="1306" y="2896"/>
                <a:ext cx="521" cy="102"/>
              </a:xfrm>
              <a:custGeom>
                <a:avLst/>
                <a:gdLst>
                  <a:gd name="T0" fmla="*/ 0 w 521"/>
                  <a:gd name="T1" fmla="*/ 54 h 102"/>
                  <a:gd name="T2" fmla="*/ 47 w 521"/>
                  <a:gd name="T3" fmla="*/ 9 h 102"/>
                  <a:gd name="T4" fmla="*/ 108 w 521"/>
                  <a:gd name="T5" fmla="*/ 98 h 102"/>
                  <a:gd name="T6" fmla="*/ 154 w 521"/>
                  <a:gd name="T7" fmla="*/ 7 h 102"/>
                  <a:gd name="T8" fmla="*/ 209 w 521"/>
                  <a:gd name="T9" fmla="*/ 100 h 102"/>
                  <a:gd name="T10" fmla="*/ 262 w 521"/>
                  <a:gd name="T11" fmla="*/ 9 h 102"/>
                  <a:gd name="T12" fmla="*/ 312 w 521"/>
                  <a:gd name="T13" fmla="*/ 101 h 102"/>
                  <a:gd name="T14" fmla="*/ 361 w 521"/>
                  <a:gd name="T15" fmla="*/ 5 h 102"/>
                  <a:gd name="T16" fmla="*/ 415 w 521"/>
                  <a:gd name="T17" fmla="*/ 98 h 102"/>
                  <a:gd name="T18" fmla="*/ 466 w 521"/>
                  <a:gd name="T19" fmla="*/ 0 h 102"/>
                  <a:gd name="T20" fmla="*/ 521 w 521"/>
                  <a:gd name="T21" fmla="*/ 65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102"/>
                  <a:gd name="T35" fmla="*/ 521 w 521"/>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510" y="52"/>
                      <a:pt x="521" y="65"/>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91" name="Freeform 30"/>
              <p:cNvSpPr>
                <a:spLocks/>
              </p:cNvSpPr>
              <p:nvPr/>
            </p:nvSpPr>
            <p:spPr bwMode="auto">
              <a:xfrm>
                <a:off x="1357" y="2899"/>
                <a:ext cx="500" cy="102"/>
              </a:xfrm>
              <a:custGeom>
                <a:avLst/>
                <a:gdLst>
                  <a:gd name="T0" fmla="*/ 0 w 500"/>
                  <a:gd name="T1" fmla="*/ 54 h 102"/>
                  <a:gd name="T2" fmla="*/ 47 w 500"/>
                  <a:gd name="T3" fmla="*/ 9 h 102"/>
                  <a:gd name="T4" fmla="*/ 108 w 500"/>
                  <a:gd name="T5" fmla="*/ 98 h 102"/>
                  <a:gd name="T6" fmla="*/ 154 w 500"/>
                  <a:gd name="T7" fmla="*/ 7 h 102"/>
                  <a:gd name="T8" fmla="*/ 209 w 500"/>
                  <a:gd name="T9" fmla="*/ 100 h 102"/>
                  <a:gd name="T10" fmla="*/ 262 w 500"/>
                  <a:gd name="T11" fmla="*/ 9 h 102"/>
                  <a:gd name="T12" fmla="*/ 312 w 500"/>
                  <a:gd name="T13" fmla="*/ 101 h 102"/>
                  <a:gd name="T14" fmla="*/ 361 w 500"/>
                  <a:gd name="T15" fmla="*/ 5 h 102"/>
                  <a:gd name="T16" fmla="*/ 415 w 500"/>
                  <a:gd name="T17" fmla="*/ 98 h 102"/>
                  <a:gd name="T18" fmla="*/ 466 w 500"/>
                  <a:gd name="T19" fmla="*/ 0 h 102"/>
                  <a:gd name="T20" fmla="*/ 500 w 500"/>
                  <a:gd name="T21" fmla="*/ 59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0"/>
                  <a:gd name="T34" fmla="*/ 0 h 102"/>
                  <a:gd name="T35" fmla="*/ 500 w 500"/>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0"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493" y="47"/>
                      <a:pt x="500" y="59"/>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65560" name="Group 31"/>
            <p:cNvGrpSpPr>
              <a:grpSpLocks/>
            </p:cNvGrpSpPr>
            <p:nvPr/>
          </p:nvGrpSpPr>
          <p:grpSpPr bwMode="auto">
            <a:xfrm>
              <a:off x="2368550" y="3210623"/>
              <a:ext cx="806450" cy="166688"/>
              <a:chOff x="1306" y="2896"/>
              <a:chExt cx="551" cy="105"/>
            </a:xfrm>
          </p:grpSpPr>
          <p:sp>
            <p:nvSpPr>
              <p:cNvPr id="65588" name="Freeform 32"/>
              <p:cNvSpPr>
                <a:spLocks/>
              </p:cNvSpPr>
              <p:nvPr/>
            </p:nvSpPr>
            <p:spPr bwMode="auto">
              <a:xfrm>
                <a:off x="1306" y="2896"/>
                <a:ext cx="521" cy="102"/>
              </a:xfrm>
              <a:custGeom>
                <a:avLst/>
                <a:gdLst>
                  <a:gd name="T0" fmla="*/ 0 w 521"/>
                  <a:gd name="T1" fmla="*/ 54 h 102"/>
                  <a:gd name="T2" fmla="*/ 47 w 521"/>
                  <a:gd name="T3" fmla="*/ 9 h 102"/>
                  <a:gd name="T4" fmla="*/ 108 w 521"/>
                  <a:gd name="T5" fmla="*/ 98 h 102"/>
                  <a:gd name="T6" fmla="*/ 154 w 521"/>
                  <a:gd name="T7" fmla="*/ 7 h 102"/>
                  <a:gd name="T8" fmla="*/ 209 w 521"/>
                  <a:gd name="T9" fmla="*/ 100 h 102"/>
                  <a:gd name="T10" fmla="*/ 262 w 521"/>
                  <a:gd name="T11" fmla="*/ 9 h 102"/>
                  <a:gd name="T12" fmla="*/ 312 w 521"/>
                  <a:gd name="T13" fmla="*/ 101 h 102"/>
                  <a:gd name="T14" fmla="*/ 361 w 521"/>
                  <a:gd name="T15" fmla="*/ 5 h 102"/>
                  <a:gd name="T16" fmla="*/ 415 w 521"/>
                  <a:gd name="T17" fmla="*/ 98 h 102"/>
                  <a:gd name="T18" fmla="*/ 466 w 521"/>
                  <a:gd name="T19" fmla="*/ 0 h 102"/>
                  <a:gd name="T20" fmla="*/ 521 w 521"/>
                  <a:gd name="T21" fmla="*/ 65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102"/>
                  <a:gd name="T35" fmla="*/ 521 w 521"/>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510" y="52"/>
                      <a:pt x="521" y="65"/>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89" name="Freeform 33"/>
              <p:cNvSpPr>
                <a:spLocks/>
              </p:cNvSpPr>
              <p:nvPr/>
            </p:nvSpPr>
            <p:spPr bwMode="auto">
              <a:xfrm>
                <a:off x="1357" y="2899"/>
                <a:ext cx="500" cy="102"/>
              </a:xfrm>
              <a:custGeom>
                <a:avLst/>
                <a:gdLst>
                  <a:gd name="T0" fmla="*/ 0 w 500"/>
                  <a:gd name="T1" fmla="*/ 54 h 102"/>
                  <a:gd name="T2" fmla="*/ 47 w 500"/>
                  <a:gd name="T3" fmla="*/ 9 h 102"/>
                  <a:gd name="T4" fmla="*/ 108 w 500"/>
                  <a:gd name="T5" fmla="*/ 98 h 102"/>
                  <a:gd name="T6" fmla="*/ 154 w 500"/>
                  <a:gd name="T7" fmla="*/ 7 h 102"/>
                  <a:gd name="T8" fmla="*/ 209 w 500"/>
                  <a:gd name="T9" fmla="*/ 100 h 102"/>
                  <a:gd name="T10" fmla="*/ 262 w 500"/>
                  <a:gd name="T11" fmla="*/ 9 h 102"/>
                  <a:gd name="T12" fmla="*/ 312 w 500"/>
                  <a:gd name="T13" fmla="*/ 101 h 102"/>
                  <a:gd name="T14" fmla="*/ 361 w 500"/>
                  <a:gd name="T15" fmla="*/ 5 h 102"/>
                  <a:gd name="T16" fmla="*/ 415 w 500"/>
                  <a:gd name="T17" fmla="*/ 98 h 102"/>
                  <a:gd name="T18" fmla="*/ 466 w 500"/>
                  <a:gd name="T19" fmla="*/ 0 h 102"/>
                  <a:gd name="T20" fmla="*/ 500 w 500"/>
                  <a:gd name="T21" fmla="*/ 59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0"/>
                  <a:gd name="T34" fmla="*/ 0 h 102"/>
                  <a:gd name="T35" fmla="*/ 500 w 500"/>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0"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493" y="47"/>
                      <a:pt x="500" y="59"/>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65561" name="Group 34"/>
            <p:cNvGrpSpPr>
              <a:grpSpLocks/>
            </p:cNvGrpSpPr>
            <p:nvPr/>
          </p:nvGrpSpPr>
          <p:grpSpPr bwMode="auto">
            <a:xfrm>
              <a:off x="2511425" y="2850261"/>
              <a:ext cx="808038" cy="166687"/>
              <a:chOff x="1306" y="2896"/>
              <a:chExt cx="551" cy="105"/>
            </a:xfrm>
          </p:grpSpPr>
          <p:sp>
            <p:nvSpPr>
              <p:cNvPr id="65586" name="Freeform 35"/>
              <p:cNvSpPr>
                <a:spLocks/>
              </p:cNvSpPr>
              <p:nvPr/>
            </p:nvSpPr>
            <p:spPr bwMode="auto">
              <a:xfrm>
                <a:off x="1306" y="2896"/>
                <a:ext cx="521" cy="102"/>
              </a:xfrm>
              <a:custGeom>
                <a:avLst/>
                <a:gdLst>
                  <a:gd name="T0" fmla="*/ 0 w 521"/>
                  <a:gd name="T1" fmla="*/ 54 h 102"/>
                  <a:gd name="T2" fmla="*/ 47 w 521"/>
                  <a:gd name="T3" fmla="*/ 9 h 102"/>
                  <a:gd name="T4" fmla="*/ 108 w 521"/>
                  <a:gd name="T5" fmla="*/ 98 h 102"/>
                  <a:gd name="T6" fmla="*/ 154 w 521"/>
                  <a:gd name="T7" fmla="*/ 7 h 102"/>
                  <a:gd name="T8" fmla="*/ 209 w 521"/>
                  <a:gd name="T9" fmla="*/ 100 h 102"/>
                  <a:gd name="T10" fmla="*/ 262 w 521"/>
                  <a:gd name="T11" fmla="*/ 9 h 102"/>
                  <a:gd name="T12" fmla="*/ 312 w 521"/>
                  <a:gd name="T13" fmla="*/ 101 h 102"/>
                  <a:gd name="T14" fmla="*/ 361 w 521"/>
                  <a:gd name="T15" fmla="*/ 5 h 102"/>
                  <a:gd name="T16" fmla="*/ 415 w 521"/>
                  <a:gd name="T17" fmla="*/ 98 h 102"/>
                  <a:gd name="T18" fmla="*/ 466 w 521"/>
                  <a:gd name="T19" fmla="*/ 0 h 102"/>
                  <a:gd name="T20" fmla="*/ 521 w 521"/>
                  <a:gd name="T21" fmla="*/ 65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102"/>
                  <a:gd name="T35" fmla="*/ 521 w 521"/>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510" y="52"/>
                      <a:pt x="521" y="65"/>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87" name="Freeform 36"/>
              <p:cNvSpPr>
                <a:spLocks/>
              </p:cNvSpPr>
              <p:nvPr/>
            </p:nvSpPr>
            <p:spPr bwMode="auto">
              <a:xfrm>
                <a:off x="1357" y="2899"/>
                <a:ext cx="500" cy="102"/>
              </a:xfrm>
              <a:custGeom>
                <a:avLst/>
                <a:gdLst>
                  <a:gd name="T0" fmla="*/ 0 w 500"/>
                  <a:gd name="T1" fmla="*/ 54 h 102"/>
                  <a:gd name="T2" fmla="*/ 47 w 500"/>
                  <a:gd name="T3" fmla="*/ 9 h 102"/>
                  <a:gd name="T4" fmla="*/ 108 w 500"/>
                  <a:gd name="T5" fmla="*/ 98 h 102"/>
                  <a:gd name="T6" fmla="*/ 154 w 500"/>
                  <a:gd name="T7" fmla="*/ 7 h 102"/>
                  <a:gd name="T8" fmla="*/ 209 w 500"/>
                  <a:gd name="T9" fmla="*/ 100 h 102"/>
                  <a:gd name="T10" fmla="*/ 262 w 500"/>
                  <a:gd name="T11" fmla="*/ 9 h 102"/>
                  <a:gd name="T12" fmla="*/ 312 w 500"/>
                  <a:gd name="T13" fmla="*/ 101 h 102"/>
                  <a:gd name="T14" fmla="*/ 361 w 500"/>
                  <a:gd name="T15" fmla="*/ 5 h 102"/>
                  <a:gd name="T16" fmla="*/ 415 w 500"/>
                  <a:gd name="T17" fmla="*/ 98 h 102"/>
                  <a:gd name="T18" fmla="*/ 466 w 500"/>
                  <a:gd name="T19" fmla="*/ 0 h 102"/>
                  <a:gd name="T20" fmla="*/ 500 w 500"/>
                  <a:gd name="T21" fmla="*/ 59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0"/>
                  <a:gd name="T34" fmla="*/ 0 h 102"/>
                  <a:gd name="T35" fmla="*/ 500 w 500"/>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0"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493" y="47"/>
                      <a:pt x="500" y="59"/>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65562" name="Group 37"/>
            <p:cNvGrpSpPr>
              <a:grpSpLocks/>
            </p:cNvGrpSpPr>
            <p:nvPr/>
          </p:nvGrpSpPr>
          <p:grpSpPr bwMode="auto">
            <a:xfrm>
              <a:off x="2501900" y="3066161"/>
              <a:ext cx="806450" cy="166687"/>
              <a:chOff x="1306" y="2896"/>
              <a:chExt cx="551" cy="105"/>
            </a:xfrm>
          </p:grpSpPr>
          <p:sp>
            <p:nvSpPr>
              <p:cNvPr id="65584" name="Freeform 38"/>
              <p:cNvSpPr>
                <a:spLocks/>
              </p:cNvSpPr>
              <p:nvPr/>
            </p:nvSpPr>
            <p:spPr bwMode="auto">
              <a:xfrm>
                <a:off x="1306" y="2896"/>
                <a:ext cx="521" cy="102"/>
              </a:xfrm>
              <a:custGeom>
                <a:avLst/>
                <a:gdLst>
                  <a:gd name="T0" fmla="*/ 0 w 521"/>
                  <a:gd name="T1" fmla="*/ 54 h 102"/>
                  <a:gd name="T2" fmla="*/ 47 w 521"/>
                  <a:gd name="T3" fmla="*/ 9 h 102"/>
                  <a:gd name="T4" fmla="*/ 108 w 521"/>
                  <a:gd name="T5" fmla="*/ 98 h 102"/>
                  <a:gd name="T6" fmla="*/ 154 w 521"/>
                  <a:gd name="T7" fmla="*/ 7 h 102"/>
                  <a:gd name="T8" fmla="*/ 209 w 521"/>
                  <a:gd name="T9" fmla="*/ 100 h 102"/>
                  <a:gd name="T10" fmla="*/ 262 w 521"/>
                  <a:gd name="T11" fmla="*/ 9 h 102"/>
                  <a:gd name="T12" fmla="*/ 312 w 521"/>
                  <a:gd name="T13" fmla="*/ 101 h 102"/>
                  <a:gd name="T14" fmla="*/ 361 w 521"/>
                  <a:gd name="T15" fmla="*/ 5 h 102"/>
                  <a:gd name="T16" fmla="*/ 415 w 521"/>
                  <a:gd name="T17" fmla="*/ 98 h 102"/>
                  <a:gd name="T18" fmla="*/ 466 w 521"/>
                  <a:gd name="T19" fmla="*/ 0 h 102"/>
                  <a:gd name="T20" fmla="*/ 521 w 521"/>
                  <a:gd name="T21" fmla="*/ 65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102"/>
                  <a:gd name="T35" fmla="*/ 521 w 521"/>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510" y="52"/>
                      <a:pt x="521" y="65"/>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85" name="Freeform 39"/>
              <p:cNvSpPr>
                <a:spLocks/>
              </p:cNvSpPr>
              <p:nvPr/>
            </p:nvSpPr>
            <p:spPr bwMode="auto">
              <a:xfrm>
                <a:off x="1357" y="2899"/>
                <a:ext cx="500" cy="102"/>
              </a:xfrm>
              <a:custGeom>
                <a:avLst/>
                <a:gdLst>
                  <a:gd name="T0" fmla="*/ 0 w 500"/>
                  <a:gd name="T1" fmla="*/ 54 h 102"/>
                  <a:gd name="T2" fmla="*/ 47 w 500"/>
                  <a:gd name="T3" fmla="*/ 9 h 102"/>
                  <a:gd name="T4" fmla="*/ 108 w 500"/>
                  <a:gd name="T5" fmla="*/ 98 h 102"/>
                  <a:gd name="T6" fmla="*/ 154 w 500"/>
                  <a:gd name="T7" fmla="*/ 7 h 102"/>
                  <a:gd name="T8" fmla="*/ 209 w 500"/>
                  <a:gd name="T9" fmla="*/ 100 h 102"/>
                  <a:gd name="T10" fmla="*/ 262 w 500"/>
                  <a:gd name="T11" fmla="*/ 9 h 102"/>
                  <a:gd name="T12" fmla="*/ 312 w 500"/>
                  <a:gd name="T13" fmla="*/ 101 h 102"/>
                  <a:gd name="T14" fmla="*/ 361 w 500"/>
                  <a:gd name="T15" fmla="*/ 5 h 102"/>
                  <a:gd name="T16" fmla="*/ 415 w 500"/>
                  <a:gd name="T17" fmla="*/ 98 h 102"/>
                  <a:gd name="T18" fmla="*/ 466 w 500"/>
                  <a:gd name="T19" fmla="*/ 0 h 102"/>
                  <a:gd name="T20" fmla="*/ 500 w 500"/>
                  <a:gd name="T21" fmla="*/ 59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0"/>
                  <a:gd name="T34" fmla="*/ 0 h 102"/>
                  <a:gd name="T35" fmla="*/ 500 w 500"/>
                  <a:gd name="T36" fmla="*/ 102 h 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0" h="102">
                    <a:moveTo>
                      <a:pt x="0" y="54"/>
                    </a:moveTo>
                    <a:cubicBezTo>
                      <a:pt x="8" y="47"/>
                      <a:pt x="30" y="1"/>
                      <a:pt x="47" y="9"/>
                    </a:cubicBezTo>
                    <a:cubicBezTo>
                      <a:pt x="65" y="9"/>
                      <a:pt x="90" y="98"/>
                      <a:pt x="108" y="98"/>
                    </a:cubicBezTo>
                    <a:cubicBezTo>
                      <a:pt x="125" y="98"/>
                      <a:pt x="137" y="7"/>
                      <a:pt x="154" y="7"/>
                    </a:cubicBezTo>
                    <a:cubicBezTo>
                      <a:pt x="170" y="7"/>
                      <a:pt x="191" y="100"/>
                      <a:pt x="209" y="100"/>
                    </a:cubicBezTo>
                    <a:cubicBezTo>
                      <a:pt x="226" y="100"/>
                      <a:pt x="244" y="9"/>
                      <a:pt x="262" y="9"/>
                    </a:cubicBezTo>
                    <a:cubicBezTo>
                      <a:pt x="280" y="9"/>
                      <a:pt x="295" y="102"/>
                      <a:pt x="312" y="101"/>
                    </a:cubicBezTo>
                    <a:cubicBezTo>
                      <a:pt x="329" y="101"/>
                      <a:pt x="344" y="5"/>
                      <a:pt x="361" y="5"/>
                    </a:cubicBezTo>
                    <a:cubicBezTo>
                      <a:pt x="379" y="5"/>
                      <a:pt x="397" y="98"/>
                      <a:pt x="415" y="98"/>
                    </a:cubicBezTo>
                    <a:cubicBezTo>
                      <a:pt x="432" y="98"/>
                      <a:pt x="449" y="1"/>
                      <a:pt x="466" y="0"/>
                    </a:cubicBezTo>
                    <a:cubicBezTo>
                      <a:pt x="483" y="0"/>
                      <a:pt x="493" y="47"/>
                      <a:pt x="500" y="59"/>
                    </a:cubicBezTo>
                  </a:path>
                </a:pathLst>
              </a:custGeom>
              <a:noFill/>
              <a:ln w="19050" cap="flat" cmpd="sng">
                <a:solidFill>
                  <a:srgbClr val="C0C0C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65564" name="Group 43"/>
            <p:cNvGrpSpPr>
              <a:grpSpLocks/>
            </p:cNvGrpSpPr>
            <p:nvPr/>
          </p:nvGrpSpPr>
          <p:grpSpPr bwMode="auto">
            <a:xfrm>
              <a:off x="1714500" y="2935986"/>
              <a:ext cx="1595438" cy="171450"/>
              <a:chOff x="1759" y="2561"/>
              <a:chExt cx="1905" cy="189"/>
            </a:xfrm>
          </p:grpSpPr>
          <p:sp>
            <p:nvSpPr>
              <p:cNvPr id="65580" name="Freeform 44"/>
              <p:cNvSpPr>
                <a:spLocks/>
              </p:cNvSpPr>
              <p:nvPr/>
            </p:nvSpPr>
            <p:spPr bwMode="auto">
              <a:xfrm>
                <a:off x="1759" y="2561"/>
                <a:ext cx="1815" cy="184"/>
              </a:xfrm>
              <a:custGeom>
                <a:avLst/>
                <a:gdLst>
                  <a:gd name="T0" fmla="*/ 0 w 1815"/>
                  <a:gd name="T1" fmla="*/ 98 h 184"/>
                  <a:gd name="T2" fmla="*/ 83 w 1815"/>
                  <a:gd name="T3" fmla="*/ 19 h 184"/>
                  <a:gd name="T4" fmla="*/ 188 w 1815"/>
                  <a:gd name="T5" fmla="*/ 175 h 184"/>
                  <a:gd name="T6" fmla="*/ 269 w 1815"/>
                  <a:gd name="T7" fmla="*/ 16 h 184"/>
                  <a:gd name="T8" fmla="*/ 365 w 1815"/>
                  <a:gd name="T9" fmla="*/ 178 h 184"/>
                  <a:gd name="T10" fmla="*/ 458 w 1815"/>
                  <a:gd name="T11" fmla="*/ 19 h 184"/>
                  <a:gd name="T12" fmla="*/ 545 w 1815"/>
                  <a:gd name="T13" fmla="*/ 181 h 184"/>
                  <a:gd name="T14" fmla="*/ 632 w 1815"/>
                  <a:gd name="T15" fmla="*/ 13 h 184"/>
                  <a:gd name="T16" fmla="*/ 725 w 1815"/>
                  <a:gd name="T17" fmla="*/ 175 h 184"/>
                  <a:gd name="T18" fmla="*/ 815 w 1815"/>
                  <a:gd name="T19" fmla="*/ 4 h 184"/>
                  <a:gd name="T20" fmla="*/ 905 w 1815"/>
                  <a:gd name="T21" fmla="*/ 178 h 184"/>
                  <a:gd name="T22" fmla="*/ 995 w 1815"/>
                  <a:gd name="T23" fmla="*/ 4 h 184"/>
                  <a:gd name="T24" fmla="*/ 1091 w 1815"/>
                  <a:gd name="T25" fmla="*/ 172 h 184"/>
                  <a:gd name="T26" fmla="*/ 1178 w 1815"/>
                  <a:gd name="T27" fmla="*/ 4 h 184"/>
                  <a:gd name="T28" fmla="*/ 1271 w 1815"/>
                  <a:gd name="T29" fmla="*/ 175 h 184"/>
                  <a:gd name="T30" fmla="*/ 1358 w 1815"/>
                  <a:gd name="T31" fmla="*/ 4 h 184"/>
                  <a:gd name="T32" fmla="*/ 1451 w 1815"/>
                  <a:gd name="T33" fmla="*/ 184 h 184"/>
                  <a:gd name="T34" fmla="*/ 1538 w 1815"/>
                  <a:gd name="T35" fmla="*/ 1 h 184"/>
                  <a:gd name="T36" fmla="*/ 1637 w 1815"/>
                  <a:gd name="T37" fmla="*/ 184 h 184"/>
                  <a:gd name="T38" fmla="*/ 1721 w 1815"/>
                  <a:gd name="T39" fmla="*/ 1 h 184"/>
                  <a:gd name="T40" fmla="*/ 1815 w 1815"/>
                  <a:gd name="T41" fmla="*/ 98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5"/>
                  <a:gd name="T64" fmla="*/ 0 h 184"/>
                  <a:gd name="T65" fmla="*/ 1815 w 1815"/>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5" h="184">
                    <a:moveTo>
                      <a:pt x="0" y="98"/>
                    </a:moveTo>
                    <a:cubicBezTo>
                      <a:pt x="14" y="85"/>
                      <a:pt x="52" y="6"/>
                      <a:pt x="83" y="19"/>
                    </a:cubicBezTo>
                    <a:cubicBezTo>
                      <a:pt x="113" y="19"/>
                      <a:pt x="158" y="175"/>
                      <a:pt x="188" y="175"/>
                    </a:cubicBezTo>
                    <a:cubicBezTo>
                      <a:pt x="218" y="175"/>
                      <a:pt x="240" y="16"/>
                      <a:pt x="269" y="16"/>
                    </a:cubicBezTo>
                    <a:cubicBezTo>
                      <a:pt x="298" y="16"/>
                      <a:pt x="334" y="178"/>
                      <a:pt x="365" y="178"/>
                    </a:cubicBezTo>
                    <a:cubicBezTo>
                      <a:pt x="396" y="178"/>
                      <a:pt x="427" y="19"/>
                      <a:pt x="458" y="19"/>
                    </a:cubicBezTo>
                    <a:cubicBezTo>
                      <a:pt x="489" y="19"/>
                      <a:pt x="515" y="182"/>
                      <a:pt x="545" y="181"/>
                    </a:cubicBezTo>
                    <a:cubicBezTo>
                      <a:pt x="575" y="180"/>
                      <a:pt x="602" y="13"/>
                      <a:pt x="632" y="13"/>
                    </a:cubicBezTo>
                    <a:cubicBezTo>
                      <a:pt x="662" y="13"/>
                      <a:pt x="695" y="175"/>
                      <a:pt x="725" y="175"/>
                    </a:cubicBezTo>
                    <a:cubicBezTo>
                      <a:pt x="755" y="175"/>
                      <a:pt x="785" y="5"/>
                      <a:pt x="815" y="4"/>
                    </a:cubicBezTo>
                    <a:cubicBezTo>
                      <a:pt x="845" y="3"/>
                      <a:pt x="876" y="178"/>
                      <a:pt x="905" y="178"/>
                    </a:cubicBezTo>
                    <a:cubicBezTo>
                      <a:pt x="934" y="178"/>
                      <a:pt x="965" y="4"/>
                      <a:pt x="995" y="4"/>
                    </a:cubicBezTo>
                    <a:cubicBezTo>
                      <a:pt x="1025" y="4"/>
                      <a:pt x="1061" y="172"/>
                      <a:pt x="1091" y="172"/>
                    </a:cubicBezTo>
                    <a:cubicBezTo>
                      <a:pt x="1121" y="172"/>
                      <a:pt x="1148" y="5"/>
                      <a:pt x="1178" y="4"/>
                    </a:cubicBezTo>
                    <a:cubicBezTo>
                      <a:pt x="1208" y="3"/>
                      <a:pt x="1242" y="175"/>
                      <a:pt x="1271" y="175"/>
                    </a:cubicBezTo>
                    <a:cubicBezTo>
                      <a:pt x="1300" y="175"/>
                      <a:pt x="1328" y="2"/>
                      <a:pt x="1358" y="4"/>
                    </a:cubicBezTo>
                    <a:cubicBezTo>
                      <a:pt x="1388" y="6"/>
                      <a:pt x="1421" y="184"/>
                      <a:pt x="1451" y="184"/>
                    </a:cubicBezTo>
                    <a:cubicBezTo>
                      <a:pt x="1481" y="184"/>
                      <a:pt x="1507" y="1"/>
                      <a:pt x="1538" y="1"/>
                    </a:cubicBezTo>
                    <a:cubicBezTo>
                      <a:pt x="1569" y="1"/>
                      <a:pt x="1607" y="184"/>
                      <a:pt x="1637" y="184"/>
                    </a:cubicBezTo>
                    <a:cubicBezTo>
                      <a:pt x="1667" y="184"/>
                      <a:pt x="1691" y="0"/>
                      <a:pt x="1721" y="1"/>
                    </a:cubicBezTo>
                    <a:cubicBezTo>
                      <a:pt x="1751" y="2"/>
                      <a:pt x="1795" y="78"/>
                      <a:pt x="1815" y="98"/>
                    </a:cubicBezTo>
                  </a:path>
                </a:pathLst>
              </a:custGeom>
              <a:noFill/>
              <a:ln w="19050" cap="flat" cmpd="sng">
                <a:solidFill>
                  <a:srgbClr val="F2663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81" name="Freeform 45"/>
              <p:cNvSpPr>
                <a:spLocks/>
              </p:cNvSpPr>
              <p:nvPr/>
            </p:nvSpPr>
            <p:spPr bwMode="auto">
              <a:xfrm>
                <a:off x="1849" y="2566"/>
                <a:ext cx="1815" cy="184"/>
              </a:xfrm>
              <a:custGeom>
                <a:avLst/>
                <a:gdLst>
                  <a:gd name="T0" fmla="*/ 0 w 1815"/>
                  <a:gd name="T1" fmla="*/ 98 h 184"/>
                  <a:gd name="T2" fmla="*/ 83 w 1815"/>
                  <a:gd name="T3" fmla="*/ 19 h 184"/>
                  <a:gd name="T4" fmla="*/ 188 w 1815"/>
                  <a:gd name="T5" fmla="*/ 175 h 184"/>
                  <a:gd name="T6" fmla="*/ 269 w 1815"/>
                  <a:gd name="T7" fmla="*/ 16 h 184"/>
                  <a:gd name="T8" fmla="*/ 365 w 1815"/>
                  <a:gd name="T9" fmla="*/ 178 h 184"/>
                  <a:gd name="T10" fmla="*/ 458 w 1815"/>
                  <a:gd name="T11" fmla="*/ 19 h 184"/>
                  <a:gd name="T12" fmla="*/ 545 w 1815"/>
                  <a:gd name="T13" fmla="*/ 181 h 184"/>
                  <a:gd name="T14" fmla="*/ 632 w 1815"/>
                  <a:gd name="T15" fmla="*/ 13 h 184"/>
                  <a:gd name="T16" fmla="*/ 725 w 1815"/>
                  <a:gd name="T17" fmla="*/ 175 h 184"/>
                  <a:gd name="T18" fmla="*/ 815 w 1815"/>
                  <a:gd name="T19" fmla="*/ 4 h 184"/>
                  <a:gd name="T20" fmla="*/ 905 w 1815"/>
                  <a:gd name="T21" fmla="*/ 178 h 184"/>
                  <a:gd name="T22" fmla="*/ 995 w 1815"/>
                  <a:gd name="T23" fmla="*/ 4 h 184"/>
                  <a:gd name="T24" fmla="*/ 1091 w 1815"/>
                  <a:gd name="T25" fmla="*/ 172 h 184"/>
                  <a:gd name="T26" fmla="*/ 1178 w 1815"/>
                  <a:gd name="T27" fmla="*/ 4 h 184"/>
                  <a:gd name="T28" fmla="*/ 1271 w 1815"/>
                  <a:gd name="T29" fmla="*/ 175 h 184"/>
                  <a:gd name="T30" fmla="*/ 1358 w 1815"/>
                  <a:gd name="T31" fmla="*/ 4 h 184"/>
                  <a:gd name="T32" fmla="*/ 1451 w 1815"/>
                  <a:gd name="T33" fmla="*/ 184 h 184"/>
                  <a:gd name="T34" fmla="*/ 1538 w 1815"/>
                  <a:gd name="T35" fmla="*/ 1 h 184"/>
                  <a:gd name="T36" fmla="*/ 1637 w 1815"/>
                  <a:gd name="T37" fmla="*/ 184 h 184"/>
                  <a:gd name="T38" fmla="*/ 1721 w 1815"/>
                  <a:gd name="T39" fmla="*/ 1 h 184"/>
                  <a:gd name="T40" fmla="*/ 1815 w 1815"/>
                  <a:gd name="T41" fmla="*/ 98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5"/>
                  <a:gd name="T64" fmla="*/ 0 h 184"/>
                  <a:gd name="T65" fmla="*/ 1815 w 1815"/>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5" h="184">
                    <a:moveTo>
                      <a:pt x="0" y="98"/>
                    </a:moveTo>
                    <a:cubicBezTo>
                      <a:pt x="14" y="85"/>
                      <a:pt x="52" y="6"/>
                      <a:pt x="83" y="19"/>
                    </a:cubicBezTo>
                    <a:cubicBezTo>
                      <a:pt x="113" y="19"/>
                      <a:pt x="158" y="175"/>
                      <a:pt x="188" y="175"/>
                    </a:cubicBezTo>
                    <a:cubicBezTo>
                      <a:pt x="218" y="175"/>
                      <a:pt x="240" y="16"/>
                      <a:pt x="269" y="16"/>
                    </a:cubicBezTo>
                    <a:cubicBezTo>
                      <a:pt x="298" y="16"/>
                      <a:pt x="334" y="178"/>
                      <a:pt x="365" y="178"/>
                    </a:cubicBezTo>
                    <a:cubicBezTo>
                      <a:pt x="396" y="178"/>
                      <a:pt x="427" y="19"/>
                      <a:pt x="458" y="19"/>
                    </a:cubicBezTo>
                    <a:cubicBezTo>
                      <a:pt x="489" y="19"/>
                      <a:pt x="515" y="182"/>
                      <a:pt x="545" y="181"/>
                    </a:cubicBezTo>
                    <a:cubicBezTo>
                      <a:pt x="575" y="180"/>
                      <a:pt x="602" y="13"/>
                      <a:pt x="632" y="13"/>
                    </a:cubicBezTo>
                    <a:cubicBezTo>
                      <a:pt x="662" y="13"/>
                      <a:pt x="695" y="175"/>
                      <a:pt x="725" y="175"/>
                    </a:cubicBezTo>
                    <a:cubicBezTo>
                      <a:pt x="755" y="175"/>
                      <a:pt x="785" y="5"/>
                      <a:pt x="815" y="4"/>
                    </a:cubicBezTo>
                    <a:cubicBezTo>
                      <a:pt x="845" y="3"/>
                      <a:pt x="876" y="178"/>
                      <a:pt x="905" y="178"/>
                    </a:cubicBezTo>
                    <a:cubicBezTo>
                      <a:pt x="934" y="178"/>
                      <a:pt x="965" y="4"/>
                      <a:pt x="995" y="4"/>
                    </a:cubicBezTo>
                    <a:cubicBezTo>
                      <a:pt x="1025" y="4"/>
                      <a:pt x="1061" y="172"/>
                      <a:pt x="1091" y="172"/>
                    </a:cubicBezTo>
                    <a:cubicBezTo>
                      <a:pt x="1121" y="172"/>
                      <a:pt x="1148" y="5"/>
                      <a:pt x="1178" y="4"/>
                    </a:cubicBezTo>
                    <a:cubicBezTo>
                      <a:pt x="1208" y="3"/>
                      <a:pt x="1242" y="175"/>
                      <a:pt x="1271" y="175"/>
                    </a:cubicBezTo>
                    <a:cubicBezTo>
                      <a:pt x="1300" y="175"/>
                      <a:pt x="1328" y="2"/>
                      <a:pt x="1358" y="4"/>
                    </a:cubicBezTo>
                    <a:cubicBezTo>
                      <a:pt x="1388" y="6"/>
                      <a:pt x="1421" y="184"/>
                      <a:pt x="1451" y="184"/>
                    </a:cubicBezTo>
                    <a:cubicBezTo>
                      <a:pt x="1481" y="184"/>
                      <a:pt x="1507" y="1"/>
                      <a:pt x="1538" y="1"/>
                    </a:cubicBezTo>
                    <a:cubicBezTo>
                      <a:pt x="1569" y="1"/>
                      <a:pt x="1607" y="184"/>
                      <a:pt x="1637" y="184"/>
                    </a:cubicBezTo>
                    <a:cubicBezTo>
                      <a:pt x="1667" y="184"/>
                      <a:pt x="1691" y="0"/>
                      <a:pt x="1721" y="1"/>
                    </a:cubicBezTo>
                    <a:cubicBezTo>
                      <a:pt x="1751" y="2"/>
                      <a:pt x="1795" y="78"/>
                      <a:pt x="1815" y="98"/>
                    </a:cubicBezTo>
                  </a:path>
                </a:pathLst>
              </a:custGeom>
              <a:noFill/>
              <a:ln w="19050" cap="flat" cmpd="sng">
                <a:solidFill>
                  <a:srgbClr val="F2663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pic>
        <p:nvPicPr>
          <p:cNvPr id="65565" name="Picture 46"/>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089901" y="2994724"/>
            <a:ext cx="5318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5566" name="Freeform 47"/>
          <p:cNvSpPr>
            <a:spLocks/>
          </p:cNvSpPr>
          <p:nvPr/>
        </p:nvSpPr>
        <p:spPr bwMode="auto">
          <a:xfrm>
            <a:off x="6361906" y="2202759"/>
            <a:ext cx="1780220" cy="1597702"/>
          </a:xfrm>
          <a:custGeom>
            <a:avLst/>
            <a:gdLst>
              <a:gd name="T0" fmla="*/ 2147483647 w 1364"/>
              <a:gd name="T1" fmla="*/ 0 h 420"/>
              <a:gd name="T2" fmla="*/ 2147483647 w 1364"/>
              <a:gd name="T3" fmla="*/ 2147483647 h 420"/>
              <a:gd name="T4" fmla="*/ 2147483647 w 1364"/>
              <a:gd name="T5" fmla="*/ 2147483647 h 420"/>
              <a:gd name="T6" fmla="*/ 0 60000 65536"/>
              <a:gd name="T7" fmla="*/ 0 60000 65536"/>
              <a:gd name="T8" fmla="*/ 0 60000 65536"/>
              <a:gd name="T9" fmla="*/ 0 w 1364"/>
              <a:gd name="T10" fmla="*/ 0 h 420"/>
              <a:gd name="T11" fmla="*/ 1364 w 1364"/>
              <a:gd name="T12" fmla="*/ 420 h 420"/>
            </a:gdLst>
            <a:ahLst/>
            <a:cxnLst>
              <a:cxn ang="T6">
                <a:pos x="T0" y="T1"/>
              </a:cxn>
              <a:cxn ang="T7">
                <a:pos x="T2" y="T3"/>
              </a:cxn>
              <a:cxn ang="T8">
                <a:pos x="T4" y="T5"/>
              </a:cxn>
            </a:cxnLst>
            <a:rect l="T9" t="T10" r="T11" b="T12"/>
            <a:pathLst>
              <a:path w="1364" h="420">
                <a:moveTo>
                  <a:pt x="1136" y="0"/>
                </a:moveTo>
                <a:cubicBezTo>
                  <a:pt x="954" y="48"/>
                  <a:pt x="0" y="238"/>
                  <a:pt x="38" y="288"/>
                </a:cubicBezTo>
                <a:cubicBezTo>
                  <a:pt x="62" y="420"/>
                  <a:pt x="1088" y="298"/>
                  <a:pt x="1364" y="300"/>
                </a:cubicBezTo>
              </a:path>
            </a:pathLst>
          </a:custGeom>
          <a:noFill/>
          <a:ln w="57150" cap="flat"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65567" name="Picture 48"/>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1" y="3177286"/>
            <a:ext cx="53181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8" name="Line 49"/>
          <p:cNvSpPr>
            <a:spLocks noChangeShapeType="1"/>
          </p:cNvSpPr>
          <p:nvPr/>
        </p:nvSpPr>
        <p:spPr bwMode="auto">
          <a:xfrm>
            <a:off x="6494464" y="2826449"/>
            <a:ext cx="1587" cy="455613"/>
          </a:xfrm>
          <a:prstGeom prst="line">
            <a:avLst/>
          </a:prstGeom>
          <a:noFill/>
          <a:ln w="38100">
            <a:solidFill>
              <a:schemeClr val="accent5"/>
            </a:solidFill>
            <a:round/>
            <a:headEnd/>
            <a:tailEnd/>
          </a:ln>
          <a:extLst>
            <a:ext uri="{909E8E84-426E-40DD-AFC4-6F175D3DCCD1}">
              <a14:hiddenFill xmlns:a14="http://schemas.microsoft.com/office/drawing/2010/main">
                <a:no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69" name="Line 50"/>
          <p:cNvSpPr>
            <a:spLocks noChangeShapeType="1"/>
          </p:cNvSpPr>
          <p:nvPr/>
        </p:nvSpPr>
        <p:spPr bwMode="auto">
          <a:xfrm flipV="1">
            <a:off x="8621714" y="2901061"/>
            <a:ext cx="1793875" cy="309562"/>
          </a:xfrm>
          <a:prstGeom prst="line">
            <a:avLst/>
          </a:prstGeom>
          <a:noFill/>
          <a:ln w="57150">
            <a:solidFill>
              <a:srgbClr val="F26631"/>
            </a:solidFill>
            <a:round/>
            <a:headEnd/>
            <a:tailEnd type="triangle" w="med" len="med"/>
          </a:ln>
          <a:extLst>
            <a:ext uri="{909E8E84-426E-40DD-AFC4-6F175D3DCCD1}">
              <a14:hiddenFill xmlns:a14="http://schemas.microsoft.com/office/drawing/2010/main">
                <a:no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65571" name="Picture 52" descr="Telefonica_Logo_s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6964" y="2296224"/>
            <a:ext cx="8794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2" name="Text Box 53"/>
          <p:cNvSpPr txBox="1">
            <a:spLocks noChangeArrowheads="1"/>
          </p:cNvSpPr>
          <p:nvPr/>
        </p:nvSpPr>
        <p:spPr bwMode="auto">
          <a:xfrm>
            <a:off x="4736444" y="1380236"/>
            <a:ext cx="18510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600" b="1" i="0" u="none" strike="noStrike" kern="0" cap="none" spc="0" normalizeH="0" baseline="0" noProof="0" dirty="0">
                <a:ln>
                  <a:noFill/>
                </a:ln>
                <a:solidFill>
                  <a:schemeClr val="tx1"/>
                </a:solidFill>
                <a:effectLst/>
                <a:uLnTx/>
                <a:uFillTx/>
                <a:latin typeface="Arial" charset="0"/>
              </a:rPr>
              <a:t>OLO Central Office</a:t>
            </a:r>
          </a:p>
        </p:txBody>
      </p:sp>
      <p:sp>
        <p:nvSpPr>
          <p:cNvPr id="65573" name="Text Box 54"/>
          <p:cNvSpPr txBox="1">
            <a:spLocks noChangeArrowheads="1"/>
          </p:cNvSpPr>
          <p:nvPr/>
        </p:nvSpPr>
        <p:spPr bwMode="auto">
          <a:xfrm>
            <a:off x="8398491" y="1303841"/>
            <a:ext cx="1240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600" b="1" i="0" u="none" strike="noStrike" kern="0" cap="none" spc="0" normalizeH="0" baseline="0" noProof="0" dirty="0">
                <a:ln>
                  <a:noFill/>
                </a:ln>
                <a:solidFill>
                  <a:schemeClr val="tx1"/>
                </a:solidFill>
                <a:effectLst/>
                <a:uLnTx/>
                <a:uFillTx/>
                <a:latin typeface="Arial" charset="0"/>
              </a:rPr>
              <a:t>COLT Nodes</a:t>
            </a:r>
          </a:p>
        </p:txBody>
      </p:sp>
      <p:sp>
        <p:nvSpPr>
          <p:cNvPr id="65574" name="AutoShape 55"/>
          <p:cNvSpPr>
            <a:spLocks/>
          </p:cNvSpPr>
          <p:nvPr/>
        </p:nvSpPr>
        <p:spPr bwMode="auto">
          <a:xfrm>
            <a:off x="1715726" y="4521898"/>
            <a:ext cx="1244963" cy="330200"/>
          </a:xfrm>
          <a:prstGeom prst="borderCallout1">
            <a:avLst>
              <a:gd name="adj1" fmla="val -3146"/>
              <a:gd name="adj2" fmla="val 74246"/>
              <a:gd name="adj3" fmla="val -431392"/>
              <a:gd name="adj4" fmla="val 117826"/>
            </a:avLst>
          </a:prstGeom>
          <a:solidFill>
            <a:schemeClr val="bg1"/>
          </a:solidFill>
          <a:ln w="19050" algn="ctr">
            <a:solidFill>
              <a:srgbClr val="F26631"/>
            </a:solidFill>
            <a:miter lim="800000"/>
            <a:headEnd/>
            <a:tailEnd/>
          </a:ln>
        </p:spPr>
        <p:txBody>
          <a:bodyPr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dirty="0">
                <a:ln>
                  <a:noFill/>
                </a:ln>
                <a:solidFill>
                  <a:schemeClr val="tx1"/>
                </a:solidFill>
                <a:effectLst/>
                <a:uLnTx/>
                <a:uFillTx/>
                <a:latin typeface="Arial" charset="0"/>
              </a:rPr>
              <a:t>DSL Modem</a:t>
            </a:r>
            <a:endParaRPr kumimoji="0" lang="es-ES" altLang="en-US" sz="1800" b="0" i="0" u="none" strike="noStrike" kern="0" cap="none" spc="0" normalizeH="0" baseline="0" noProof="0" dirty="0">
              <a:ln>
                <a:noFill/>
              </a:ln>
              <a:solidFill>
                <a:schemeClr val="tx1"/>
              </a:solidFill>
              <a:effectLst/>
              <a:uLnTx/>
              <a:uFillTx/>
              <a:latin typeface="Arial" charset="0"/>
            </a:endParaRPr>
          </a:p>
        </p:txBody>
      </p:sp>
      <p:sp>
        <p:nvSpPr>
          <p:cNvPr id="65575" name="AutoShape 56"/>
          <p:cNvSpPr>
            <a:spLocks/>
          </p:cNvSpPr>
          <p:nvPr/>
        </p:nvSpPr>
        <p:spPr bwMode="auto">
          <a:xfrm>
            <a:off x="3171825" y="4218686"/>
            <a:ext cx="1257300" cy="330200"/>
          </a:xfrm>
          <a:prstGeom prst="borderCallout1">
            <a:avLst>
              <a:gd name="adj1" fmla="val 34616"/>
              <a:gd name="adj2" fmla="val 105588"/>
              <a:gd name="adj3" fmla="val -313463"/>
              <a:gd name="adj4" fmla="val 110245"/>
            </a:avLst>
          </a:prstGeom>
          <a:solidFill>
            <a:schemeClr val="bg1"/>
          </a:solidFill>
          <a:ln w="19050" algn="ctr">
            <a:solidFill>
              <a:srgbClr val="F26631"/>
            </a:solidFill>
            <a:miter lim="800000"/>
            <a:headEnd/>
            <a:tailEnd/>
          </a:ln>
        </p:spPr>
        <p:txBody>
          <a:bodyPr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dirty="0">
                <a:ln>
                  <a:noFill/>
                </a:ln>
                <a:solidFill>
                  <a:schemeClr val="tx1"/>
                </a:solidFill>
                <a:effectLst/>
                <a:uLnTx/>
                <a:uFillTx/>
                <a:latin typeface="Arial" charset="0"/>
              </a:rPr>
              <a:t>Copper Pairs</a:t>
            </a:r>
          </a:p>
        </p:txBody>
      </p:sp>
      <p:sp>
        <p:nvSpPr>
          <p:cNvPr id="65576" name="AutoShape 57"/>
          <p:cNvSpPr>
            <a:spLocks/>
          </p:cNvSpPr>
          <p:nvPr/>
        </p:nvSpPr>
        <p:spPr bwMode="auto">
          <a:xfrm>
            <a:off x="4990790" y="3859105"/>
            <a:ext cx="2210420" cy="1655787"/>
          </a:xfrm>
          <a:prstGeom prst="borderCallout1">
            <a:avLst>
              <a:gd name="adj1" fmla="val -1322"/>
              <a:gd name="adj2" fmla="val 5506"/>
              <a:gd name="adj3" fmla="val -23843"/>
              <a:gd name="adj4" fmla="val -6611"/>
            </a:avLst>
          </a:prstGeom>
          <a:solidFill>
            <a:schemeClr val="bg1"/>
          </a:solidFill>
          <a:ln w="19050" algn="ctr">
            <a:solidFill>
              <a:srgbClr val="F26631"/>
            </a:solidFill>
            <a:miter lim="800000"/>
            <a:headEnd/>
            <a:tailEnd/>
          </a:ln>
        </p:spPr>
        <p:txBody>
          <a:bodyPr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dirty="0">
                <a:ln>
                  <a:noFill/>
                </a:ln>
                <a:solidFill>
                  <a:schemeClr val="tx1"/>
                </a:solidFill>
                <a:effectLst/>
                <a:uLnTx/>
                <a:uFillTx/>
                <a:latin typeface="Arial" charset="0"/>
              </a:rPr>
              <a:t>Distribution Frame (DF):</a:t>
            </a:r>
          </a:p>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dirty="0">
                <a:ln>
                  <a:noFill/>
                </a:ln>
                <a:solidFill>
                  <a:schemeClr val="tx1"/>
                </a:solidFill>
                <a:effectLst/>
                <a:uLnTx/>
                <a:uFillTx/>
                <a:latin typeface="Arial" charset="0"/>
              </a:rPr>
              <a:t>The OLO connects the customer’s copper pairs from their equipment and patches them onto COLT’s demarcation</a:t>
            </a:r>
          </a:p>
        </p:txBody>
      </p:sp>
      <p:sp>
        <p:nvSpPr>
          <p:cNvPr id="65577" name="Line 58"/>
          <p:cNvSpPr>
            <a:spLocks noChangeShapeType="1"/>
          </p:cNvSpPr>
          <p:nvPr/>
        </p:nvSpPr>
        <p:spPr bwMode="auto">
          <a:xfrm>
            <a:off x="5895975" y="3355086"/>
            <a:ext cx="33338" cy="576262"/>
          </a:xfrm>
          <a:prstGeom prst="line">
            <a:avLst/>
          </a:prstGeom>
          <a:noFill/>
          <a:ln w="19050">
            <a:solidFill>
              <a:srgbClr val="F26631"/>
            </a:solidFill>
            <a:round/>
            <a:headEnd/>
            <a:tailEnd/>
          </a:ln>
          <a:extLst>
            <a:ext uri="{909E8E84-426E-40DD-AFC4-6F175D3DCCD1}">
              <a14:hiddenFill xmlns:a14="http://schemas.microsoft.com/office/drawing/2010/main">
                <a:no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5578" name="AutoShape 59"/>
          <p:cNvSpPr>
            <a:spLocks/>
          </p:cNvSpPr>
          <p:nvPr/>
        </p:nvSpPr>
        <p:spPr bwMode="auto">
          <a:xfrm>
            <a:off x="6756716" y="1262725"/>
            <a:ext cx="990600" cy="287337"/>
          </a:xfrm>
          <a:prstGeom prst="borderCallout1">
            <a:avLst>
              <a:gd name="adj1" fmla="val 101961"/>
              <a:gd name="adj2" fmla="val 49600"/>
              <a:gd name="adj3" fmla="val 493085"/>
              <a:gd name="adj4" fmla="val -33277"/>
            </a:avLst>
          </a:prstGeom>
          <a:solidFill>
            <a:schemeClr val="bg1"/>
          </a:solidFill>
          <a:ln w="19050" algn="ctr">
            <a:solidFill>
              <a:srgbClr val="F26631"/>
            </a:solidFill>
            <a:miter lim="800000"/>
            <a:headEnd/>
            <a:tailEnd/>
          </a:ln>
        </p:spPr>
        <p:txBody>
          <a:bodyPr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a:ln>
                  <a:noFill/>
                </a:ln>
                <a:solidFill>
                  <a:schemeClr val="tx1"/>
                </a:solidFill>
                <a:effectLst/>
                <a:uLnTx/>
                <a:uFillTx/>
                <a:latin typeface="Arial" charset="0"/>
              </a:rPr>
              <a:t>DSLAM</a:t>
            </a:r>
          </a:p>
        </p:txBody>
      </p:sp>
      <p:sp>
        <p:nvSpPr>
          <p:cNvPr id="65579" name="AutoShape 60"/>
          <p:cNvSpPr>
            <a:spLocks/>
          </p:cNvSpPr>
          <p:nvPr/>
        </p:nvSpPr>
        <p:spPr bwMode="auto">
          <a:xfrm>
            <a:off x="7624763" y="3931348"/>
            <a:ext cx="665162" cy="287338"/>
          </a:xfrm>
          <a:prstGeom prst="borderCallout1">
            <a:avLst>
              <a:gd name="adj1" fmla="val 39778"/>
              <a:gd name="adj2" fmla="val -10574"/>
              <a:gd name="adj3" fmla="val -223755"/>
              <a:gd name="adj4" fmla="val -185023"/>
            </a:avLst>
          </a:prstGeom>
          <a:solidFill>
            <a:schemeClr val="bg1"/>
          </a:solidFill>
          <a:ln w="19050" algn="ctr">
            <a:solidFill>
              <a:srgbClr val="F26631"/>
            </a:solidFill>
            <a:miter lim="800000"/>
            <a:headEnd/>
            <a:tailEnd/>
          </a:ln>
        </p:spPr>
        <p:txBody>
          <a:bodyPr tIns="90000" bIns="9000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20000"/>
              </a:spcBef>
              <a:spcAft>
                <a:spcPts val="0"/>
              </a:spcAft>
              <a:buClr>
                <a:srgbClr val="739DC3"/>
              </a:buClr>
              <a:buSzTx/>
              <a:buFontTx/>
              <a:buNone/>
              <a:tabLst/>
              <a:defRPr/>
            </a:pPr>
            <a:r>
              <a:rPr kumimoji="0" lang="en-GB" altLang="en-US" sz="1400" b="0" i="0" u="none" strike="noStrike" kern="0" cap="none" spc="0" normalizeH="0" baseline="0" noProof="0" dirty="0">
                <a:ln>
                  <a:noFill/>
                </a:ln>
                <a:solidFill>
                  <a:schemeClr val="tx1"/>
                </a:solidFill>
                <a:effectLst/>
                <a:uLnTx/>
                <a:uFillTx/>
                <a:latin typeface="Arial" charset="0"/>
              </a:rPr>
              <a:t>CPE</a:t>
            </a:r>
          </a:p>
        </p:txBody>
      </p:sp>
      <p:pic>
        <p:nvPicPr>
          <p:cNvPr id="6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02693" y="2065416"/>
            <a:ext cx="836522" cy="468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095790" y="3438434"/>
            <a:ext cx="630237" cy="402599"/>
            <a:chOff x="644526" y="4088610"/>
            <a:chExt cx="630237" cy="402599"/>
          </a:xfrm>
        </p:grpSpPr>
        <p:sp>
          <p:nvSpPr>
            <p:cNvPr id="66" name="Oval 41"/>
            <p:cNvSpPr>
              <a:spLocks noChangeArrowheads="1"/>
            </p:cNvSpPr>
            <p:nvPr/>
          </p:nvSpPr>
          <p:spPr bwMode="auto">
            <a:xfrm>
              <a:off x="644526" y="4088610"/>
              <a:ext cx="630237" cy="346234"/>
            </a:xfrm>
            <a:prstGeom prst="ellipse">
              <a:avLst/>
            </a:prstGeom>
            <a:solidFill>
              <a:schemeClr val="bg2"/>
            </a:solidFill>
            <a:ln w="34925"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600" b="0" i="0" u="none" strike="noStrike" kern="0" cap="none" spc="0" normalizeH="0" baseline="0" noProof="0">
                <a:ln>
                  <a:noFill/>
                </a:ln>
                <a:solidFill>
                  <a:schemeClr val="tx1"/>
                </a:solidFill>
                <a:effectLst/>
                <a:uLnTx/>
                <a:uFillTx/>
                <a:latin typeface="Arial" pitchFamily="34" charset="0"/>
              </a:endParaRPr>
            </a:p>
          </p:txBody>
        </p:sp>
        <p:pic>
          <p:nvPicPr>
            <p:cNvPr id="67" name="Picture 12" descr="H:\ICONS\Diagram Elements\Teal\LAN_tea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5649" y="4102094"/>
              <a:ext cx="487989" cy="389115"/>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46"/>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719670" y="2068218"/>
            <a:ext cx="237675" cy="2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71" name="Line 50"/>
          <p:cNvSpPr>
            <a:spLocks noChangeShapeType="1"/>
          </p:cNvSpPr>
          <p:nvPr/>
        </p:nvSpPr>
        <p:spPr bwMode="auto">
          <a:xfrm flipV="1">
            <a:off x="7912417" y="1695720"/>
            <a:ext cx="709297" cy="443962"/>
          </a:xfrm>
          <a:prstGeom prst="line">
            <a:avLst/>
          </a:prstGeom>
          <a:noFill/>
          <a:ln w="57150">
            <a:solidFill>
              <a:srgbClr val="F26631"/>
            </a:solidFill>
            <a:round/>
            <a:headEnd/>
            <a:tailEnd type="triangle" w="med" len="med"/>
          </a:ln>
          <a:extLst>
            <a:ext uri="{909E8E84-426E-40DD-AFC4-6F175D3DCCD1}">
              <a14:hiddenFill xmlns:a14="http://schemas.microsoft.com/office/drawing/2010/main">
                <a:noFill/>
              </a14:hiddenFill>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7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7316" y="1914441"/>
            <a:ext cx="233914" cy="13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02594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74"/>
                                        </p:tgtEl>
                                        <p:attrNameLst>
                                          <p:attrName>style.visibility</p:attrName>
                                        </p:attrNameLst>
                                      </p:cBhvr>
                                      <p:to>
                                        <p:strVal val="visible"/>
                                      </p:to>
                                    </p:set>
                                    <p:animEffect transition="in" filter="fade">
                                      <p:cBhvr>
                                        <p:cTn id="7" dur="500"/>
                                        <p:tgtEl>
                                          <p:spTgt spid="65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575"/>
                                        </p:tgtEl>
                                        <p:attrNameLst>
                                          <p:attrName>style.visibility</p:attrName>
                                        </p:attrNameLst>
                                      </p:cBhvr>
                                      <p:to>
                                        <p:strVal val="visible"/>
                                      </p:to>
                                    </p:set>
                                    <p:animEffect transition="in" filter="fade">
                                      <p:cBhvr>
                                        <p:cTn id="12" dur="500"/>
                                        <p:tgtEl>
                                          <p:spTgt spid="65575"/>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5563"/>
                                        </p:tgtEl>
                                        <p:attrNameLst>
                                          <p:attrName>style.visibility</p:attrName>
                                        </p:attrNameLst>
                                      </p:cBhvr>
                                      <p:to>
                                        <p:strVal val="visible"/>
                                      </p:to>
                                    </p:set>
                                    <p:animEffect transition="in" filter="fade">
                                      <p:cBhvr>
                                        <p:cTn id="18" dur="500"/>
                                        <p:tgtEl>
                                          <p:spTgt spid="655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558"/>
                                        </p:tgtEl>
                                        <p:attrNameLst>
                                          <p:attrName>style.visibility</p:attrName>
                                        </p:attrNameLst>
                                      </p:cBhvr>
                                      <p:to>
                                        <p:strVal val="visible"/>
                                      </p:to>
                                    </p:set>
                                    <p:animEffect transition="in" filter="fade">
                                      <p:cBhvr>
                                        <p:cTn id="23" dur="500"/>
                                        <p:tgtEl>
                                          <p:spTgt spid="655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555"/>
                                        </p:tgtEl>
                                        <p:attrNameLst>
                                          <p:attrName>style.visibility</p:attrName>
                                        </p:attrNameLst>
                                      </p:cBhvr>
                                      <p:to>
                                        <p:strVal val="visible"/>
                                      </p:to>
                                    </p:set>
                                    <p:animEffect transition="in" filter="fade">
                                      <p:cBhvr>
                                        <p:cTn id="26" dur="500"/>
                                        <p:tgtEl>
                                          <p:spTgt spid="655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576"/>
                                        </p:tgtEl>
                                        <p:attrNameLst>
                                          <p:attrName>style.visibility</p:attrName>
                                        </p:attrNameLst>
                                      </p:cBhvr>
                                      <p:to>
                                        <p:strVal val="visible"/>
                                      </p:to>
                                    </p:set>
                                    <p:animEffect transition="in" filter="fade">
                                      <p:cBhvr>
                                        <p:cTn id="29" dur="500"/>
                                        <p:tgtEl>
                                          <p:spTgt spid="655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556"/>
                                        </p:tgtEl>
                                        <p:attrNameLst>
                                          <p:attrName>style.visibility</p:attrName>
                                        </p:attrNameLst>
                                      </p:cBhvr>
                                      <p:to>
                                        <p:strVal val="visible"/>
                                      </p:to>
                                    </p:set>
                                    <p:animEffect transition="in" filter="fade">
                                      <p:cBhvr>
                                        <p:cTn id="32" dur="500"/>
                                        <p:tgtEl>
                                          <p:spTgt spid="655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557"/>
                                        </p:tgtEl>
                                        <p:attrNameLst>
                                          <p:attrName>style.visibility</p:attrName>
                                        </p:attrNameLst>
                                      </p:cBhvr>
                                      <p:to>
                                        <p:strVal val="visible"/>
                                      </p:to>
                                    </p:set>
                                    <p:animEffect transition="in" filter="fade">
                                      <p:cBhvr>
                                        <p:cTn id="35" dur="500"/>
                                        <p:tgtEl>
                                          <p:spTgt spid="655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577"/>
                                        </p:tgtEl>
                                        <p:attrNameLst>
                                          <p:attrName>style.visibility</p:attrName>
                                        </p:attrNameLst>
                                      </p:cBhvr>
                                      <p:to>
                                        <p:strVal val="visible"/>
                                      </p:to>
                                    </p:set>
                                    <p:animEffect transition="in" filter="fade">
                                      <p:cBhvr>
                                        <p:cTn id="38" dur="500"/>
                                        <p:tgtEl>
                                          <p:spTgt spid="655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5554"/>
                                        </p:tgtEl>
                                        <p:attrNameLst>
                                          <p:attrName>style.visibility</p:attrName>
                                        </p:attrNameLst>
                                      </p:cBhvr>
                                      <p:to>
                                        <p:strVal val="visible"/>
                                      </p:to>
                                    </p:set>
                                    <p:animEffect transition="in" filter="fade">
                                      <p:cBhvr>
                                        <p:cTn id="43" dur="500"/>
                                        <p:tgtEl>
                                          <p:spTgt spid="655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5553"/>
                                        </p:tgtEl>
                                        <p:attrNameLst>
                                          <p:attrName>style.visibility</p:attrName>
                                        </p:attrNameLst>
                                      </p:cBhvr>
                                      <p:to>
                                        <p:strVal val="visible"/>
                                      </p:to>
                                    </p:set>
                                    <p:animEffect transition="in" filter="fade">
                                      <p:cBhvr>
                                        <p:cTn id="46" dur="500"/>
                                        <p:tgtEl>
                                          <p:spTgt spid="65553"/>
                                        </p:tgtEl>
                                      </p:cBhvr>
                                    </p:animEffect>
                                  </p:childTnLst>
                                </p:cTn>
                              </p:par>
                              <p:par>
                                <p:cTn id="47" presetID="10" presetClass="entr" presetSubtype="0" fill="hold" nodeType="withEffect">
                                  <p:stCondLst>
                                    <p:cond delay="0"/>
                                  </p:stCondLst>
                                  <p:childTnLst>
                                    <p:set>
                                      <p:cBhvr>
                                        <p:cTn id="48" dur="1" fill="hold">
                                          <p:stCondLst>
                                            <p:cond delay="0"/>
                                          </p:stCondLst>
                                        </p:cTn>
                                        <p:tgtEl>
                                          <p:spTgt spid="65552"/>
                                        </p:tgtEl>
                                        <p:attrNameLst>
                                          <p:attrName>style.visibility</p:attrName>
                                        </p:attrNameLst>
                                      </p:cBhvr>
                                      <p:to>
                                        <p:strVal val="visible"/>
                                      </p:to>
                                    </p:set>
                                    <p:animEffect transition="in" filter="fade">
                                      <p:cBhvr>
                                        <p:cTn id="49" dur="500"/>
                                        <p:tgtEl>
                                          <p:spTgt spid="655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578"/>
                                        </p:tgtEl>
                                        <p:attrNameLst>
                                          <p:attrName>style.visibility</p:attrName>
                                        </p:attrNameLst>
                                      </p:cBhvr>
                                      <p:to>
                                        <p:strVal val="visible"/>
                                      </p:to>
                                    </p:set>
                                    <p:animEffect transition="in" filter="fade">
                                      <p:cBhvr>
                                        <p:cTn id="52" dur="500"/>
                                        <p:tgtEl>
                                          <p:spTgt spid="655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551"/>
                                        </p:tgtEl>
                                        <p:attrNameLst>
                                          <p:attrName>style.visibility</p:attrName>
                                        </p:attrNameLst>
                                      </p:cBhvr>
                                      <p:to>
                                        <p:strVal val="visible"/>
                                      </p:to>
                                    </p:set>
                                    <p:animEffect transition="in" filter="fade">
                                      <p:cBhvr>
                                        <p:cTn id="55" dur="500"/>
                                        <p:tgtEl>
                                          <p:spTgt spid="655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5568"/>
                                        </p:tgtEl>
                                        <p:attrNameLst>
                                          <p:attrName>style.visibility</p:attrName>
                                        </p:attrNameLst>
                                      </p:cBhvr>
                                      <p:to>
                                        <p:strVal val="visible"/>
                                      </p:to>
                                    </p:set>
                                    <p:animEffect transition="in" filter="fade">
                                      <p:cBhvr>
                                        <p:cTn id="60" dur="500"/>
                                        <p:tgtEl>
                                          <p:spTgt spid="65568"/>
                                        </p:tgtEl>
                                      </p:cBhvr>
                                    </p:animEffect>
                                  </p:childTnLst>
                                </p:cTn>
                              </p:par>
                              <p:par>
                                <p:cTn id="61" presetID="10" presetClass="entr" presetSubtype="0" fill="hold" nodeType="withEffect">
                                  <p:stCondLst>
                                    <p:cond delay="0"/>
                                  </p:stCondLst>
                                  <p:childTnLst>
                                    <p:set>
                                      <p:cBhvr>
                                        <p:cTn id="62" dur="1" fill="hold">
                                          <p:stCondLst>
                                            <p:cond delay="0"/>
                                          </p:stCondLst>
                                        </p:cTn>
                                        <p:tgtEl>
                                          <p:spTgt spid="65567"/>
                                        </p:tgtEl>
                                        <p:attrNameLst>
                                          <p:attrName>style.visibility</p:attrName>
                                        </p:attrNameLst>
                                      </p:cBhvr>
                                      <p:to>
                                        <p:strVal val="visible"/>
                                      </p:to>
                                    </p:set>
                                    <p:animEffect transition="in" filter="fade">
                                      <p:cBhvr>
                                        <p:cTn id="63" dur="500"/>
                                        <p:tgtEl>
                                          <p:spTgt spid="655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5579"/>
                                        </p:tgtEl>
                                        <p:attrNameLst>
                                          <p:attrName>style.visibility</p:attrName>
                                        </p:attrNameLst>
                                      </p:cBhvr>
                                      <p:to>
                                        <p:strVal val="visible"/>
                                      </p:to>
                                    </p:set>
                                    <p:animEffect transition="in" filter="fade">
                                      <p:cBhvr>
                                        <p:cTn id="66" dur="500"/>
                                        <p:tgtEl>
                                          <p:spTgt spid="6557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5566"/>
                                        </p:tgtEl>
                                        <p:attrNameLst>
                                          <p:attrName>style.visibility</p:attrName>
                                        </p:attrNameLst>
                                      </p:cBhvr>
                                      <p:to>
                                        <p:strVal val="visible"/>
                                      </p:to>
                                    </p:set>
                                    <p:animEffect transition="in" filter="fade">
                                      <p:cBhvr>
                                        <p:cTn id="69" dur="500"/>
                                        <p:tgtEl>
                                          <p:spTgt spid="65566"/>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10"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par>
                                <p:cTn id="79" presetID="10"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5573"/>
                                        </p:tgtEl>
                                        <p:attrNameLst>
                                          <p:attrName>style.visibility</p:attrName>
                                        </p:attrNameLst>
                                      </p:cBhvr>
                                      <p:to>
                                        <p:strVal val="visible"/>
                                      </p:to>
                                    </p:set>
                                    <p:animEffect transition="in" filter="fade">
                                      <p:cBhvr>
                                        <p:cTn id="87" dur="500"/>
                                        <p:tgtEl>
                                          <p:spTgt spid="65573"/>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5569"/>
                                        </p:tgtEl>
                                        <p:attrNameLst>
                                          <p:attrName>style.visibility</p:attrName>
                                        </p:attrNameLst>
                                      </p:cBhvr>
                                      <p:to>
                                        <p:strVal val="visible"/>
                                      </p:to>
                                    </p:set>
                                    <p:animEffect transition="in" filter="fade">
                                      <p:cBhvr>
                                        <p:cTn id="93" dur="500"/>
                                        <p:tgtEl>
                                          <p:spTgt spid="65569"/>
                                        </p:tgtEl>
                                      </p:cBhvr>
                                    </p:animEffect>
                                  </p:childTnLst>
                                </p:cTn>
                              </p:par>
                              <p:par>
                                <p:cTn id="94" presetID="10" presetClass="entr" presetSubtype="0" fill="hold" nodeType="withEffect">
                                  <p:stCondLst>
                                    <p:cond delay="0"/>
                                  </p:stCondLst>
                                  <p:childTnLst>
                                    <p:set>
                                      <p:cBhvr>
                                        <p:cTn id="95" dur="1" fill="hold">
                                          <p:stCondLst>
                                            <p:cond delay="0"/>
                                          </p:stCondLst>
                                        </p:cTn>
                                        <p:tgtEl>
                                          <p:spTgt spid="65565"/>
                                        </p:tgtEl>
                                        <p:attrNameLst>
                                          <p:attrName>style.visibility</p:attrName>
                                        </p:attrNameLst>
                                      </p:cBhvr>
                                      <p:to>
                                        <p:strVal val="visible"/>
                                      </p:to>
                                    </p:set>
                                    <p:animEffect transition="in" filter="fade">
                                      <p:cBhvr>
                                        <p:cTn id="96" dur="500"/>
                                        <p:tgtEl>
                                          <p:spTgt spid="65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1" grpId="0" animBg="1"/>
      <p:bldP spid="65553" grpId="0" animBg="1"/>
      <p:bldP spid="65554" grpId="0" animBg="1"/>
      <p:bldP spid="65555" grpId="0" animBg="1"/>
      <p:bldP spid="65556" grpId="0" animBg="1"/>
      <p:bldP spid="65557" grpId="0" animBg="1"/>
      <p:bldP spid="65558" grpId="0" animBg="1"/>
      <p:bldP spid="65566" grpId="0" animBg="1"/>
      <p:bldP spid="65568" grpId="0" animBg="1"/>
      <p:bldP spid="65569" grpId="0" animBg="1"/>
      <p:bldP spid="65573" grpId="0"/>
      <p:bldP spid="65574" grpId="0" animBg="1"/>
      <p:bldP spid="65575" grpId="0" animBg="1"/>
      <p:bldP spid="65576" grpId="0" animBg="1"/>
      <p:bldP spid="65577" grpId="0" animBg="1"/>
      <p:bldP spid="65578" grpId="0" animBg="1"/>
      <p:bldP spid="65579" grpId="0" animBg="1"/>
      <p:bldP spid="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2"/>
          <p:cNvSpPr>
            <a:spLocks noGrp="1" noChangeArrowheads="1"/>
          </p:cNvSpPr>
          <p:nvPr>
            <p:ph type="title"/>
          </p:nvPr>
        </p:nvSpPr>
        <p:spPr>
          <a:xfrm>
            <a:off x="2044700" y="501650"/>
            <a:ext cx="8097838" cy="755650"/>
          </a:xfrm>
        </p:spPr>
        <p:txBody>
          <a:bodyPr/>
          <a:lstStyle/>
          <a:p>
            <a:pPr eaLnBrk="1" hangingPunct="1"/>
            <a:r>
              <a:rPr lang="en-GB" altLang="en-US" sz="2400" dirty="0"/>
              <a:t>Summary  - what access technology to use</a:t>
            </a:r>
          </a:p>
        </p:txBody>
      </p:sp>
      <p:sp>
        <p:nvSpPr>
          <p:cNvPr id="28675" name="Rectangle 33"/>
          <p:cNvSpPr>
            <a:spLocks noGrp="1" noChangeArrowheads="1"/>
          </p:cNvSpPr>
          <p:nvPr>
            <p:ph type="body" idx="1"/>
          </p:nvPr>
        </p:nvSpPr>
        <p:spPr>
          <a:xfrm>
            <a:off x="2063750" y="1195388"/>
            <a:ext cx="7532688" cy="4875212"/>
          </a:xfrm>
        </p:spPr>
        <p:txBody>
          <a:bodyPr/>
          <a:lstStyle/>
          <a:p>
            <a:pPr lvl="1" eaLnBrk="1" hangingPunct="1"/>
            <a:endParaRPr lang="nl-BE" altLang="en-US" sz="1600" dirty="0"/>
          </a:p>
          <a:p>
            <a:pPr marL="0" lvl="2" indent="0">
              <a:buNone/>
            </a:pPr>
            <a:r>
              <a:rPr lang="nl-BE" altLang="en-US" sz="1600" dirty="0" err="1"/>
              <a:t>If</a:t>
            </a:r>
            <a:r>
              <a:rPr lang="nl-BE" altLang="en-US" sz="1600" dirty="0"/>
              <a:t> Colt fiber is </a:t>
            </a:r>
            <a:r>
              <a:rPr lang="nl-BE" altLang="en-US" sz="1600" dirty="0" err="1"/>
              <a:t>possible</a:t>
            </a:r>
            <a:r>
              <a:rPr lang="nl-BE" altLang="en-US" sz="1600" dirty="0"/>
              <a:t>, max </a:t>
            </a:r>
            <a:r>
              <a:rPr lang="nl-BE" altLang="en-US" sz="1600" dirty="0" err="1"/>
              <a:t>bandwidth</a:t>
            </a:r>
            <a:r>
              <a:rPr lang="nl-BE" altLang="en-US" sz="1600" dirty="0"/>
              <a:t> is </a:t>
            </a:r>
            <a:r>
              <a:rPr lang="nl-BE" altLang="en-US" sz="1600" dirty="0" err="1"/>
              <a:t>unlimited</a:t>
            </a:r>
            <a:r>
              <a:rPr lang="nl-BE" altLang="en-US" sz="1600" dirty="0"/>
              <a:t> </a:t>
            </a:r>
            <a:r>
              <a:rPr lang="nl-BE" altLang="en-US" sz="1600" dirty="0" err="1"/>
              <a:t>and</a:t>
            </a:r>
            <a:r>
              <a:rPr lang="nl-BE" altLang="en-US" sz="1600" dirty="0"/>
              <a:t> support of </a:t>
            </a:r>
            <a:r>
              <a:rPr lang="nl-BE" altLang="en-US" sz="1600" dirty="0" err="1"/>
              <a:t>all</a:t>
            </a:r>
            <a:r>
              <a:rPr lang="nl-BE" altLang="en-US" sz="1600" dirty="0"/>
              <a:t> </a:t>
            </a:r>
            <a:r>
              <a:rPr lang="nl-BE" altLang="en-US" sz="1600" dirty="0" err="1"/>
              <a:t>products</a:t>
            </a:r>
            <a:endParaRPr lang="nl-BE" altLang="en-US" sz="1600" dirty="0"/>
          </a:p>
          <a:p>
            <a:pPr marL="363537" lvl="3" indent="0">
              <a:buNone/>
            </a:pPr>
            <a:r>
              <a:rPr lang="nl-BE" altLang="en-US" sz="1600" dirty="0"/>
              <a:t>	MOAW program: </a:t>
            </a:r>
            <a:r>
              <a:rPr lang="nl-BE" altLang="en-US" sz="1600" b="1" dirty="0"/>
              <a:t>Make </a:t>
            </a:r>
            <a:r>
              <a:rPr lang="nl-BE" altLang="en-US" sz="1600" b="1" dirty="0" err="1"/>
              <a:t>Our</a:t>
            </a:r>
            <a:r>
              <a:rPr lang="nl-BE" altLang="en-US" sz="1600" b="1" dirty="0"/>
              <a:t> Assets </a:t>
            </a:r>
            <a:r>
              <a:rPr lang="nl-BE" altLang="en-US" sz="1600" b="1" dirty="0" err="1"/>
              <a:t>Work</a:t>
            </a:r>
            <a:endParaRPr lang="nl-BE" altLang="en-US" sz="1600" b="1" dirty="0"/>
          </a:p>
          <a:p>
            <a:pPr marL="363537" lvl="3" indent="0">
              <a:buNone/>
            </a:pPr>
            <a:endParaRPr lang="nl-BE" altLang="en-US" sz="1600" b="1" dirty="0"/>
          </a:p>
          <a:p>
            <a:pPr marL="363537" lvl="3" indent="0">
              <a:buNone/>
            </a:pPr>
            <a:r>
              <a:rPr lang="nl-BE" altLang="en-US" sz="1600" dirty="0"/>
              <a:t>	</a:t>
            </a:r>
            <a:r>
              <a:rPr lang="nl-BE" altLang="en-US" sz="1600" i="1" dirty="0" err="1"/>
              <a:t>If</a:t>
            </a:r>
            <a:r>
              <a:rPr lang="nl-BE" altLang="en-US" sz="1600" i="1" dirty="0"/>
              <a:t> </a:t>
            </a:r>
            <a:r>
              <a:rPr lang="nl-BE" altLang="en-US" sz="1600" i="1" dirty="0" err="1"/>
              <a:t>not</a:t>
            </a:r>
            <a:r>
              <a:rPr lang="nl-BE" altLang="en-US" sz="1600" i="1" dirty="0"/>
              <a:t> </a:t>
            </a:r>
            <a:r>
              <a:rPr lang="nl-BE" altLang="en-US" sz="1600" i="1" dirty="0" err="1"/>
              <a:t>then</a:t>
            </a:r>
            <a:r>
              <a:rPr lang="nl-BE" altLang="en-US" sz="1600" i="1" dirty="0"/>
              <a:t> </a:t>
            </a:r>
            <a:r>
              <a:rPr lang="nl-BE" altLang="en-US" sz="1600" i="1" dirty="0" err="1"/>
              <a:t>use</a:t>
            </a:r>
            <a:r>
              <a:rPr lang="nl-BE" altLang="en-US" sz="1600" i="1" dirty="0"/>
              <a:t>…</a:t>
            </a:r>
          </a:p>
          <a:p>
            <a:pPr marL="363537" lvl="3" indent="0">
              <a:buNone/>
            </a:pPr>
            <a:endParaRPr lang="nl-BE" altLang="en-US" sz="1600" dirty="0"/>
          </a:p>
          <a:p>
            <a:pPr marL="0" lvl="2" indent="0">
              <a:buNone/>
            </a:pPr>
            <a:r>
              <a:rPr lang="nl-BE" altLang="en-US" sz="1600" dirty="0"/>
              <a:t>Colt EFM is </a:t>
            </a:r>
            <a:r>
              <a:rPr lang="nl-BE" altLang="en-US" sz="1600" dirty="0" err="1"/>
              <a:t>possible</a:t>
            </a:r>
            <a:r>
              <a:rPr lang="nl-BE" altLang="en-US" sz="1600" dirty="0"/>
              <a:t>, speed </a:t>
            </a:r>
            <a:r>
              <a:rPr lang="nl-BE" altLang="en-US" sz="1600" dirty="0" err="1"/>
              <a:t>from</a:t>
            </a:r>
            <a:r>
              <a:rPr lang="nl-BE" altLang="en-US" sz="1600" dirty="0"/>
              <a:t> 2 Mb </a:t>
            </a:r>
            <a:r>
              <a:rPr lang="nl-BE" altLang="en-US" sz="1600" dirty="0" err="1"/>
              <a:t>to</a:t>
            </a:r>
            <a:r>
              <a:rPr lang="nl-BE" altLang="en-US" sz="1600" dirty="0"/>
              <a:t> 40 Mb </a:t>
            </a:r>
          </a:p>
          <a:p>
            <a:pPr marL="363537" lvl="3" indent="0">
              <a:buNone/>
            </a:pPr>
            <a:r>
              <a:rPr lang="nl-BE" altLang="en-US" sz="1600" dirty="0"/>
              <a:t>	EFM is </a:t>
            </a:r>
            <a:r>
              <a:rPr lang="nl-BE" altLang="en-US" sz="1600" dirty="0" err="1"/>
              <a:t>copper</a:t>
            </a:r>
            <a:r>
              <a:rPr lang="nl-BE" altLang="en-US" sz="1600" dirty="0"/>
              <a:t> </a:t>
            </a:r>
            <a:r>
              <a:rPr lang="nl-BE" altLang="en-US" sz="1600" dirty="0" err="1"/>
              <a:t>so</a:t>
            </a:r>
            <a:r>
              <a:rPr lang="nl-BE" altLang="en-US" sz="1600" dirty="0"/>
              <a:t> </a:t>
            </a:r>
            <a:r>
              <a:rPr lang="nl-BE" altLang="en-US" sz="1600" dirty="0" err="1"/>
              <a:t>depends</a:t>
            </a:r>
            <a:r>
              <a:rPr lang="nl-BE" altLang="en-US" sz="1600" dirty="0"/>
              <a:t> on </a:t>
            </a:r>
            <a:r>
              <a:rPr lang="nl-BE" altLang="en-US" sz="1600" dirty="0" err="1"/>
              <a:t>distance</a:t>
            </a:r>
            <a:r>
              <a:rPr lang="nl-BE" altLang="en-US" sz="1600" dirty="0"/>
              <a:t> </a:t>
            </a:r>
            <a:r>
              <a:rPr lang="nl-BE" altLang="en-US" sz="1600" dirty="0" err="1"/>
              <a:t>cu</a:t>
            </a:r>
            <a:r>
              <a:rPr lang="nl-BE" altLang="en-US" sz="1600" dirty="0"/>
              <a:t> pair</a:t>
            </a:r>
          </a:p>
          <a:p>
            <a:pPr lvl="2" eaLnBrk="1" hangingPunct="1">
              <a:buFont typeface="+mj-lt"/>
              <a:buAutoNum type="arabicPeriod"/>
            </a:pPr>
            <a:endParaRPr lang="nl-BE" altLang="en-US" sz="1600" dirty="0"/>
          </a:p>
          <a:p>
            <a:pPr marL="0" lvl="2" indent="0">
              <a:buNone/>
            </a:pPr>
            <a:r>
              <a:rPr lang="nl-BE" altLang="en-US" sz="1600" dirty="0"/>
              <a:t>	</a:t>
            </a:r>
            <a:r>
              <a:rPr lang="nl-BE" altLang="en-US" sz="1600" i="1" dirty="0" err="1"/>
              <a:t>If</a:t>
            </a:r>
            <a:r>
              <a:rPr lang="nl-BE" altLang="en-US" sz="1600" i="1" dirty="0"/>
              <a:t> </a:t>
            </a:r>
            <a:r>
              <a:rPr lang="nl-BE" altLang="en-US" sz="1600" i="1" dirty="0" err="1"/>
              <a:t>not</a:t>
            </a:r>
            <a:r>
              <a:rPr lang="nl-BE" altLang="en-US" sz="1600" i="1" dirty="0"/>
              <a:t> </a:t>
            </a:r>
            <a:r>
              <a:rPr lang="nl-BE" altLang="en-US" sz="1600" i="1" dirty="0" err="1"/>
              <a:t>then</a:t>
            </a:r>
            <a:r>
              <a:rPr lang="nl-BE" altLang="en-US" sz="1600" i="1" dirty="0"/>
              <a:t> </a:t>
            </a:r>
            <a:r>
              <a:rPr lang="nl-BE" altLang="en-US" sz="1600" i="1" dirty="0" err="1"/>
              <a:t>use</a:t>
            </a:r>
            <a:r>
              <a:rPr lang="nl-BE" altLang="en-US" sz="1600" i="1" dirty="0"/>
              <a:t>…</a:t>
            </a:r>
          </a:p>
          <a:p>
            <a:pPr lvl="2" eaLnBrk="1" hangingPunct="1">
              <a:buFont typeface="+mj-lt"/>
              <a:buAutoNum type="arabicPeriod"/>
            </a:pPr>
            <a:endParaRPr lang="nl-BE" altLang="en-US" sz="1600" dirty="0"/>
          </a:p>
          <a:p>
            <a:pPr lvl="2" eaLnBrk="1" hangingPunct="1">
              <a:buFont typeface="+mj-lt"/>
              <a:buAutoNum type="arabicPeriod"/>
            </a:pPr>
            <a:endParaRPr lang="nl-BE" altLang="en-US" sz="1600" dirty="0"/>
          </a:p>
          <a:p>
            <a:pPr marL="0" lvl="2" indent="0">
              <a:buNone/>
            </a:pPr>
            <a:r>
              <a:rPr lang="nl-BE" altLang="en-US" sz="1600" dirty="0"/>
              <a:t>Colt Wholesale DSL (</a:t>
            </a:r>
            <a:r>
              <a:rPr lang="nl-BE" altLang="en-US" sz="1600" dirty="0" err="1"/>
              <a:t>symmetrical</a:t>
            </a:r>
            <a:r>
              <a:rPr lang="nl-BE" altLang="en-US" sz="1600" dirty="0"/>
              <a:t>) is </a:t>
            </a:r>
            <a:r>
              <a:rPr lang="nl-BE" altLang="en-US" sz="1600" dirty="0" err="1"/>
              <a:t>possible</a:t>
            </a:r>
            <a:r>
              <a:rPr lang="nl-BE" altLang="en-US" sz="1600" dirty="0"/>
              <a:t>, speed </a:t>
            </a:r>
            <a:r>
              <a:rPr lang="nl-BE" altLang="en-US" sz="1600" dirty="0" err="1"/>
              <a:t>from</a:t>
            </a:r>
            <a:r>
              <a:rPr lang="nl-BE" altLang="en-US" sz="1600" dirty="0"/>
              <a:t> 2 Mb </a:t>
            </a:r>
            <a:r>
              <a:rPr lang="nl-BE" altLang="en-US" sz="1600" dirty="0" err="1"/>
              <a:t>to</a:t>
            </a:r>
            <a:r>
              <a:rPr lang="nl-BE" altLang="en-US" sz="1600" dirty="0"/>
              <a:t> 10 Mb</a:t>
            </a:r>
          </a:p>
          <a:p>
            <a:pPr marL="363537" lvl="3" indent="0">
              <a:buNone/>
            </a:pPr>
            <a:r>
              <a:rPr lang="nl-BE" altLang="en-US" sz="1600" dirty="0"/>
              <a:t>	EFM is </a:t>
            </a:r>
            <a:r>
              <a:rPr lang="nl-BE" altLang="en-US" sz="1600" dirty="0" err="1"/>
              <a:t>copper</a:t>
            </a:r>
            <a:r>
              <a:rPr lang="nl-BE" altLang="en-US" sz="1600" dirty="0"/>
              <a:t> </a:t>
            </a:r>
            <a:r>
              <a:rPr lang="nl-BE" altLang="en-US" sz="1600" dirty="0" err="1"/>
              <a:t>so</a:t>
            </a:r>
            <a:r>
              <a:rPr lang="nl-BE" altLang="en-US" sz="1600" dirty="0"/>
              <a:t> </a:t>
            </a:r>
            <a:r>
              <a:rPr lang="nl-BE" altLang="en-US" sz="1600" dirty="0" err="1"/>
              <a:t>depends</a:t>
            </a:r>
            <a:r>
              <a:rPr lang="nl-BE" altLang="en-US" sz="1600" dirty="0"/>
              <a:t> on </a:t>
            </a:r>
            <a:r>
              <a:rPr lang="nl-BE" altLang="en-US" sz="1600" dirty="0" err="1"/>
              <a:t>distance</a:t>
            </a:r>
            <a:r>
              <a:rPr lang="nl-BE" altLang="en-US" sz="1600" dirty="0"/>
              <a:t> Cu pair</a:t>
            </a:r>
          </a:p>
          <a:p>
            <a:pPr marL="363537" lvl="3" indent="0">
              <a:buNone/>
            </a:pPr>
            <a:endParaRPr lang="nl-BE" altLang="en-US" sz="1600" dirty="0"/>
          </a:p>
          <a:p>
            <a:pPr marL="363537" lvl="3" indent="0">
              <a:buNone/>
            </a:pPr>
            <a:r>
              <a:rPr lang="nl-BE" altLang="en-US" sz="1600" b="1" dirty="0"/>
              <a:t>	</a:t>
            </a:r>
            <a:r>
              <a:rPr lang="nl-BE" altLang="en-US" sz="1600" i="1" dirty="0" err="1"/>
              <a:t>If</a:t>
            </a:r>
            <a:r>
              <a:rPr lang="nl-BE" altLang="en-US" sz="1600" i="1" dirty="0"/>
              <a:t> </a:t>
            </a:r>
            <a:r>
              <a:rPr lang="nl-BE" altLang="en-US" sz="1600" i="1" dirty="0" err="1"/>
              <a:t>not</a:t>
            </a:r>
            <a:r>
              <a:rPr lang="nl-BE" altLang="en-US" sz="1600" i="1" dirty="0"/>
              <a:t> </a:t>
            </a:r>
            <a:r>
              <a:rPr lang="nl-BE" altLang="en-US" sz="1600" i="1" dirty="0" err="1"/>
              <a:t>then</a:t>
            </a:r>
            <a:r>
              <a:rPr lang="nl-BE" altLang="en-US" sz="1600" i="1" dirty="0"/>
              <a:t> </a:t>
            </a:r>
            <a:r>
              <a:rPr lang="nl-BE" altLang="en-US" sz="1600" i="1" dirty="0" err="1"/>
              <a:t>use</a:t>
            </a:r>
            <a:r>
              <a:rPr lang="nl-BE" altLang="en-US" sz="1600" i="1" dirty="0"/>
              <a:t>…</a:t>
            </a:r>
          </a:p>
          <a:p>
            <a:pPr marL="363537" lvl="3" indent="0">
              <a:buNone/>
            </a:pPr>
            <a:endParaRPr lang="nl-BE" altLang="en-US" sz="1600" dirty="0"/>
          </a:p>
          <a:p>
            <a:pPr marL="0" lvl="2" indent="0">
              <a:buNone/>
            </a:pPr>
            <a:r>
              <a:rPr lang="nl-BE" altLang="en-US" sz="1600" dirty="0"/>
              <a:t>OLO </a:t>
            </a:r>
            <a:r>
              <a:rPr lang="nl-BE" altLang="en-US" sz="1600" dirty="0" err="1"/>
              <a:t>tail</a:t>
            </a:r>
            <a:r>
              <a:rPr lang="nl-BE" altLang="en-US" sz="1600" dirty="0"/>
              <a:t> (</a:t>
            </a:r>
            <a:r>
              <a:rPr lang="nl-BE" altLang="en-US" sz="1600" dirty="0" err="1"/>
              <a:t>symmetrical</a:t>
            </a:r>
            <a:r>
              <a:rPr lang="nl-BE" altLang="en-US" sz="1600" dirty="0"/>
              <a:t>) is </a:t>
            </a:r>
            <a:r>
              <a:rPr lang="nl-BE" altLang="en-US" sz="1600" dirty="0" err="1"/>
              <a:t>possible</a:t>
            </a:r>
            <a:r>
              <a:rPr lang="nl-BE" altLang="en-US" sz="1600" dirty="0"/>
              <a:t>, speeds </a:t>
            </a:r>
            <a:r>
              <a:rPr lang="nl-BE" altLang="en-US" sz="1600" dirty="0" err="1"/>
              <a:t>from</a:t>
            </a:r>
            <a:r>
              <a:rPr lang="nl-BE" altLang="en-US" sz="1600" dirty="0"/>
              <a:t> 2 Mb up </a:t>
            </a:r>
            <a:r>
              <a:rPr lang="nl-BE" altLang="en-US" sz="1600" dirty="0" err="1"/>
              <a:t>to</a:t>
            </a:r>
            <a:r>
              <a:rPr lang="nl-BE" altLang="en-US" sz="1600" dirty="0"/>
              <a:t> ….</a:t>
            </a:r>
          </a:p>
          <a:p>
            <a:pPr lvl="2" eaLnBrk="1" hangingPunct="1"/>
            <a:endParaRPr lang="nl-BE" altLang="en-US" sz="1600" dirty="0"/>
          </a:p>
          <a:p>
            <a:pPr lvl="2" eaLnBrk="1" hangingPunct="1"/>
            <a:endParaRPr lang="nl-BE" altLang="en-US" sz="1600" dirty="0"/>
          </a:p>
          <a:p>
            <a:pPr lvl="2" eaLnBrk="1" hangingPunct="1"/>
            <a:endParaRPr lang="nl-BE" altLang="en-US" sz="1600" dirty="0"/>
          </a:p>
          <a:p>
            <a:pPr lvl="2" eaLnBrk="1" hangingPunct="1"/>
            <a:endParaRPr lang="nl-BE" altLang="en-US" sz="1600" dirty="0"/>
          </a:p>
          <a:p>
            <a:pPr lvl="2" eaLnBrk="1" hangingPunct="1"/>
            <a:endParaRPr lang="nl-BE" altLang="en-US" sz="1600" dirty="0"/>
          </a:p>
          <a:p>
            <a:pPr lvl="2" eaLnBrk="1" hangingPunct="1"/>
            <a:endParaRPr lang="nl-BE" altLang="en-US" sz="1600" dirty="0"/>
          </a:p>
          <a:p>
            <a:pPr lvl="2" eaLnBrk="1" hangingPunct="1"/>
            <a:endParaRPr lang="nl-BE" altLang="en-US" sz="1600" dirty="0"/>
          </a:p>
          <a:p>
            <a:pPr lvl="1" eaLnBrk="1" hangingPunct="1"/>
            <a:endParaRPr lang="nl-BE" altLang="en-US" dirty="0"/>
          </a:p>
          <a:p>
            <a:pPr lvl="1" eaLnBrk="1" hangingPunct="1"/>
            <a:endParaRPr lang="nl-BE" altLang="en-US" dirty="0"/>
          </a:p>
          <a:p>
            <a:pPr lvl="1" eaLnBrk="1" hangingPunct="1"/>
            <a:endParaRPr lang="en-GB" altLang="en-US" dirty="0"/>
          </a:p>
          <a:p>
            <a:pPr lvl="1" eaLnBrk="1" hangingPunct="1"/>
            <a:endParaRPr lang="en-GB" altLang="en-US" dirty="0"/>
          </a:p>
          <a:p>
            <a:pPr lvl="1" eaLnBrk="1" hangingPunct="1"/>
            <a:endParaRPr lang="en-GB" altLang="en-US" dirty="0"/>
          </a:p>
          <a:p>
            <a:pPr lvl="1" eaLnBrk="1" hangingPunct="1"/>
            <a:endParaRPr lang="en-GB" altLang="en-US" dirty="0"/>
          </a:p>
        </p:txBody>
      </p:sp>
    </p:spTree>
    <p:extLst>
      <p:ext uri="{BB962C8B-B14F-4D97-AF65-F5344CB8AC3E}">
        <p14:creationId xmlns:p14="http://schemas.microsoft.com/office/powerpoint/2010/main" val="153339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de-DE" altLang="en-US"/>
              <a:t>OSI Model</a:t>
            </a:r>
          </a:p>
        </p:txBody>
      </p:sp>
      <p:sp>
        <p:nvSpPr>
          <p:cNvPr id="32771" name="Inhaltsplatzhalter 2"/>
          <p:cNvSpPr>
            <a:spLocks noGrp="1"/>
          </p:cNvSpPr>
          <p:nvPr>
            <p:ph idx="1"/>
          </p:nvPr>
        </p:nvSpPr>
        <p:spPr/>
        <p:txBody>
          <a:bodyPr/>
          <a:lstStyle/>
          <a:p>
            <a:pPr>
              <a:buFontTx/>
              <a:buChar char="•"/>
            </a:pPr>
            <a:r>
              <a:rPr lang="en-US" altLang="en-US"/>
              <a:t>International Organization for Standardization (ISO) began to develop its OSI framework architecture</a:t>
            </a:r>
            <a:endParaRPr lang="en-US" altLang="en-US" b="1"/>
          </a:p>
          <a:p>
            <a:pPr>
              <a:buFontTx/>
              <a:buChar char="•"/>
            </a:pPr>
            <a:r>
              <a:rPr lang="en-US" altLang="en-US"/>
              <a:t>Characterizing and standardizing the functions of a communications system in terms of abstraction layers</a:t>
            </a:r>
          </a:p>
          <a:p>
            <a:pPr>
              <a:buFontTx/>
              <a:buChar char="•"/>
            </a:pPr>
            <a:r>
              <a:rPr lang="en-US" altLang="en-US"/>
              <a:t>Similar communication functions are grouped into logical layers</a:t>
            </a:r>
          </a:p>
          <a:p>
            <a:pPr>
              <a:buFontTx/>
              <a:buChar char="•"/>
            </a:pPr>
            <a:r>
              <a:rPr lang="en-US" altLang="en-US"/>
              <a:t>An instance of a layer provides services to its upper layer instances while receiving services from the layer below</a:t>
            </a:r>
          </a:p>
          <a:p>
            <a:pPr>
              <a:buFontTx/>
              <a:buChar char="•"/>
            </a:pPr>
            <a:r>
              <a:rPr lang="en-US" altLang="en-US"/>
              <a:t>The concept of a seven-layer model was evolved from experiences with the ARPANET</a:t>
            </a:r>
            <a:endParaRPr lang="de-DE" altLang="en-US"/>
          </a:p>
        </p:txBody>
      </p:sp>
    </p:spTree>
    <p:extLst>
      <p:ext uri="{BB962C8B-B14F-4D97-AF65-F5344CB8AC3E}">
        <p14:creationId xmlns:p14="http://schemas.microsoft.com/office/powerpoint/2010/main" val="22128945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731220"/>
            <a:ext cx="2463566" cy="3037730"/>
          </a:xfrm>
          <a:prstGeom prst="rect">
            <a:avLst/>
          </a:prstGeom>
        </p:spPr>
      </p:pic>
      <p:sp>
        <p:nvSpPr>
          <p:cNvPr id="38917" name="Rectangle 22"/>
          <p:cNvSpPr>
            <a:spLocks noGrp="1" noChangeArrowheads="1"/>
          </p:cNvSpPr>
          <p:nvPr>
            <p:ph type="title"/>
          </p:nvPr>
        </p:nvSpPr>
        <p:spPr>
          <a:xfrm>
            <a:off x="2084389" y="568325"/>
            <a:ext cx="8097837" cy="755650"/>
          </a:xfrm>
        </p:spPr>
        <p:txBody>
          <a:bodyPr/>
          <a:lstStyle/>
          <a:p>
            <a:pPr eaLnBrk="1" hangingPunct="1"/>
            <a:r>
              <a:rPr lang="en-GB" altLang="en-US" dirty="0"/>
              <a:t>OSI Stack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216" y="1724369"/>
            <a:ext cx="2463566" cy="3037730"/>
          </a:xfrm>
          <a:prstGeom prst="rect">
            <a:avLst/>
          </a:prstGeom>
        </p:spPr>
      </p:pic>
      <p:cxnSp>
        <p:nvCxnSpPr>
          <p:cNvPr id="6" name="Straight Connector 5"/>
          <p:cNvCxnSpPr/>
          <p:nvPr/>
        </p:nvCxnSpPr>
        <p:spPr>
          <a:xfrm>
            <a:off x="2639616" y="5458618"/>
            <a:ext cx="0" cy="5626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611402" y="5989380"/>
            <a:ext cx="2728515" cy="413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16280" y="5288742"/>
            <a:ext cx="0" cy="7006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70810" y="5989380"/>
            <a:ext cx="334547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4"/>
          <a:srcRect l="49289" t="39172" r="31184" b="36219"/>
          <a:stretch/>
        </p:blipFill>
        <p:spPr>
          <a:xfrm>
            <a:off x="4770420" y="5391761"/>
            <a:ext cx="1686843" cy="1195238"/>
          </a:xfrm>
          <a:prstGeom prst="rect">
            <a:avLst/>
          </a:prstGeom>
        </p:spPr>
      </p:pic>
      <p:cxnSp>
        <p:nvCxnSpPr>
          <p:cNvPr id="16" name="Straight Arrow Connector 15"/>
          <p:cNvCxnSpPr/>
          <p:nvPr/>
        </p:nvCxnSpPr>
        <p:spPr>
          <a:xfrm>
            <a:off x="2639616" y="1700808"/>
            <a:ext cx="0" cy="3456384"/>
          </a:xfrm>
          <a:prstGeom prst="straightConnector1">
            <a:avLst/>
          </a:prstGeom>
          <a:ln w="254000" cap="rnd">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616280" y="1323976"/>
            <a:ext cx="0" cy="3528391"/>
          </a:xfrm>
          <a:prstGeom prst="straightConnector1">
            <a:avLst/>
          </a:prstGeom>
          <a:ln w="254000" cap="rnd">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25516" y="4437535"/>
            <a:ext cx="2894620" cy="324564"/>
          </a:xfrm>
          <a:prstGeom prst="rect">
            <a:avLst/>
          </a:prstGeom>
        </p:spPr>
        <p:txBody>
          <a:bodyPr wrap="none" lIns="0" tIns="0" rIns="0" bIns="0" rtlCol="0">
            <a:noAutofit/>
          </a:bodyPr>
          <a:lstStyle/>
          <a:p>
            <a:r>
              <a:rPr lang="nl-BE" sz="1400" kern="0" dirty="0">
                <a:solidFill>
                  <a:sysClr val="windowText" lastClr="000000"/>
                </a:solidFill>
              </a:rPr>
              <a:t>Interfaces, Connector, Access </a:t>
            </a:r>
            <a:r>
              <a:rPr lang="nl-BE" sz="1400" kern="0" dirty="0" err="1">
                <a:solidFill>
                  <a:sysClr val="windowText" lastClr="000000"/>
                </a:solidFill>
              </a:rPr>
              <a:t>layer</a:t>
            </a:r>
            <a:endParaRPr lang="en-US" sz="1400" kern="0" dirty="0">
              <a:solidFill>
                <a:sysClr val="windowText" lastClr="000000"/>
              </a:solidFill>
            </a:endParaRPr>
          </a:p>
        </p:txBody>
      </p:sp>
      <p:sp>
        <p:nvSpPr>
          <p:cNvPr id="19" name="TextBox 18"/>
          <p:cNvSpPr txBox="1"/>
          <p:nvPr/>
        </p:nvSpPr>
        <p:spPr>
          <a:xfrm>
            <a:off x="4404805" y="3960422"/>
            <a:ext cx="2894620" cy="324564"/>
          </a:xfrm>
          <a:prstGeom prst="rect">
            <a:avLst/>
          </a:prstGeom>
        </p:spPr>
        <p:txBody>
          <a:bodyPr wrap="none" lIns="0" tIns="0" rIns="0" bIns="0" rtlCol="0">
            <a:noAutofit/>
          </a:bodyPr>
          <a:lstStyle/>
          <a:p>
            <a:pPr algn="ctr"/>
            <a:r>
              <a:rPr lang="nl-BE" sz="1400" kern="0" dirty="0">
                <a:solidFill>
                  <a:sysClr val="windowText" lastClr="000000"/>
                </a:solidFill>
              </a:rPr>
              <a:t>Layer-2 (Ethernet)</a:t>
            </a:r>
            <a:endParaRPr lang="en-US" sz="1400" kern="0" dirty="0">
              <a:solidFill>
                <a:sysClr val="windowText" lastClr="000000"/>
              </a:solidFill>
            </a:endParaRPr>
          </a:p>
        </p:txBody>
      </p:sp>
      <p:sp>
        <p:nvSpPr>
          <p:cNvPr id="20" name="TextBox 19"/>
          <p:cNvSpPr txBox="1"/>
          <p:nvPr/>
        </p:nvSpPr>
        <p:spPr>
          <a:xfrm>
            <a:off x="4380347" y="3588884"/>
            <a:ext cx="2894620" cy="324564"/>
          </a:xfrm>
          <a:prstGeom prst="rect">
            <a:avLst/>
          </a:prstGeom>
        </p:spPr>
        <p:txBody>
          <a:bodyPr wrap="none" lIns="0" tIns="0" rIns="0" bIns="0" rtlCol="0">
            <a:noAutofit/>
          </a:bodyPr>
          <a:lstStyle/>
          <a:p>
            <a:pPr algn="ctr"/>
            <a:r>
              <a:rPr lang="nl-BE" sz="1400" kern="0" dirty="0">
                <a:solidFill>
                  <a:sysClr val="windowText" lastClr="000000"/>
                </a:solidFill>
              </a:rPr>
              <a:t>Layer-3 (IP)</a:t>
            </a:r>
            <a:endParaRPr lang="en-US" sz="1400" kern="0" dirty="0">
              <a:solidFill>
                <a:sysClr val="windowText" lastClr="000000"/>
              </a:solidFill>
            </a:endParaRPr>
          </a:p>
        </p:txBody>
      </p:sp>
      <p:cxnSp>
        <p:nvCxnSpPr>
          <p:cNvPr id="23" name="Straight Connector 22"/>
          <p:cNvCxnSpPr/>
          <p:nvPr/>
        </p:nvCxnSpPr>
        <p:spPr>
          <a:xfrm>
            <a:off x="4151784" y="3432178"/>
            <a:ext cx="345638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88917" y="3879063"/>
            <a:ext cx="345638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80881" y="4285362"/>
            <a:ext cx="345638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par>
                                <p:cTn id="20" presetID="6"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altLang="en-US"/>
              <a:t>OSI Model (cont.)</a:t>
            </a:r>
          </a:p>
        </p:txBody>
      </p:sp>
      <p:graphicFrame>
        <p:nvGraphicFramePr>
          <p:cNvPr id="4" name="Inhaltsplatzhalter 3"/>
          <p:cNvGraphicFramePr>
            <a:graphicFrameLocks noGrp="1"/>
          </p:cNvGraphicFramePr>
          <p:nvPr>
            <p:ph idx="1"/>
          </p:nvPr>
        </p:nvGraphicFramePr>
        <p:xfrm>
          <a:off x="1776413" y="1266826"/>
          <a:ext cx="4357688" cy="4995863"/>
        </p:xfrm>
        <a:graphic>
          <a:graphicData uri="http://schemas.openxmlformats.org/drawingml/2006/table">
            <a:tbl>
              <a:tblPr/>
              <a:tblGrid>
                <a:gridCol w="462749">
                  <a:extLst>
                    <a:ext uri="{9D8B030D-6E8A-4147-A177-3AD203B41FA5}">
                      <a16:colId xmlns:a16="http://schemas.microsoft.com/office/drawing/2014/main" val="20000"/>
                    </a:ext>
                  </a:extLst>
                </a:gridCol>
                <a:gridCol w="1094574">
                  <a:extLst>
                    <a:ext uri="{9D8B030D-6E8A-4147-A177-3AD203B41FA5}">
                      <a16:colId xmlns:a16="http://schemas.microsoft.com/office/drawing/2014/main" val="20001"/>
                    </a:ext>
                  </a:extLst>
                </a:gridCol>
                <a:gridCol w="965986">
                  <a:extLst>
                    <a:ext uri="{9D8B030D-6E8A-4147-A177-3AD203B41FA5}">
                      <a16:colId xmlns:a16="http://schemas.microsoft.com/office/drawing/2014/main" val="20002"/>
                    </a:ext>
                  </a:extLst>
                </a:gridCol>
                <a:gridCol w="1834379">
                  <a:extLst>
                    <a:ext uri="{9D8B030D-6E8A-4147-A177-3AD203B41FA5}">
                      <a16:colId xmlns:a16="http://schemas.microsoft.com/office/drawing/2014/main" val="20003"/>
                    </a:ext>
                  </a:extLst>
                </a:gridCol>
              </a:tblGrid>
              <a:tr h="279356">
                <a:tc gridSpan="4">
                  <a:txBody>
                    <a:bodyPr/>
                    <a:lstStyle/>
                    <a:p>
                      <a:r>
                        <a:rPr lang="de-DE" sz="1000" b="1" dirty="0"/>
                        <a:t>OSI Model</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0"/>
                  </a:ext>
                </a:extLst>
              </a:tr>
              <a:tr h="279356">
                <a:tc>
                  <a:txBody>
                    <a:bodyPr/>
                    <a:lstStyle/>
                    <a:p>
                      <a:endParaRPr lang="de-DE" sz="1000" dirty="0"/>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000"/>
                        <a:t>Data unit</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000"/>
                        <a:t>Layer</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000" dirty="0" err="1">
                          <a:effectLst/>
                        </a:rPr>
                        <a:t>Function</a:t>
                      </a:r>
                      <a:endParaRPr lang="de-DE" sz="1000" dirty="0">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99808">
                <a:tc rowSpan="4">
                  <a:txBody>
                    <a:bodyPr/>
                    <a:lstStyle/>
                    <a:p>
                      <a:r>
                        <a:rPr lang="de-DE" sz="1000" dirty="0">
                          <a:solidFill>
                            <a:schemeClr val="tx1">
                              <a:lumMod val="50000"/>
                            </a:schemeClr>
                          </a:solidFill>
                        </a:rPr>
                        <a:t>Host</a:t>
                      </a:r>
                      <a:br>
                        <a:rPr lang="de-DE" sz="1000" dirty="0">
                          <a:solidFill>
                            <a:schemeClr val="tx1">
                              <a:lumMod val="50000"/>
                            </a:schemeClr>
                          </a:solidFill>
                        </a:rPr>
                      </a:br>
                      <a:r>
                        <a:rPr lang="de-DE" sz="1000" dirty="0" err="1">
                          <a:solidFill>
                            <a:schemeClr val="tx1">
                              <a:lumMod val="50000"/>
                            </a:schemeClr>
                          </a:solidFill>
                        </a:rPr>
                        <a:t>layers</a:t>
                      </a:r>
                      <a:endParaRPr lang="de-DE" sz="1000" dirty="0">
                        <a:solidFill>
                          <a:schemeClr val="tx1">
                            <a:lumMod val="50000"/>
                          </a:schemeClr>
                        </a:solidFill>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r>
                        <a:rPr lang="de-DE" sz="1000" dirty="0">
                          <a:solidFill>
                            <a:schemeClr val="tx1">
                              <a:lumMod val="50000"/>
                            </a:schemeClr>
                          </a:solidFill>
                          <a:effectLst/>
                        </a:rPr>
                        <a:t>Data</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de-DE" sz="1000" dirty="0">
                          <a:solidFill>
                            <a:schemeClr val="tx1">
                              <a:lumMod val="50000"/>
                            </a:schemeClr>
                          </a:solidFill>
                          <a:effectLst/>
                        </a:rPr>
                        <a:t>7. </a:t>
                      </a:r>
                      <a:r>
                        <a:rPr lang="de-DE" sz="1000" dirty="0" err="1">
                          <a:solidFill>
                            <a:schemeClr val="tx1">
                              <a:lumMod val="50000"/>
                            </a:schemeClr>
                          </a:solidFill>
                          <a:effectLst/>
                        </a:rPr>
                        <a:t>Application</a:t>
                      </a:r>
                      <a:endParaRPr lang="de-DE" sz="1000" dirty="0">
                        <a:solidFill>
                          <a:schemeClr val="tx1">
                            <a:lumMod val="50000"/>
                          </a:schemeClr>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de-DE" sz="1000" dirty="0">
                          <a:solidFill>
                            <a:schemeClr val="tx1">
                              <a:lumMod val="50000"/>
                            </a:schemeClr>
                          </a:solidFill>
                          <a:effectLst/>
                        </a:rPr>
                        <a:t>Network </a:t>
                      </a:r>
                      <a:r>
                        <a:rPr lang="de-DE" sz="1000" dirty="0" err="1">
                          <a:solidFill>
                            <a:schemeClr val="tx1">
                              <a:lumMod val="50000"/>
                            </a:schemeClr>
                          </a:solidFill>
                          <a:effectLst/>
                        </a:rPr>
                        <a:t>process</a:t>
                      </a:r>
                      <a:r>
                        <a:rPr lang="de-DE" sz="1000" dirty="0">
                          <a:solidFill>
                            <a:schemeClr val="tx1">
                              <a:lumMod val="50000"/>
                            </a:schemeClr>
                          </a:solidFill>
                          <a:effectLst/>
                        </a:rPr>
                        <a:t> </a:t>
                      </a:r>
                      <a:r>
                        <a:rPr lang="de-DE" sz="1000" dirty="0" err="1">
                          <a:solidFill>
                            <a:schemeClr val="tx1">
                              <a:lumMod val="50000"/>
                            </a:schemeClr>
                          </a:solidFill>
                          <a:effectLst/>
                        </a:rPr>
                        <a:t>to</a:t>
                      </a:r>
                      <a:r>
                        <a:rPr lang="de-DE" sz="1000" dirty="0">
                          <a:solidFill>
                            <a:schemeClr val="tx1">
                              <a:lumMod val="50000"/>
                            </a:schemeClr>
                          </a:solidFill>
                          <a:effectLst/>
                        </a:rPr>
                        <a:t> </a:t>
                      </a:r>
                      <a:r>
                        <a:rPr lang="de-DE" sz="1000" dirty="0" err="1">
                          <a:solidFill>
                            <a:schemeClr val="tx1">
                              <a:lumMod val="50000"/>
                            </a:schemeClr>
                          </a:solidFill>
                          <a:effectLst/>
                        </a:rPr>
                        <a:t>application</a:t>
                      </a:r>
                      <a:endParaRPr lang="de-DE" sz="1000" dirty="0">
                        <a:solidFill>
                          <a:schemeClr val="tx1">
                            <a:lumMod val="50000"/>
                          </a:schemeClr>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898131">
                <a:tc vMerge="1">
                  <a:txBody>
                    <a:bodyPr/>
                    <a:lstStyle/>
                    <a:p>
                      <a:endParaRPr lang="de-DE"/>
                    </a:p>
                  </a:txBody>
                  <a:tcPr/>
                </a:tc>
                <a:tc vMerge="1">
                  <a:txBody>
                    <a:bodyPr/>
                    <a:lstStyle/>
                    <a:p>
                      <a:endParaRPr lang="de-DE"/>
                    </a:p>
                  </a:txBody>
                  <a:tcPr/>
                </a:tc>
                <a:tc>
                  <a:txBody>
                    <a:bodyPr/>
                    <a:lstStyle/>
                    <a:p>
                      <a:r>
                        <a:rPr lang="de-DE" sz="1000" dirty="0">
                          <a:solidFill>
                            <a:schemeClr val="tx1">
                              <a:lumMod val="50000"/>
                            </a:schemeClr>
                          </a:solidFill>
                          <a:effectLst/>
                        </a:rPr>
                        <a:t>6. </a:t>
                      </a:r>
                      <a:r>
                        <a:rPr lang="de-DE" sz="1000" dirty="0" err="1">
                          <a:solidFill>
                            <a:schemeClr val="tx1">
                              <a:lumMod val="50000"/>
                            </a:schemeClr>
                          </a:solidFill>
                          <a:effectLst/>
                        </a:rPr>
                        <a:t>Presentation</a:t>
                      </a:r>
                      <a:endParaRPr lang="de-DE" sz="1000" dirty="0">
                        <a:solidFill>
                          <a:schemeClr val="tx1">
                            <a:lumMod val="50000"/>
                          </a:schemeClr>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000" dirty="0">
                          <a:solidFill>
                            <a:schemeClr val="tx1">
                              <a:lumMod val="50000"/>
                            </a:schemeClr>
                          </a:solidFill>
                          <a:effectLst/>
                        </a:rPr>
                        <a:t>Data representation, encryption and decryption, convert machine dependent data to machine independent data</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754105">
                <a:tc vMerge="1">
                  <a:txBody>
                    <a:bodyPr/>
                    <a:lstStyle/>
                    <a:p>
                      <a:endParaRPr lang="de-DE"/>
                    </a:p>
                  </a:txBody>
                  <a:tcPr/>
                </a:tc>
                <a:tc vMerge="1">
                  <a:txBody>
                    <a:bodyPr/>
                    <a:lstStyle/>
                    <a:p>
                      <a:endParaRPr lang="de-DE"/>
                    </a:p>
                  </a:txBody>
                  <a:tcPr/>
                </a:tc>
                <a:tc>
                  <a:txBody>
                    <a:bodyPr/>
                    <a:lstStyle/>
                    <a:p>
                      <a:r>
                        <a:rPr lang="de-DE" sz="1000" dirty="0">
                          <a:solidFill>
                            <a:schemeClr val="tx1">
                              <a:lumMod val="50000"/>
                            </a:schemeClr>
                          </a:solidFill>
                          <a:effectLst/>
                        </a:rPr>
                        <a:t>5. Session</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de-DE" sz="1000" dirty="0">
                          <a:solidFill>
                            <a:schemeClr val="tx1">
                              <a:lumMod val="50000"/>
                            </a:schemeClr>
                          </a:solidFill>
                          <a:effectLst/>
                        </a:rPr>
                        <a:t>Interhost </a:t>
                      </a:r>
                      <a:r>
                        <a:rPr lang="de-DE" sz="1000" dirty="0" err="1">
                          <a:solidFill>
                            <a:schemeClr val="tx1">
                              <a:lumMod val="50000"/>
                            </a:schemeClr>
                          </a:solidFill>
                          <a:effectLst/>
                        </a:rPr>
                        <a:t>communication</a:t>
                      </a:r>
                      <a:r>
                        <a:rPr lang="de-DE" sz="1000" dirty="0">
                          <a:solidFill>
                            <a:schemeClr val="tx1">
                              <a:lumMod val="50000"/>
                            </a:schemeClr>
                          </a:solidFill>
                          <a:effectLst/>
                        </a:rPr>
                        <a:t>, </a:t>
                      </a:r>
                      <a:r>
                        <a:rPr lang="de-DE" sz="1000" dirty="0" err="1">
                          <a:solidFill>
                            <a:schemeClr val="tx1">
                              <a:lumMod val="50000"/>
                            </a:schemeClr>
                          </a:solidFill>
                          <a:effectLst/>
                        </a:rPr>
                        <a:t>managing</a:t>
                      </a:r>
                      <a:r>
                        <a:rPr lang="de-DE" sz="1000" dirty="0">
                          <a:solidFill>
                            <a:schemeClr val="tx1">
                              <a:lumMod val="50000"/>
                            </a:schemeClr>
                          </a:solidFill>
                          <a:effectLst/>
                        </a:rPr>
                        <a:t> </a:t>
                      </a:r>
                      <a:r>
                        <a:rPr lang="de-DE" sz="1000" dirty="0" err="1">
                          <a:solidFill>
                            <a:schemeClr val="tx1">
                              <a:lumMod val="50000"/>
                            </a:schemeClr>
                          </a:solidFill>
                          <a:effectLst/>
                        </a:rPr>
                        <a:t>sessions</a:t>
                      </a:r>
                      <a:r>
                        <a:rPr lang="de-DE" sz="1000" dirty="0">
                          <a:solidFill>
                            <a:schemeClr val="tx1">
                              <a:lumMod val="50000"/>
                            </a:schemeClr>
                          </a:solidFill>
                          <a:effectLst/>
                        </a:rPr>
                        <a:t> </a:t>
                      </a:r>
                      <a:r>
                        <a:rPr lang="de-DE" sz="1000" dirty="0" err="1">
                          <a:solidFill>
                            <a:schemeClr val="tx1">
                              <a:lumMod val="50000"/>
                            </a:schemeClr>
                          </a:solidFill>
                          <a:effectLst/>
                        </a:rPr>
                        <a:t>between</a:t>
                      </a:r>
                      <a:r>
                        <a:rPr lang="de-DE" sz="1000" dirty="0">
                          <a:solidFill>
                            <a:schemeClr val="tx1">
                              <a:lumMod val="50000"/>
                            </a:schemeClr>
                          </a:solidFill>
                          <a:effectLst/>
                        </a:rPr>
                        <a:t> </a:t>
                      </a:r>
                      <a:r>
                        <a:rPr lang="de-DE" sz="1000" dirty="0" err="1">
                          <a:solidFill>
                            <a:schemeClr val="tx1">
                              <a:lumMod val="50000"/>
                            </a:schemeClr>
                          </a:solidFill>
                          <a:effectLst/>
                        </a:rPr>
                        <a:t>applications</a:t>
                      </a:r>
                      <a:endParaRPr lang="de-DE" sz="1000" dirty="0">
                        <a:solidFill>
                          <a:schemeClr val="tx1">
                            <a:lumMod val="50000"/>
                          </a:schemeClr>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534729">
                <a:tc vMerge="1">
                  <a:txBody>
                    <a:bodyPr/>
                    <a:lstStyle/>
                    <a:p>
                      <a:endParaRPr lang="de-DE"/>
                    </a:p>
                  </a:txBody>
                  <a:tcPr/>
                </a:tc>
                <a:tc>
                  <a:txBody>
                    <a:bodyPr/>
                    <a:lstStyle/>
                    <a:p>
                      <a:r>
                        <a:rPr lang="de-DE" sz="1000" dirty="0">
                          <a:solidFill>
                            <a:schemeClr val="tx1">
                              <a:lumMod val="50000"/>
                            </a:schemeClr>
                          </a:solidFill>
                          <a:effectLst/>
                        </a:rPr>
                        <a:t>Segments</a:t>
                      </a:r>
                      <a:endParaRPr lang="de-DE" sz="1000" b="0" dirty="0">
                        <a:solidFill>
                          <a:schemeClr val="tx1">
                            <a:lumMod val="50000"/>
                          </a:schemeClr>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FFE"/>
                    </a:solidFill>
                  </a:tcPr>
                </a:tc>
                <a:tc>
                  <a:txBody>
                    <a:bodyPr/>
                    <a:lstStyle/>
                    <a:p>
                      <a:r>
                        <a:rPr lang="de-DE" sz="1000" dirty="0">
                          <a:solidFill>
                            <a:schemeClr val="tx1">
                              <a:lumMod val="50000"/>
                            </a:schemeClr>
                          </a:solidFill>
                          <a:effectLst/>
                        </a:rPr>
                        <a:t>4. Transport</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FFE"/>
                    </a:solidFill>
                  </a:tcPr>
                </a:tc>
                <a:tc>
                  <a:txBody>
                    <a:bodyPr/>
                    <a:lstStyle/>
                    <a:p>
                      <a:r>
                        <a:rPr lang="en-US" sz="1000" dirty="0">
                          <a:solidFill>
                            <a:schemeClr val="tx1">
                              <a:lumMod val="50000"/>
                            </a:schemeClr>
                          </a:solidFill>
                          <a:effectLst/>
                        </a:rPr>
                        <a:t>End-to-end connections, reliability and flow control</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FFE"/>
                    </a:solidFill>
                  </a:tcPr>
                </a:tc>
                <a:extLst>
                  <a:ext uri="{0D108BD9-81ED-4DB2-BD59-A6C34878D82A}">
                    <a16:rowId xmlns:a16="http://schemas.microsoft.com/office/drawing/2014/main" val="10005"/>
                  </a:ext>
                </a:extLst>
              </a:tr>
              <a:tr h="630705">
                <a:tc rowSpan="3">
                  <a:txBody>
                    <a:bodyPr/>
                    <a:lstStyle/>
                    <a:p>
                      <a:r>
                        <a:rPr lang="de-DE" sz="1000" dirty="0">
                          <a:solidFill>
                            <a:schemeClr val="tx1">
                              <a:lumMod val="50000"/>
                            </a:schemeClr>
                          </a:solidFill>
                        </a:rPr>
                        <a:t>Media</a:t>
                      </a:r>
                      <a:br>
                        <a:rPr lang="de-DE" sz="1000" dirty="0">
                          <a:solidFill>
                            <a:schemeClr val="tx1">
                              <a:lumMod val="50000"/>
                            </a:schemeClr>
                          </a:solidFill>
                        </a:rPr>
                      </a:br>
                      <a:r>
                        <a:rPr lang="de-DE" sz="1000" dirty="0" err="1">
                          <a:solidFill>
                            <a:schemeClr val="tx1">
                              <a:lumMod val="50000"/>
                            </a:schemeClr>
                          </a:solidFill>
                        </a:rPr>
                        <a:t>layers</a:t>
                      </a:r>
                      <a:endParaRPr lang="de-DE" sz="1000" dirty="0">
                        <a:solidFill>
                          <a:schemeClr val="tx1">
                            <a:lumMod val="50000"/>
                          </a:schemeClr>
                        </a:solidFill>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000" dirty="0">
                          <a:solidFill>
                            <a:schemeClr val="bg1"/>
                          </a:solidFill>
                          <a:effectLst/>
                        </a:rPr>
                        <a:t>Packet/</a:t>
                      </a:r>
                      <a:r>
                        <a:rPr lang="de-DE" sz="1000" dirty="0" err="1">
                          <a:solidFill>
                            <a:schemeClr val="bg1"/>
                          </a:solidFill>
                          <a:effectLst/>
                        </a:rPr>
                        <a:t>Datagram</a:t>
                      </a:r>
                      <a:endParaRPr lang="de-DE" sz="1000" dirty="0">
                        <a:solidFill>
                          <a:schemeClr val="bg1"/>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EBEE"/>
                    </a:solidFill>
                  </a:tcPr>
                </a:tc>
                <a:tc>
                  <a:txBody>
                    <a:bodyPr/>
                    <a:lstStyle/>
                    <a:p>
                      <a:r>
                        <a:rPr lang="de-DE" sz="1000" dirty="0">
                          <a:solidFill>
                            <a:schemeClr val="bg1"/>
                          </a:solidFill>
                          <a:effectLst/>
                        </a:rPr>
                        <a:t>3. Network</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EBEE"/>
                    </a:solidFill>
                  </a:tcPr>
                </a:tc>
                <a:tc>
                  <a:txBody>
                    <a:bodyPr/>
                    <a:lstStyle/>
                    <a:p>
                      <a:r>
                        <a:rPr lang="en-US" sz="1000" dirty="0">
                          <a:solidFill>
                            <a:schemeClr val="bg1"/>
                          </a:solidFill>
                          <a:effectLst/>
                        </a:rPr>
                        <a:t>Path determination and logical addressing</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EBEE"/>
                    </a:solidFill>
                  </a:tcPr>
                </a:tc>
                <a:extLst>
                  <a:ext uri="{0D108BD9-81ED-4DB2-BD59-A6C34878D82A}">
                    <a16:rowId xmlns:a16="http://schemas.microsoft.com/office/drawing/2014/main" val="10006"/>
                  </a:ext>
                </a:extLst>
              </a:tr>
              <a:tr h="419865">
                <a:tc vMerge="1">
                  <a:txBody>
                    <a:bodyPr/>
                    <a:lstStyle/>
                    <a:p>
                      <a:endParaRPr lang="de-DE"/>
                    </a:p>
                  </a:txBody>
                  <a:tcPr/>
                </a:tc>
                <a:tc>
                  <a:txBody>
                    <a:bodyPr/>
                    <a:lstStyle/>
                    <a:p>
                      <a:r>
                        <a:rPr lang="de-DE" sz="1000" dirty="0">
                          <a:solidFill>
                            <a:schemeClr val="bg1"/>
                          </a:solidFill>
                          <a:effectLst/>
                        </a:rPr>
                        <a:t>Frame</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B4F2"/>
                    </a:solidFill>
                  </a:tcPr>
                </a:tc>
                <a:tc>
                  <a:txBody>
                    <a:bodyPr/>
                    <a:lstStyle/>
                    <a:p>
                      <a:r>
                        <a:rPr lang="de-DE" sz="1000" dirty="0">
                          <a:solidFill>
                            <a:schemeClr val="bg1"/>
                          </a:solidFill>
                          <a:effectLst/>
                        </a:rPr>
                        <a:t>2. Data link</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B4F2"/>
                    </a:solidFill>
                  </a:tcPr>
                </a:tc>
                <a:tc>
                  <a:txBody>
                    <a:bodyPr/>
                    <a:lstStyle/>
                    <a:p>
                      <a:r>
                        <a:rPr lang="de-DE" sz="1000" dirty="0" err="1">
                          <a:solidFill>
                            <a:schemeClr val="bg1"/>
                          </a:solidFill>
                          <a:effectLst/>
                        </a:rPr>
                        <a:t>Physical</a:t>
                      </a:r>
                      <a:r>
                        <a:rPr lang="de-DE" sz="1000" dirty="0">
                          <a:solidFill>
                            <a:schemeClr val="bg1"/>
                          </a:solidFill>
                          <a:effectLst/>
                        </a:rPr>
                        <a:t> </a:t>
                      </a:r>
                      <a:r>
                        <a:rPr lang="de-DE" sz="1000" dirty="0" err="1">
                          <a:solidFill>
                            <a:schemeClr val="bg1"/>
                          </a:solidFill>
                          <a:effectLst/>
                        </a:rPr>
                        <a:t>addressing</a:t>
                      </a:r>
                      <a:endParaRPr lang="de-DE" sz="1000" dirty="0">
                        <a:solidFill>
                          <a:schemeClr val="bg1"/>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B4F2"/>
                    </a:solidFill>
                  </a:tcPr>
                </a:tc>
                <a:extLst>
                  <a:ext uri="{0D108BD9-81ED-4DB2-BD59-A6C34878D82A}">
                    <a16:rowId xmlns:a16="http://schemas.microsoft.com/office/drawing/2014/main" val="10007"/>
                  </a:ext>
                </a:extLst>
              </a:tr>
              <a:tr h="599808">
                <a:tc vMerge="1">
                  <a:txBody>
                    <a:bodyPr/>
                    <a:lstStyle/>
                    <a:p>
                      <a:endParaRPr lang="de-DE"/>
                    </a:p>
                  </a:txBody>
                  <a:tcPr/>
                </a:tc>
                <a:tc>
                  <a:txBody>
                    <a:bodyPr/>
                    <a:lstStyle/>
                    <a:p>
                      <a:r>
                        <a:rPr lang="de-DE" sz="1000" dirty="0">
                          <a:solidFill>
                            <a:schemeClr val="bg1"/>
                          </a:solidFill>
                          <a:effectLst/>
                        </a:rPr>
                        <a:t>Bit</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AE5"/>
                    </a:solidFill>
                  </a:tcPr>
                </a:tc>
                <a:tc>
                  <a:txBody>
                    <a:bodyPr/>
                    <a:lstStyle/>
                    <a:p>
                      <a:r>
                        <a:rPr lang="de-DE" sz="1000" dirty="0">
                          <a:solidFill>
                            <a:schemeClr val="bg1"/>
                          </a:solidFill>
                          <a:effectLst/>
                        </a:rPr>
                        <a:t>1. </a:t>
                      </a:r>
                      <a:r>
                        <a:rPr lang="de-DE" sz="1000" dirty="0" err="1">
                          <a:solidFill>
                            <a:schemeClr val="bg1"/>
                          </a:solidFill>
                          <a:effectLst/>
                        </a:rPr>
                        <a:t>Physical</a:t>
                      </a:r>
                      <a:endParaRPr lang="de-DE" sz="1000" dirty="0">
                        <a:solidFill>
                          <a:schemeClr val="bg1"/>
                        </a:solidFill>
                        <a:effectLst/>
                      </a:endParaRP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AE5"/>
                    </a:solidFill>
                  </a:tcPr>
                </a:tc>
                <a:tc>
                  <a:txBody>
                    <a:bodyPr/>
                    <a:lstStyle/>
                    <a:p>
                      <a:r>
                        <a:rPr lang="en-US" sz="1000" dirty="0">
                          <a:solidFill>
                            <a:schemeClr val="bg1"/>
                          </a:solidFill>
                          <a:effectLst/>
                        </a:rPr>
                        <a:t>Media, signal and binary transmission</a:t>
                      </a:r>
                    </a:p>
                  </a:txBody>
                  <a:tcPr marL="41668" marR="41668" marT="20836" marB="20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7AAE5"/>
                    </a:solidFill>
                  </a:tcPr>
                </a:tc>
                <a:extLst>
                  <a:ext uri="{0D108BD9-81ED-4DB2-BD59-A6C34878D82A}">
                    <a16:rowId xmlns:a16="http://schemas.microsoft.com/office/drawing/2014/main" val="10008"/>
                  </a:ext>
                </a:extLst>
              </a:tr>
            </a:tbl>
          </a:graphicData>
        </a:graphic>
      </p:graphicFrame>
      <p:sp>
        <p:nvSpPr>
          <p:cNvPr id="5" name="Textfeld 4"/>
          <p:cNvSpPr txBox="1"/>
          <p:nvPr/>
        </p:nvSpPr>
        <p:spPr>
          <a:xfrm>
            <a:off x="6248401" y="1914526"/>
            <a:ext cx="4238625" cy="4524375"/>
          </a:xfrm>
          <a:prstGeom prst="rect">
            <a:avLst/>
          </a:prstGeom>
          <a:noFill/>
        </p:spPr>
        <p:txBody>
          <a:bodyPr>
            <a:spAutoFit/>
          </a:bodyPr>
          <a:lstStyle/>
          <a:p>
            <a:pPr marL="171450" indent="-171450" algn="just">
              <a:buFont typeface="Arial" pitchFamily="34" charset="0"/>
              <a:buChar char="•"/>
              <a:defRPr/>
            </a:pPr>
            <a:r>
              <a:rPr lang="en-GB" sz="1200" kern="0" dirty="0">
                <a:solidFill>
                  <a:srgbClr val="000000"/>
                </a:solidFill>
                <a:latin typeface="Arial" charset="0"/>
              </a:rPr>
              <a:t>interaction with user and interaction with applications on other computers.</a:t>
            </a:r>
          </a:p>
          <a:p>
            <a:pPr>
              <a:defRPr/>
            </a:pPr>
            <a:r>
              <a:rPr lang="en-GB" sz="1200" kern="0" dirty="0">
                <a:solidFill>
                  <a:srgbClr val="000000"/>
                </a:solidFill>
                <a:latin typeface="Arial" charset="0"/>
              </a:rPr>
              <a:t>	</a:t>
            </a:r>
          </a:p>
          <a:p>
            <a:pPr algn="just">
              <a:defRPr/>
            </a:pPr>
            <a:endParaRPr lang="en-GB" sz="1200" kern="0" dirty="0">
              <a:solidFill>
                <a:srgbClr val="000000"/>
              </a:solidFill>
              <a:latin typeface="Arial" charset="0"/>
            </a:endParaRPr>
          </a:p>
          <a:p>
            <a:pPr marL="171450" indent="-171450" algn="just">
              <a:buFont typeface="Arial" pitchFamily="34" charset="0"/>
              <a:buChar char="•"/>
              <a:defRPr/>
            </a:pPr>
            <a:r>
              <a:rPr lang="en-GB" sz="1200" kern="0" dirty="0">
                <a:solidFill>
                  <a:srgbClr val="000000"/>
                </a:solidFill>
                <a:latin typeface="Arial" charset="0"/>
              </a:rPr>
              <a:t>converting data to a standard correct format, so that the receiving layer can understand it.</a:t>
            </a:r>
          </a:p>
          <a:p>
            <a:pPr>
              <a:defRPr/>
            </a:pPr>
            <a:r>
              <a:rPr lang="en-GB" sz="1200" kern="0" dirty="0">
                <a:solidFill>
                  <a:srgbClr val="000000"/>
                </a:solidFill>
                <a:latin typeface="Arial" charset="0"/>
              </a:rPr>
              <a:t>	</a:t>
            </a:r>
          </a:p>
          <a:p>
            <a:pPr algn="just">
              <a:defRPr/>
            </a:pPr>
            <a:endParaRPr lang="en-GB" sz="1200" kern="0" dirty="0">
              <a:solidFill>
                <a:srgbClr val="000000"/>
              </a:solidFill>
              <a:latin typeface="Arial" charset="0"/>
            </a:endParaRPr>
          </a:p>
          <a:p>
            <a:pPr marL="171450" indent="-171450" algn="just">
              <a:buFont typeface="Arial" pitchFamily="34" charset="0"/>
              <a:buChar char="•"/>
              <a:defRPr/>
            </a:pPr>
            <a:r>
              <a:rPr lang="en-GB" sz="1200" kern="0" dirty="0">
                <a:solidFill>
                  <a:srgbClr val="000000"/>
                </a:solidFill>
                <a:latin typeface="Arial" charset="0"/>
              </a:rPr>
              <a:t>establishing, maintaining, and terminating the communications between the two devices. </a:t>
            </a:r>
          </a:p>
          <a:p>
            <a:pPr>
              <a:defRPr/>
            </a:pPr>
            <a:r>
              <a:rPr lang="en-GB" sz="1200" kern="0" dirty="0">
                <a:solidFill>
                  <a:srgbClr val="000000"/>
                </a:solidFill>
                <a:latin typeface="Arial" charset="0"/>
              </a:rPr>
              <a:t>	</a:t>
            </a:r>
          </a:p>
          <a:p>
            <a:pPr algn="just">
              <a:defRPr/>
            </a:pPr>
            <a:endParaRPr lang="en-GB" sz="1200" kern="0" dirty="0">
              <a:solidFill>
                <a:srgbClr val="000000"/>
              </a:solidFill>
              <a:latin typeface="Arial" charset="0"/>
            </a:endParaRPr>
          </a:p>
          <a:p>
            <a:pPr marL="171450" indent="-171450" algn="just">
              <a:buFont typeface="Arial" pitchFamily="34" charset="0"/>
              <a:buChar char="•"/>
              <a:defRPr/>
            </a:pPr>
            <a:r>
              <a:rPr lang="en-GB" sz="1200" kern="0" dirty="0">
                <a:solidFill>
                  <a:srgbClr val="000000"/>
                </a:solidFill>
                <a:latin typeface="Arial" charset="0"/>
              </a:rPr>
              <a:t>segmentation of data.</a:t>
            </a:r>
          </a:p>
          <a:p>
            <a:pPr>
              <a:defRPr/>
            </a:pPr>
            <a:endParaRPr lang="en-GB" sz="1200" kern="0" dirty="0">
              <a:solidFill>
                <a:srgbClr val="000000"/>
              </a:solidFill>
              <a:latin typeface="Arial" charset="0"/>
            </a:endParaRPr>
          </a:p>
          <a:p>
            <a:pPr>
              <a:defRPr/>
            </a:pPr>
            <a:r>
              <a:rPr lang="en-GB" sz="1200" kern="0" dirty="0">
                <a:solidFill>
                  <a:srgbClr val="000000"/>
                </a:solidFill>
                <a:latin typeface="Arial" charset="0"/>
              </a:rPr>
              <a:t>	</a:t>
            </a:r>
          </a:p>
          <a:p>
            <a:pPr marL="171450" indent="-171450" algn="just">
              <a:buFont typeface="Arial" pitchFamily="34" charset="0"/>
              <a:buChar char="•"/>
              <a:defRPr/>
            </a:pPr>
            <a:r>
              <a:rPr lang="en-GB" sz="1200" kern="0" dirty="0">
                <a:solidFill>
                  <a:srgbClr val="000000"/>
                </a:solidFill>
                <a:latin typeface="Arial" charset="0"/>
              </a:rPr>
              <a:t>data delivery across internetwork and path determination.</a:t>
            </a:r>
          </a:p>
          <a:p>
            <a:pPr>
              <a:defRPr/>
            </a:pPr>
            <a:endParaRPr lang="en-GB" sz="1200" kern="0" dirty="0">
              <a:solidFill>
                <a:srgbClr val="000000"/>
              </a:solidFill>
              <a:latin typeface="Arial" charset="0"/>
            </a:endParaRPr>
          </a:p>
          <a:p>
            <a:pPr>
              <a:defRPr/>
            </a:pPr>
            <a:r>
              <a:rPr lang="en-GB" sz="1200" kern="0" dirty="0">
                <a:solidFill>
                  <a:srgbClr val="000000"/>
                </a:solidFill>
                <a:latin typeface="Arial" charset="0"/>
              </a:rPr>
              <a:t>	</a:t>
            </a:r>
          </a:p>
          <a:p>
            <a:pPr marL="171450" indent="-171450" algn="just">
              <a:buFont typeface="Arial" pitchFamily="34" charset="0"/>
              <a:buChar char="•"/>
              <a:defRPr/>
            </a:pPr>
            <a:r>
              <a:rPr lang="en-GB" sz="1200" kern="0" dirty="0">
                <a:solidFill>
                  <a:srgbClr val="000000"/>
                </a:solidFill>
                <a:latin typeface="Arial" charset="0"/>
              </a:rPr>
              <a:t>adapting data to whatever physical layer technology that will be used.</a:t>
            </a:r>
          </a:p>
          <a:p>
            <a:pPr>
              <a:defRPr/>
            </a:pPr>
            <a:r>
              <a:rPr lang="en-GB" sz="1200" kern="0" dirty="0">
                <a:solidFill>
                  <a:srgbClr val="000000"/>
                </a:solidFill>
                <a:latin typeface="Arial" charset="0"/>
              </a:rPr>
              <a:t>	</a:t>
            </a:r>
          </a:p>
          <a:p>
            <a:pPr marL="171450" indent="-171450" algn="just">
              <a:buFont typeface="Arial" pitchFamily="34" charset="0"/>
              <a:buChar char="•"/>
              <a:defRPr/>
            </a:pPr>
            <a:r>
              <a:rPr lang="en-GB" sz="1200" kern="0" dirty="0">
                <a:solidFill>
                  <a:sysClr val="windowText" lastClr="000000"/>
                </a:solidFill>
                <a:latin typeface="Arial" charset="0"/>
              </a:rPr>
              <a:t>moving the data on and off the network medium, e.g. pin-outs, electrical voltages, cabling standards, etc.</a:t>
            </a:r>
          </a:p>
          <a:p>
            <a:pPr>
              <a:defRPr/>
            </a:pPr>
            <a:endParaRPr lang="de-DE" sz="1200" kern="0" dirty="0">
              <a:solidFill>
                <a:sysClr val="windowText" lastClr="000000"/>
              </a:solidFill>
              <a:latin typeface="Arial" charset="0"/>
            </a:endParaRPr>
          </a:p>
        </p:txBody>
      </p:sp>
    </p:spTree>
    <p:extLst>
      <p:ext uri="{BB962C8B-B14F-4D97-AF65-F5344CB8AC3E}">
        <p14:creationId xmlns:p14="http://schemas.microsoft.com/office/powerpoint/2010/main" val="42161979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851026" y="474663"/>
            <a:ext cx="8099425" cy="755650"/>
          </a:xfrm>
        </p:spPr>
        <p:txBody>
          <a:bodyPr/>
          <a:lstStyle/>
          <a:p>
            <a:pPr eaLnBrk="1" hangingPunct="1"/>
            <a:r>
              <a:rPr lang="en-GB" altLang="en-US"/>
              <a:t>Product Structure</a:t>
            </a:r>
          </a:p>
        </p:txBody>
      </p:sp>
      <p:graphicFrame>
        <p:nvGraphicFramePr>
          <p:cNvPr id="4" name="Content Placeholder 3"/>
          <p:cNvGraphicFramePr>
            <a:graphicFrameLocks noGrp="1"/>
          </p:cNvGraphicFramePr>
          <p:nvPr>
            <p:ph idx="1"/>
          </p:nvPr>
        </p:nvGraphicFramePr>
        <p:xfrm>
          <a:off x="3049691" y="1143301"/>
          <a:ext cx="7383681" cy="4441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AutoShape 6"/>
          <p:cNvSpPr>
            <a:spLocks noChangeArrowheads="1"/>
          </p:cNvSpPr>
          <p:nvPr/>
        </p:nvSpPr>
        <p:spPr bwMode="gray">
          <a:xfrm>
            <a:off x="8391687" y="1707406"/>
            <a:ext cx="1480234" cy="605958"/>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Metro</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National</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International</a:t>
            </a:r>
          </a:p>
        </p:txBody>
      </p:sp>
      <p:sp>
        <p:nvSpPr>
          <p:cNvPr id="23" name="AutoShape 6"/>
          <p:cNvSpPr>
            <a:spLocks noChangeArrowheads="1"/>
          </p:cNvSpPr>
          <p:nvPr/>
        </p:nvSpPr>
        <p:spPr bwMode="gray">
          <a:xfrm>
            <a:off x="6911581" y="562810"/>
            <a:ext cx="1790962" cy="605958"/>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P2P (LANLink P2P)</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H&amp;S (LANLink H&amp;S)</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A2A (E PN)</a:t>
            </a:r>
          </a:p>
        </p:txBody>
      </p:sp>
      <p:sp>
        <p:nvSpPr>
          <p:cNvPr id="24" name="AutoShape 6"/>
          <p:cNvSpPr>
            <a:spLocks noChangeArrowheads="1"/>
          </p:cNvSpPr>
          <p:nvPr/>
        </p:nvSpPr>
        <p:spPr bwMode="gray">
          <a:xfrm>
            <a:off x="8996457" y="2898367"/>
            <a:ext cx="1480234" cy="605958"/>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Colt Fibre</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Leased Line</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ULL</a:t>
            </a:r>
          </a:p>
        </p:txBody>
      </p:sp>
      <p:sp>
        <p:nvSpPr>
          <p:cNvPr id="25" name="AutoShape 6"/>
          <p:cNvSpPr>
            <a:spLocks noChangeArrowheads="1"/>
          </p:cNvSpPr>
          <p:nvPr/>
        </p:nvSpPr>
        <p:spPr bwMode="gray">
          <a:xfrm>
            <a:off x="7671175" y="5409220"/>
            <a:ext cx="1480234" cy="630070"/>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2Mb – 600Mb</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1Gb</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2Gb – 10Gb</a:t>
            </a:r>
          </a:p>
        </p:txBody>
      </p:sp>
      <p:sp>
        <p:nvSpPr>
          <p:cNvPr id="26" name="AutoShape 6"/>
          <p:cNvSpPr>
            <a:spLocks noChangeArrowheads="1"/>
          </p:cNvSpPr>
          <p:nvPr/>
        </p:nvSpPr>
        <p:spPr bwMode="gray">
          <a:xfrm>
            <a:off x="5429724" y="5621804"/>
            <a:ext cx="1480234" cy="605958"/>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Unprotected</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Protected</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Gold/Platinum</a:t>
            </a:r>
          </a:p>
        </p:txBody>
      </p:sp>
      <p:sp>
        <p:nvSpPr>
          <p:cNvPr id="27" name="AutoShape 6"/>
          <p:cNvSpPr>
            <a:spLocks noChangeArrowheads="1"/>
          </p:cNvSpPr>
          <p:nvPr/>
        </p:nvSpPr>
        <p:spPr bwMode="gray">
          <a:xfrm>
            <a:off x="8835258" y="4071126"/>
            <a:ext cx="1480234" cy="775506"/>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EoMSP</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EoFibre</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Ethernet / NNI</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Ethernet</a:t>
            </a:r>
          </a:p>
        </p:txBody>
      </p:sp>
      <p:sp>
        <p:nvSpPr>
          <p:cNvPr id="28" name="AutoShape 6"/>
          <p:cNvSpPr>
            <a:spLocks noChangeArrowheads="1"/>
          </p:cNvSpPr>
          <p:nvPr/>
        </p:nvSpPr>
        <p:spPr bwMode="gray">
          <a:xfrm>
            <a:off x="3092810" y="4464115"/>
            <a:ext cx="1610964" cy="765032"/>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10/100BaseT</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1000BaseT</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1000BaseSX/LX</a:t>
            </a:r>
          </a:p>
        </p:txBody>
      </p:sp>
      <p:sp>
        <p:nvSpPr>
          <p:cNvPr id="29" name="AutoShape 6"/>
          <p:cNvSpPr>
            <a:spLocks noChangeArrowheads="1"/>
          </p:cNvSpPr>
          <p:nvPr/>
        </p:nvSpPr>
        <p:spPr bwMode="gray">
          <a:xfrm>
            <a:off x="3395701" y="2734266"/>
            <a:ext cx="1115909" cy="765032"/>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RJ45</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SC/PC</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LC</a:t>
            </a:r>
          </a:p>
        </p:txBody>
      </p:sp>
      <p:sp>
        <p:nvSpPr>
          <p:cNvPr id="30" name="AutoShape 6"/>
          <p:cNvSpPr>
            <a:spLocks noChangeArrowheads="1"/>
          </p:cNvSpPr>
          <p:nvPr/>
        </p:nvSpPr>
        <p:spPr bwMode="gray">
          <a:xfrm>
            <a:off x="2585610" y="1324890"/>
            <a:ext cx="2523208" cy="765032"/>
          </a:xfrm>
          <a:prstGeom prst="roundRect">
            <a:avLst>
              <a:gd name="adj" fmla="val 16667"/>
            </a:avLst>
          </a:prstGeom>
          <a:solidFill>
            <a:schemeClr val="tx2">
              <a:lumMod val="40000"/>
              <a:lumOff val="60000"/>
            </a:schemeClr>
          </a:solidFill>
          <a:ln w="38100" algn="ctr">
            <a:noFill/>
            <a:round/>
            <a:headEnd/>
            <a:tailEn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72000" tIns="72000" rIns="72000" bIns="72000" anchor="ctr"/>
          <a:lstStyle/>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Proactive Fault Notification</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Performance Reporting</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Class of Service</a:t>
            </a:r>
          </a:p>
          <a:p>
            <a:pPr marL="352425" indent="-285750">
              <a:spcBef>
                <a:spcPct val="10000"/>
              </a:spcBef>
              <a:spcAft>
                <a:spcPct val="10000"/>
              </a:spcAft>
              <a:buClr>
                <a:srgbClr val="009DE0"/>
              </a:buClr>
              <a:buFont typeface="Arial" charset="0"/>
              <a:buChar char="•"/>
              <a:defRPr/>
            </a:pPr>
            <a:r>
              <a:rPr lang="en-GB" sz="1050" dirty="0">
                <a:solidFill>
                  <a:srgbClr val="515049"/>
                </a:solidFill>
                <a:latin typeface="Arial" charset="0"/>
                <a:sym typeface="Wingdings" pitchFamily="2" charset="2"/>
              </a:rPr>
              <a:t>Demarcation Device</a:t>
            </a:r>
          </a:p>
        </p:txBody>
      </p:sp>
    </p:spTree>
    <p:extLst>
      <p:ext uri="{BB962C8B-B14F-4D97-AF65-F5344CB8AC3E}">
        <p14:creationId xmlns:p14="http://schemas.microsoft.com/office/powerpoint/2010/main" val="215813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el 1"/>
          <p:cNvSpPr>
            <a:spLocks noGrp="1"/>
          </p:cNvSpPr>
          <p:nvPr>
            <p:ph type="title"/>
          </p:nvPr>
        </p:nvSpPr>
        <p:spPr/>
        <p:txBody>
          <a:bodyPr/>
          <a:lstStyle/>
          <a:p>
            <a:r>
              <a:rPr lang="de-DE" altLang="en-US"/>
              <a:t>OSI/ISO vs. TCP/IP</a:t>
            </a:r>
          </a:p>
        </p:txBody>
      </p:sp>
      <p:grpSp>
        <p:nvGrpSpPr>
          <p:cNvPr id="35843" name="Gruppieren 31"/>
          <p:cNvGrpSpPr>
            <a:grpSpLocks/>
          </p:cNvGrpSpPr>
          <p:nvPr/>
        </p:nvGrpSpPr>
        <p:grpSpPr bwMode="auto">
          <a:xfrm>
            <a:off x="3332164" y="1944688"/>
            <a:ext cx="5210175" cy="3664916"/>
            <a:chOff x="1952625" y="1076560"/>
            <a:chExt cx="5210175" cy="3664707"/>
          </a:xfrm>
        </p:grpSpPr>
        <p:sp>
          <p:nvSpPr>
            <p:cNvPr id="35844" name="Text Box 1026"/>
            <p:cNvSpPr txBox="1">
              <a:spLocks noChangeArrowheads="1"/>
            </p:cNvSpPr>
            <p:nvPr/>
          </p:nvSpPr>
          <p:spPr bwMode="auto">
            <a:xfrm>
              <a:off x="2363455" y="1126133"/>
              <a:ext cx="1184940"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6FEFAC"/>
                  </a:solidFill>
                </a:rPr>
                <a:t>Application</a:t>
              </a:r>
            </a:p>
          </p:txBody>
        </p:sp>
        <p:sp>
          <p:nvSpPr>
            <p:cNvPr id="35845" name="Rectangle 1027"/>
            <p:cNvSpPr>
              <a:spLocks noChangeArrowheads="1"/>
            </p:cNvSpPr>
            <p:nvPr/>
          </p:nvSpPr>
          <p:spPr bwMode="auto">
            <a:xfrm>
              <a:off x="1952625" y="11064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46" name="Text Box 1028"/>
            <p:cNvSpPr txBox="1">
              <a:spLocks noChangeArrowheads="1"/>
            </p:cNvSpPr>
            <p:nvPr/>
          </p:nvSpPr>
          <p:spPr bwMode="auto">
            <a:xfrm>
              <a:off x="2289701" y="1583333"/>
              <a:ext cx="1335622"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6FEFAC"/>
                  </a:solidFill>
                </a:rPr>
                <a:t>Presentation</a:t>
              </a:r>
            </a:p>
          </p:txBody>
        </p:sp>
        <p:sp>
          <p:nvSpPr>
            <p:cNvPr id="35847" name="Rectangle 1029"/>
            <p:cNvSpPr>
              <a:spLocks noChangeArrowheads="1"/>
            </p:cNvSpPr>
            <p:nvPr/>
          </p:nvSpPr>
          <p:spPr bwMode="auto">
            <a:xfrm>
              <a:off x="1952625" y="15636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48" name="Text Box 1030"/>
            <p:cNvSpPr txBox="1">
              <a:spLocks noChangeArrowheads="1"/>
            </p:cNvSpPr>
            <p:nvPr/>
          </p:nvSpPr>
          <p:spPr bwMode="auto">
            <a:xfrm>
              <a:off x="2500504" y="2040533"/>
              <a:ext cx="912429"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6FEFAC"/>
                  </a:solidFill>
                </a:rPr>
                <a:t>Session</a:t>
              </a:r>
            </a:p>
          </p:txBody>
        </p:sp>
        <p:sp>
          <p:nvSpPr>
            <p:cNvPr id="35849" name="Rectangle 1031"/>
            <p:cNvSpPr>
              <a:spLocks noChangeArrowheads="1"/>
            </p:cNvSpPr>
            <p:nvPr/>
          </p:nvSpPr>
          <p:spPr bwMode="auto">
            <a:xfrm>
              <a:off x="1952625" y="20208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50" name="Text Box 1032"/>
            <p:cNvSpPr txBox="1">
              <a:spLocks noChangeArrowheads="1"/>
            </p:cNvSpPr>
            <p:nvPr/>
          </p:nvSpPr>
          <p:spPr bwMode="auto">
            <a:xfrm>
              <a:off x="2427544" y="2497733"/>
              <a:ext cx="1063112"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66FF"/>
                  </a:solidFill>
                </a:rPr>
                <a:t>Transport</a:t>
              </a:r>
            </a:p>
          </p:txBody>
        </p:sp>
        <p:sp>
          <p:nvSpPr>
            <p:cNvPr id="35851" name="Rectangle 1033"/>
            <p:cNvSpPr>
              <a:spLocks noChangeArrowheads="1"/>
            </p:cNvSpPr>
            <p:nvPr/>
          </p:nvSpPr>
          <p:spPr bwMode="auto">
            <a:xfrm>
              <a:off x="1952625" y="24780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52" name="Text Box 1034"/>
            <p:cNvSpPr txBox="1">
              <a:spLocks noChangeArrowheads="1"/>
            </p:cNvSpPr>
            <p:nvPr/>
          </p:nvSpPr>
          <p:spPr bwMode="auto">
            <a:xfrm>
              <a:off x="2490069" y="2954933"/>
              <a:ext cx="936475"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CC66"/>
                  </a:solidFill>
                </a:rPr>
                <a:t>Network</a:t>
              </a:r>
            </a:p>
          </p:txBody>
        </p:sp>
        <p:sp>
          <p:nvSpPr>
            <p:cNvPr id="35853" name="Rectangle 1035"/>
            <p:cNvSpPr>
              <a:spLocks noChangeArrowheads="1"/>
            </p:cNvSpPr>
            <p:nvPr/>
          </p:nvSpPr>
          <p:spPr bwMode="auto">
            <a:xfrm>
              <a:off x="1952625" y="29352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54" name="Text Box 1036"/>
            <p:cNvSpPr txBox="1">
              <a:spLocks noChangeArrowheads="1"/>
            </p:cNvSpPr>
            <p:nvPr/>
          </p:nvSpPr>
          <p:spPr bwMode="auto">
            <a:xfrm>
              <a:off x="2432369" y="3412123"/>
              <a:ext cx="1050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002060"/>
                  </a:solidFill>
                </a:rPr>
                <a:t>Data Link</a:t>
              </a:r>
            </a:p>
          </p:txBody>
        </p:sp>
        <p:sp>
          <p:nvSpPr>
            <p:cNvPr id="35855" name="Rectangle 1037"/>
            <p:cNvSpPr>
              <a:spLocks noChangeArrowheads="1"/>
            </p:cNvSpPr>
            <p:nvPr/>
          </p:nvSpPr>
          <p:spPr bwMode="auto">
            <a:xfrm>
              <a:off x="1952625" y="33924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56" name="Text Box 1038"/>
            <p:cNvSpPr txBox="1">
              <a:spLocks noChangeArrowheads="1"/>
            </p:cNvSpPr>
            <p:nvPr/>
          </p:nvSpPr>
          <p:spPr bwMode="auto">
            <a:xfrm>
              <a:off x="2484466" y="3869323"/>
              <a:ext cx="9460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002060"/>
                  </a:solidFill>
                </a:rPr>
                <a:t>Physical</a:t>
              </a:r>
            </a:p>
          </p:txBody>
        </p:sp>
        <p:sp>
          <p:nvSpPr>
            <p:cNvPr id="35857" name="Rectangle 1039"/>
            <p:cNvSpPr>
              <a:spLocks noChangeArrowheads="1"/>
            </p:cNvSpPr>
            <p:nvPr/>
          </p:nvSpPr>
          <p:spPr bwMode="auto">
            <a:xfrm>
              <a:off x="1952625" y="38496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58" name="Text Box 1040"/>
            <p:cNvSpPr txBox="1">
              <a:spLocks noChangeArrowheads="1"/>
            </p:cNvSpPr>
            <p:nvPr/>
          </p:nvSpPr>
          <p:spPr bwMode="auto">
            <a:xfrm>
              <a:off x="2335821" y="4402732"/>
              <a:ext cx="1154483"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9900"/>
                  </a:solidFill>
                </a:rPr>
                <a:t>OSI Model</a:t>
              </a:r>
              <a:endParaRPr lang="en-GB" altLang="en-US" sz="1600" kern="0"/>
            </a:p>
          </p:txBody>
        </p:sp>
        <p:sp>
          <p:nvSpPr>
            <p:cNvPr id="35859" name="Text Box 1041"/>
            <p:cNvSpPr txBox="1">
              <a:spLocks noChangeArrowheads="1"/>
            </p:cNvSpPr>
            <p:nvPr/>
          </p:nvSpPr>
          <p:spPr bwMode="auto">
            <a:xfrm>
              <a:off x="5545338" y="2269133"/>
              <a:ext cx="1402948"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66FF"/>
                  </a:solidFill>
                </a:rPr>
                <a:t>Transmission</a:t>
              </a:r>
            </a:p>
          </p:txBody>
        </p:sp>
        <p:sp>
          <p:nvSpPr>
            <p:cNvPr id="35860" name="Rectangle 1042"/>
            <p:cNvSpPr>
              <a:spLocks noChangeArrowheads="1"/>
            </p:cNvSpPr>
            <p:nvPr/>
          </p:nvSpPr>
          <p:spPr bwMode="auto">
            <a:xfrm>
              <a:off x="5257800" y="2060548"/>
              <a:ext cx="1905000" cy="7557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61" name="Text Box 1043"/>
            <p:cNvSpPr txBox="1">
              <a:spLocks noChangeArrowheads="1"/>
            </p:cNvSpPr>
            <p:nvPr/>
          </p:nvSpPr>
          <p:spPr bwMode="auto">
            <a:xfrm>
              <a:off x="5825670" y="2954933"/>
              <a:ext cx="881972"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CC66"/>
                  </a:solidFill>
                </a:rPr>
                <a:t>Internet</a:t>
              </a:r>
            </a:p>
          </p:txBody>
        </p:sp>
        <p:sp>
          <p:nvSpPr>
            <p:cNvPr id="35862" name="Rectangle 1044"/>
            <p:cNvSpPr>
              <a:spLocks noChangeArrowheads="1"/>
            </p:cNvSpPr>
            <p:nvPr/>
          </p:nvSpPr>
          <p:spPr bwMode="auto">
            <a:xfrm>
              <a:off x="5257800" y="2935263"/>
              <a:ext cx="1905000" cy="3778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63" name="Text Box 1045"/>
            <p:cNvSpPr txBox="1">
              <a:spLocks noChangeArrowheads="1"/>
            </p:cNvSpPr>
            <p:nvPr/>
          </p:nvSpPr>
          <p:spPr bwMode="auto">
            <a:xfrm>
              <a:off x="5710215" y="3487449"/>
              <a:ext cx="11208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002060"/>
                  </a:solidFill>
                </a:rPr>
                <a:t>Network</a:t>
              </a:r>
            </a:p>
            <a:p>
              <a:pPr>
                <a:spcBef>
                  <a:spcPct val="0"/>
                </a:spcBef>
                <a:buClrTx/>
                <a:buSzTx/>
              </a:pPr>
              <a:r>
                <a:rPr lang="en-GB" altLang="en-US" sz="1600" kern="0">
                  <a:solidFill>
                    <a:srgbClr val="002060"/>
                  </a:solidFill>
                </a:rPr>
                <a:t>Access </a:t>
              </a:r>
              <a:r>
                <a:rPr lang="en-GB" altLang="en-US" sz="1600" kern="0">
                  <a:solidFill>
                    <a:schemeClr val="bg1"/>
                  </a:solidFill>
                </a:rPr>
                <a:t>(*)</a:t>
              </a:r>
            </a:p>
          </p:txBody>
        </p:sp>
        <p:sp>
          <p:nvSpPr>
            <p:cNvPr id="35864" name="Rectangle 1046"/>
            <p:cNvSpPr>
              <a:spLocks noChangeArrowheads="1"/>
            </p:cNvSpPr>
            <p:nvPr/>
          </p:nvSpPr>
          <p:spPr bwMode="auto">
            <a:xfrm>
              <a:off x="5257800" y="3432148"/>
              <a:ext cx="1905000" cy="7557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65" name="Rectangle 1047"/>
            <p:cNvSpPr>
              <a:spLocks noChangeArrowheads="1"/>
            </p:cNvSpPr>
            <p:nvPr/>
          </p:nvSpPr>
          <p:spPr bwMode="auto">
            <a:xfrm>
              <a:off x="5257800" y="1076560"/>
              <a:ext cx="1905000" cy="8186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35866" name="Text Box 1048"/>
            <p:cNvSpPr txBox="1">
              <a:spLocks noChangeArrowheads="1"/>
            </p:cNvSpPr>
            <p:nvPr/>
          </p:nvSpPr>
          <p:spPr bwMode="auto">
            <a:xfrm>
              <a:off x="5410200" y="1278532"/>
              <a:ext cx="1651000"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6FEFAC"/>
                  </a:solidFill>
                </a:rPr>
                <a:t>Application</a:t>
              </a:r>
              <a:endParaRPr lang="en-GB" altLang="en-US" sz="1600" kern="0"/>
            </a:p>
          </p:txBody>
        </p:sp>
        <p:sp>
          <p:nvSpPr>
            <p:cNvPr id="35867" name="Line 1049"/>
            <p:cNvSpPr>
              <a:spLocks noChangeShapeType="1"/>
            </p:cNvSpPr>
            <p:nvPr/>
          </p:nvSpPr>
          <p:spPr bwMode="auto">
            <a:xfrm>
              <a:off x="3886200" y="3810000"/>
              <a:ext cx="1371600" cy="0"/>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5868" name="Line 1050"/>
            <p:cNvSpPr>
              <a:spLocks noChangeShapeType="1"/>
            </p:cNvSpPr>
            <p:nvPr/>
          </p:nvSpPr>
          <p:spPr bwMode="auto">
            <a:xfrm>
              <a:off x="3886200" y="3124200"/>
              <a:ext cx="1371600" cy="0"/>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5869" name="Line 1051"/>
            <p:cNvSpPr>
              <a:spLocks noChangeShapeType="1"/>
            </p:cNvSpPr>
            <p:nvPr/>
          </p:nvSpPr>
          <p:spPr bwMode="auto">
            <a:xfrm>
              <a:off x="3886200" y="2667000"/>
              <a:ext cx="1371600" cy="0"/>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5870" name="Line 1052"/>
            <p:cNvSpPr>
              <a:spLocks noChangeShapeType="1"/>
            </p:cNvSpPr>
            <p:nvPr/>
          </p:nvSpPr>
          <p:spPr bwMode="auto">
            <a:xfrm>
              <a:off x="3886200" y="1828800"/>
              <a:ext cx="1371600" cy="0"/>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5871" name="Text Box 1053"/>
            <p:cNvSpPr txBox="1">
              <a:spLocks noChangeArrowheads="1"/>
            </p:cNvSpPr>
            <p:nvPr/>
          </p:nvSpPr>
          <p:spPr bwMode="auto">
            <a:xfrm>
              <a:off x="5502991" y="4402732"/>
              <a:ext cx="1460656" cy="3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FF9900"/>
                  </a:solidFill>
                </a:rPr>
                <a:t>TCP/IP Model</a:t>
              </a:r>
              <a:endParaRPr lang="en-GB" altLang="en-US" sz="1600" kern="0"/>
            </a:p>
          </p:txBody>
        </p:sp>
      </p:grpSp>
    </p:spTree>
    <p:extLst>
      <p:ext uri="{BB962C8B-B14F-4D97-AF65-F5344CB8AC3E}">
        <p14:creationId xmlns:p14="http://schemas.microsoft.com/office/powerpoint/2010/main" val="4623652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7" descr="PP1400x380_A106857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84600"/>
            <a:ext cx="91440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Freeform 9"/>
          <p:cNvSpPr>
            <a:spLocks/>
          </p:cNvSpPr>
          <p:nvPr/>
        </p:nvSpPr>
        <p:spPr bwMode="gray">
          <a:xfrm>
            <a:off x="1524000" y="5314950"/>
            <a:ext cx="9144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kern="0">
              <a:solidFill>
                <a:sysClr val="windowText" lastClr="000000"/>
              </a:solidFill>
            </a:endParaRPr>
          </a:p>
        </p:txBody>
      </p:sp>
      <p:sp>
        <p:nvSpPr>
          <p:cNvPr id="9220" name="Freeform 11"/>
          <p:cNvSpPr>
            <a:spLocks/>
          </p:cNvSpPr>
          <p:nvPr/>
        </p:nvSpPr>
        <p:spPr bwMode="hidden">
          <a:xfrm>
            <a:off x="1524000" y="5313363"/>
            <a:ext cx="9144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kern="0">
              <a:solidFill>
                <a:sysClr val="windowText" lastClr="000000"/>
              </a:solidFill>
            </a:endParaRPr>
          </a:p>
        </p:txBody>
      </p:sp>
      <p:sp>
        <p:nvSpPr>
          <p:cNvPr id="9221" name="Text Box 27"/>
          <p:cNvSpPr txBox="1">
            <a:spLocks noChangeArrowheads="1"/>
          </p:cNvSpPr>
          <p:nvPr/>
        </p:nvSpPr>
        <p:spPr bwMode="auto">
          <a:xfrm>
            <a:off x="2063751" y="6551614"/>
            <a:ext cx="286136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900" kern="0">
                <a:solidFill>
                  <a:schemeClr val="bg1"/>
                </a:solidFill>
              </a:rPr>
              <a:t>© 2010 Colt Telecom Group Limited. All rights reserved.</a:t>
            </a:r>
          </a:p>
        </p:txBody>
      </p:sp>
      <p:pic>
        <p:nvPicPr>
          <p:cNvPr id="9222" name="Picture 13" descr="colt_descriptor_mo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7521576" y="6403976"/>
            <a:ext cx="26590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14"/>
          <p:cNvSpPr>
            <a:spLocks noChangeArrowheads="1"/>
          </p:cNvSpPr>
          <p:nvPr/>
        </p:nvSpPr>
        <p:spPr bwMode="gray">
          <a:xfrm>
            <a:off x="1524000" y="0"/>
            <a:ext cx="8637588"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9224" name="Rectangle 15"/>
          <p:cNvSpPr>
            <a:spLocks noChangeArrowheads="1"/>
          </p:cNvSpPr>
          <p:nvPr/>
        </p:nvSpPr>
        <p:spPr bwMode="hidden">
          <a:xfrm>
            <a:off x="1524000" y="0"/>
            <a:ext cx="8637588"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pic>
        <p:nvPicPr>
          <p:cNvPr id="9225" name="Picture 16" descr="Light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3586164"/>
            <a:ext cx="85439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Rectangle 4"/>
          <p:cNvSpPr>
            <a:spLocks noGrp="1" noChangeArrowheads="1"/>
          </p:cNvSpPr>
          <p:nvPr>
            <p:ph type="ctrTitle"/>
          </p:nvPr>
        </p:nvSpPr>
        <p:spPr/>
        <p:txBody>
          <a:bodyPr/>
          <a:lstStyle/>
          <a:p>
            <a:pPr eaLnBrk="1" hangingPunct="1"/>
            <a:r>
              <a:rPr lang="en-GB" altLang="en-US"/>
              <a:t>What is IP?</a:t>
            </a:r>
          </a:p>
        </p:txBody>
      </p:sp>
      <p:sp>
        <p:nvSpPr>
          <p:cNvPr id="9227" name="Rectangle 5"/>
          <p:cNvSpPr>
            <a:spLocks noGrp="1" noChangeArrowheads="1"/>
          </p:cNvSpPr>
          <p:nvPr>
            <p:ph type="subTitle" idx="1"/>
          </p:nvPr>
        </p:nvSpPr>
        <p:spPr/>
        <p:txBody>
          <a:bodyPr/>
          <a:lstStyle/>
          <a:p>
            <a:pPr marL="0" indent="0" eaLnBrk="1" hangingPunct="1"/>
            <a:endParaRPr lang="en-US" altLang="en-US"/>
          </a:p>
        </p:txBody>
      </p:sp>
      <p:sp>
        <p:nvSpPr>
          <p:cNvPr id="9228" name="Rectangle 6"/>
          <p:cNvSpPr>
            <a:spLocks noChangeArrowheads="1"/>
          </p:cNvSpPr>
          <p:nvPr/>
        </p:nvSpPr>
        <p:spPr bwMode="white">
          <a:xfrm>
            <a:off x="7207250" y="3867150"/>
            <a:ext cx="295275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lnSpc>
                <a:spcPct val="85000"/>
              </a:lnSpc>
              <a:spcBef>
                <a:spcPct val="0"/>
              </a:spcBef>
              <a:buClrTx/>
              <a:buSzTx/>
            </a:pPr>
            <a:r>
              <a:rPr lang="en-GB" altLang="en-US" sz="20000" b="1" kern="0">
                <a:solidFill>
                  <a:schemeClr val="tx2"/>
                </a:solidFill>
              </a:rPr>
              <a:t>1</a:t>
            </a:r>
          </a:p>
        </p:txBody>
      </p:sp>
      <p:pic>
        <p:nvPicPr>
          <p:cNvPr id="9229" name="Picture 18" descr="Colt_logo_RGB_L J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1" y="2535238"/>
            <a:ext cx="2652713"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141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1"/>
          <p:cNvSpPr>
            <a:spLocks noGrp="1"/>
          </p:cNvSpPr>
          <p:nvPr>
            <p:ph type="title"/>
          </p:nvPr>
        </p:nvSpPr>
        <p:spPr/>
        <p:txBody>
          <a:bodyPr/>
          <a:lstStyle/>
          <a:p>
            <a:r>
              <a:rPr lang="de-DE" altLang="en-US"/>
              <a:t>The Internet Protocol</a:t>
            </a:r>
          </a:p>
        </p:txBody>
      </p:sp>
      <p:sp>
        <p:nvSpPr>
          <p:cNvPr id="10243" name="Inhaltsplatzhalter 2"/>
          <p:cNvSpPr>
            <a:spLocks noGrp="1"/>
          </p:cNvSpPr>
          <p:nvPr>
            <p:ph idx="1"/>
          </p:nvPr>
        </p:nvSpPr>
        <p:spPr/>
        <p:txBody>
          <a:bodyPr/>
          <a:lstStyle/>
          <a:p>
            <a:pPr>
              <a:buFontTx/>
              <a:buChar char="•"/>
            </a:pPr>
            <a:r>
              <a:rPr lang="de-DE" altLang="en-US" sz="1900"/>
              <a:t>Introduced as Internet Protocol Suite in 1974, </a:t>
            </a:r>
            <a:r>
              <a:rPr lang="en-US" altLang="en-US" sz="1900"/>
              <a:t>IP was the connectionless datagram service in the original Transmission Control Program</a:t>
            </a:r>
          </a:p>
          <a:p>
            <a:pPr>
              <a:buFontTx/>
              <a:buChar char="•"/>
            </a:pPr>
            <a:r>
              <a:rPr lang="en-US" altLang="en-US" sz="1900"/>
              <a:t>Is the primary protocol that establishes the Internet</a:t>
            </a:r>
          </a:p>
          <a:p>
            <a:pPr>
              <a:buFontTx/>
              <a:buChar char="•"/>
            </a:pPr>
            <a:r>
              <a:rPr lang="en-US" altLang="en-US" sz="1900"/>
              <a:t>Is responsible for addressing hosts and routing datagrams (packets) from a source host to the destination host across one or more IP networks</a:t>
            </a:r>
          </a:p>
          <a:p>
            <a:pPr>
              <a:buFontTx/>
              <a:buChar char="•"/>
            </a:pPr>
            <a:r>
              <a:rPr lang="en-US" altLang="en-US" sz="1900"/>
              <a:t>Addressing refers to how end hosts get IP addresses assigned  and how sub networks of IP host addresses are divided and grouped together</a:t>
            </a:r>
          </a:p>
          <a:p>
            <a:pPr>
              <a:buFontTx/>
              <a:buChar char="•"/>
            </a:pPr>
            <a:r>
              <a:rPr lang="en-US" altLang="en-US" sz="1900"/>
              <a:t>A header is tagged to each packet </a:t>
            </a:r>
            <a:r>
              <a:rPr lang="en-US" altLang="en-US" sz="1900">
                <a:sym typeface="Wingdings" panose="05000000000000000000" pitchFamily="2" charset="2"/>
              </a:rPr>
              <a:t> called </a:t>
            </a:r>
            <a:r>
              <a:rPr lang="en-US" altLang="en-US" sz="1900"/>
              <a:t>encapsulation</a:t>
            </a:r>
          </a:p>
        </p:txBody>
      </p:sp>
    </p:spTree>
    <p:extLst>
      <p:ext uri="{BB962C8B-B14F-4D97-AF65-F5344CB8AC3E}">
        <p14:creationId xmlns:p14="http://schemas.microsoft.com/office/powerpoint/2010/main" val="22007144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86000" y="914401"/>
            <a:ext cx="7391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n-US" b="1" kern="0">
                <a:latin typeface="Arial" panose="020B0604020202020204" pitchFamily="34" charset="0"/>
              </a:rPr>
              <a:t>Used to uniquely address each device on a TCP/IP network.</a:t>
            </a:r>
          </a:p>
          <a:p>
            <a:pPr>
              <a:buFontTx/>
              <a:buChar char="•"/>
            </a:pPr>
            <a:r>
              <a:rPr lang="en-GB" altLang="en-US" kern="0">
                <a:latin typeface="Arial" panose="020B0604020202020204" pitchFamily="34" charset="0"/>
              </a:rPr>
              <a:t>Is a 32 bit number divided into network and host parts. </a:t>
            </a:r>
          </a:p>
          <a:p>
            <a:pPr algn="ctr"/>
            <a:r>
              <a:rPr lang="en-GB" altLang="en-US" sz="3200" b="1" kern="0">
                <a:latin typeface="Arial" panose="020B0604020202020204" pitchFamily="34" charset="0"/>
              </a:rPr>
              <a:t>e.g. 20.36.5.8</a:t>
            </a:r>
            <a:endParaRPr lang="en-GB" altLang="en-US" sz="3200" kern="0">
              <a:latin typeface="Arial" panose="020B0604020202020204" pitchFamily="34" charset="0"/>
            </a:endParaRPr>
          </a:p>
        </p:txBody>
      </p:sp>
      <p:sp>
        <p:nvSpPr>
          <p:cNvPr id="51203" name="Text Box 3"/>
          <p:cNvSpPr txBox="1">
            <a:spLocks noChangeArrowheads="1"/>
          </p:cNvSpPr>
          <p:nvPr/>
        </p:nvSpPr>
        <p:spPr bwMode="auto">
          <a:xfrm>
            <a:off x="2971800" y="304800"/>
            <a:ext cx="586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3600" kern="0">
                <a:latin typeface="Arial" panose="020B0604020202020204" pitchFamily="34" charset="0"/>
              </a:rPr>
              <a:t>An IP Address</a:t>
            </a:r>
          </a:p>
        </p:txBody>
      </p:sp>
      <p:sp>
        <p:nvSpPr>
          <p:cNvPr id="51204" name="Rectangle 4"/>
          <p:cNvSpPr>
            <a:spLocks noChangeArrowheads="1"/>
          </p:cNvSpPr>
          <p:nvPr/>
        </p:nvSpPr>
        <p:spPr bwMode="auto">
          <a:xfrm>
            <a:off x="2895600" y="4114800"/>
            <a:ext cx="1524000" cy="838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20</a:t>
            </a:r>
          </a:p>
        </p:txBody>
      </p:sp>
      <p:sp>
        <p:nvSpPr>
          <p:cNvPr id="51205" name="Rectangle 5"/>
          <p:cNvSpPr>
            <a:spLocks noChangeArrowheads="1"/>
          </p:cNvSpPr>
          <p:nvPr/>
        </p:nvSpPr>
        <p:spPr bwMode="auto">
          <a:xfrm>
            <a:off x="4495800" y="41148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36</a:t>
            </a:r>
          </a:p>
        </p:txBody>
      </p:sp>
      <p:sp>
        <p:nvSpPr>
          <p:cNvPr id="51206" name="Rectangle 6"/>
          <p:cNvSpPr>
            <a:spLocks noChangeArrowheads="1"/>
          </p:cNvSpPr>
          <p:nvPr/>
        </p:nvSpPr>
        <p:spPr bwMode="auto">
          <a:xfrm>
            <a:off x="6096000" y="41148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5</a:t>
            </a:r>
          </a:p>
        </p:txBody>
      </p:sp>
      <p:sp>
        <p:nvSpPr>
          <p:cNvPr id="51207" name="Rectangle 7"/>
          <p:cNvSpPr>
            <a:spLocks noChangeArrowheads="1"/>
          </p:cNvSpPr>
          <p:nvPr/>
        </p:nvSpPr>
        <p:spPr bwMode="auto">
          <a:xfrm>
            <a:off x="7696200" y="41148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8</a:t>
            </a:r>
          </a:p>
        </p:txBody>
      </p:sp>
      <p:sp>
        <p:nvSpPr>
          <p:cNvPr id="51208" name="Text Box 8"/>
          <p:cNvSpPr txBox="1">
            <a:spLocks noChangeArrowheads="1"/>
          </p:cNvSpPr>
          <p:nvPr/>
        </p:nvSpPr>
        <p:spPr bwMode="auto">
          <a:xfrm>
            <a:off x="2971800" y="35814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1209" name="Line 9"/>
          <p:cNvSpPr>
            <a:spLocks noChangeShapeType="1"/>
          </p:cNvSpPr>
          <p:nvPr/>
        </p:nvSpPr>
        <p:spPr bwMode="auto">
          <a:xfrm>
            <a:off x="2895600" y="39624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0" name="Text Box 10"/>
          <p:cNvSpPr txBox="1">
            <a:spLocks noChangeArrowheads="1"/>
          </p:cNvSpPr>
          <p:nvPr/>
        </p:nvSpPr>
        <p:spPr bwMode="auto">
          <a:xfrm>
            <a:off x="4572000" y="35814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1211" name="Line 11"/>
          <p:cNvSpPr>
            <a:spLocks noChangeShapeType="1"/>
          </p:cNvSpPr>
          <p:nvPr/>
        </p:nvSpPr>
        <p:spPr bwMode="auto">
          <a:xfrm>
            <a:off x="4495800" y="39624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2" name="Text Box 12"/>
          <p:cNvSpPr txBox="1">
            <a:spLocks noChangeArrowheads="1"/>
          </p:cNvSpPr>
          <p:nvPr/>
        </p:nvSpPr>
        <p:spPr bwMode="auto">
          <a:xfrm>
            <a:off x="6172200" y="35814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1213" name="Line 13"/>
          <p:cNvSpPr>
            <a:spLocks noChangeShapeType="1"/>
          </p:cNvSpPr>
          <p:nvPr/>
        </p:nvSpPr>
        <p:spPr bwMode="auto">
          <a:xfrm>
            <a:off x="6096000" y="39624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4" name="Text Box 14"/>
          <p:cNvSpPr txBox="1">
            <a:spLocks noChangeArrowheads="1"/>
          </p:cNvSpPr>
          <p:nvPr/>
        </p:nvSpPr>
        <p:spPr bwMode="auto">
          <a:xfrm>
            <a:off x="7772400" y="35814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1215" name="Line 15"/>
          <p:cNvSpPr>
            <a:spLocks noChangeShapeType="1"/>
          </p:cNvSpPr>
          <p:nvPr/>
        </p:nvSpPr>
        <p:spPr bwMode="auto">
          <a:xfrm>
            <a:off x="7696200" y="39624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6" name="Line 16"/>
          <p:cNvSpPr>
            <a:spLocks noChangeShapeType="1"/>
          </p:cNvSpPr>
          <p:nvPr/>
        </p:nvSpPr>
        <p:spPr bwMode="auto">
          <a:xfrm>
            <a:off x="2895600" y="51816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7" name="Line 17"/>
          <p:cNvSpPr>
            <a:spLocks noChangeShapeType="1"/>
          </p:cNvSpPr>
          <p:nvPr/>
        </p:nvSpPr>
        <p:spPr bwMode="auto">
          <a:xfrm>
            <a:off x="4495800" y="5181600"/>
            <a:ext cx="47244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1218" name="Text Box 18"/>
          <p:cNvSpPr txBox="1">
            <a:spLocks noChangeArrowheads="1"/>
          </p:cNvSpPr>
          <p:nvPr/>
        </p:nvSpPr>
        <p:spPr bwMode="auto">
          <a:xfrm>
            <a:off x="2667000" y="5348288"/>
            <a:ext cx="1981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Network part</a:t>
            </a:r>
          </a:p>
        </p:txBody>
      </p:sp>
      <p:sp>
        <p:nvSpPr>
          <p:cNvPr id="51219" name="Text Box 19"/>
          <p:cNvSpPr txBox="1">
            <a:spLocks noChangeArrowheads="1"/>
          </p:cNvSpPr>
          <p:nvPr/>
        </p:nvSpPr>
        <p:spPr bwMode="auto">
          <a:xfrm>
            <a:off x="5867400" y="5334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Host Part</a:t>
            </a:r>
          </a:p>
        </p:txBody>
      </p:sp>
    </p:spTree>
    <p:extLst>
      <p:ext uri="{BB962C8B-B14F-4D97-AF65-F5344CB8AC3E}">
        <p14:creationId xmlns:p14="http://schemas.microsoft.com/office/powerpoint/2010/main" val="276448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86000" y="914401"/>
            <a:ext cx="73914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GB" altLang="en-US" kern="0"/>
          </a:p>
          <a:p>
            <a:r>
              <a:rPr lang="en-GB" altLang="en-US" b="1" kern="0">
                <a:latin typeface="Arial" panose="020B0604020202020204" pitchFamily="34" charset="0"/>
              </a:rPr>
              <a:t>Is used by computers to work out the boundary of network/host parts of an IP address.</a:t>
            </a:r>
          </a:p>
          <a:p>
            <a:pPr>
              <a:buFontTx/>
              <a:buChar char="•"/>
            </a:pPr>
            <a:r>
              <a:rPr lang="en-GB" altLang="en-US" kern="0">
                <a:latin typeface="Arial" panose="020B0604020202020204" pitchFamily="34" charset="0"/>
              </a:rPr>
              <a:t>Is a 32 bit number divided into network and host parts.  </a:t>
            </a:r>
          </a:p>
          <a:p>
            <a:pPr algn="ctr"/>
            <a:r>
              <a:rPr lang="en-GB" altLang="en-US" sz="3200" b="1" kern="0">
                <a:latin typeface="Arial" panose="020B0604020202020204" pitchFamily="34" charset="0"/>
              </a:rPr>
              <a:t>e.g. 255.0.0.0</a:t>
            </a:r>
          </a:p>
        </p:txBody>
      </p:sp>
      <p:sp>
        <p:nvSpPr>
          <p:cNvPr id="52227" name="Text Box 3"/>
          <p:cNvSpPr txBox="1">
            <a:spLocks noChangeArrowheads="1"/>
          </p:cNvSpPr>
          <p:nvPr/>
        </p:nvSpPr>
        <p:spPr bwMode="auto">
          <a:xfrm>
            <a:off x="2971800" y="304800"/>
            <a:ext cx="586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3600" kern="0">
                <a:latin typeface="Arial" panose="020B0604020202020204" pitchFamily="34" charset="0"/>
              </a:rPr>
              <a:t>A Network Mask</a:t>
            </a:r>
          </a:p>
        </p:txBody>
      </p:sp>
      <p:sp>
        <p:nvSpPr>
          <p:cNvPr id="52228" name="Rectangle 4"/>
          <p:cNvSpPr>
            <a:spLocks noChangeArrowheads="1"/>
          </p:cNvSpPr>
          <p:nvPr/>
        </p:nvSpPr>
        <p:spPr bwMode="auto">
          <a:xfrm>
            <a:off x="2895600" y="4343400"/>
            <a:ext cx="1524000" cy="838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255</a:t>
            </a:r>
          </a:p>
        </p:txBody>
      </p:sp>
      <p:sp>
        <p:nvSpPr>
          <p:cNvPr id="52229" name="Rectangle 5"/>
          <p:cNvSpPr>
            <a:spLocks noChangeArrowheads="1"/>
          </p:cNvSpPr>
          <p:nvPr/>
        </p:nvSpPr>
        <p:spPr bwMode="auto">
          <a:xfrm>
            <a:off x="4495800" y="43434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2230" name="Rectangle 6"/>
          <p:cNvSpPr>
            <a:spLocks noChangeArrowheads="1"/>
          </p:cNvSpPr>
          <p:nvPr/>
        </p:nvSpPr>
        <p:spPr bwMode="auto">
          <a:xfrm>
            <a:off x="6096000" y="43434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2231" name="Rectangle 7"/>
          <p:cNvSpPr>
            <a:spLocks noChangeArrowheads="1"/>
          </p:cNvSpPr>
          <p:nvPr/>
        </p:nvSpPr>
        <p:spPr bwMode="auto">
          <a:xfrm>
            <a:off x="7696200" y="4343400"/>
            <a:ext cx="1524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2232" name="Text Box 8"/>
          <p:cNvSpPr txBox="1">
            <a:spLocks noChangeArrowheads="1"/>
          </p:cNvSpPr>
          <p:nvPr/>
        </p:nvSpPr>
        <p:spPr bwMode="auto">
          <a:xfrm>
            <a:off x="2971800" y="3810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2233" name="Line 9"/>
          <p:cNvSpPr>
            <a:spLocks noChangeShapeType="1"/>
          </p:cNvSpPr>
          <p:nvPr/>
        </p:nvSpPr>
        <p:spPr bwMode="auto">
          <a:xfrm>
            <a:off x="2895600" y="41910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34" name="Text Box 10"/>
          <p:cNvSpPr txBox="1">
            <a:spLocks noChangeArrowheads="1"/>
          </p:cNvSpPr>
          <p:nvPr/>
        </p:nvSpPr>
        <p:spPr bwMode="auto">
          <a:xfrm>
            <a:off x="4572000" y="3810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2235" name="Line 11"/>
          <p:cNvSpPr>
            <a:spLocks noChangeShapeType="1"/>
          </p:cNvSpPr>
          <p:nvPr/>
        </p:nvSpPr>
        <p:spPr bwMode="auto">
          <a:xfrm>
            <a:off x="4495800" y="41910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36" name="Text Box 12"/>
          <p:cNvSpPr txBox="1">
            <a:spLocks noChangeArrowheads="1"/>
          </p:cNvSpPr>
          <p:nvPr/>
        </p:nvSpPr>
        <p:spPr bwMode="auto">
          <a:xfrm>
            <a:off x="6172200" y="3810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2237" name="Line 13"/>
          <p:cNvSpPr>
            <a:spLocks noChangeShapeType="1"/>
          </p:cNvSpPr>
          <p:nvPr/>
        </p:nvSpPr>
        <p:spPr bwMode="auto">
          <a:xfrm>
            <a:off x="6096000" y="41910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38" name="Text Box 14"/>
          <p:cNvSpPr txBox="1">
            <a:spLocks noChangeArrowheads="1"/>
          </p:cNvSpPr>
          <p:nvPr/>
        </p:nvSpPr>
        <p:spPr bwMode="auto">
          <a:xfrm>
            <a:off x="7772400" y="38100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8 bits</a:t>
            </a:r>
          </a:p>
        </p:txBody>
      </p:sp>
      <p:sp>
        <p:nvSpPr>
          <p:cNvPr id="52239" name="Line 15"/>
          <p:cNvSpPr>
            <a:spLocks noChangeShapeType="1"/>
          </p:cNvSpPr>
          <p:nvPr/>
        </p:nvSpPr>
        <p:spPr bwMode="auto">
          <a:xfrm>
            <a:off x="7696200" y="41910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40" name="Line 16"/>
          <p:cNvSpPr>
            <a:spLocks noChangeShapeType="1"/>
          </p:cNvSpPr>
          <p:nvPr/>
        </p:nvSpPr>
        <p:spPr bwMode="auto">
          <a:xfrm>
            <a:off x="2895600" y="5410200"/>
            <a:ext cx="1447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41" name="Line 17"/>
          <p:cNvSpPr>
            <a:spLocks noChangeShapeType="1"/>
          </p:cNvSpPr>
          <p:nvPr/>
        </p:nvSpPr>
        <p:spPr bwMode="auto">
          <a:xfrm>
            <a:off x="4495800" y="5410200"/>
            <a:ext cx="47244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2242" name="Text Box 18"/>
          <p:cNvSpPr txBox="1">
            <a:spLocks noChangeArrowheads="1"/>
          </p:cNvSpPr>
          <p:nvPr/>
        </p:nvSpPr>
        <p:spPr bwMode="auto">
          <a:xfrm>
            <a:off x="2667000" y="5576888"/>
            <a:ext cx="1981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Network part</a:t>
            </a:r>
          </a:p>
        </p:txBody>
      </p:sp>
      <p:sp>
        <p:nvSpPr>
          <p:cNvPr id="52243" name="Text Box 19"/>
          <p:cNvSpPr txBox="1">
            <a:spLocks noChangeArrowheads="1"/>
          </p:cNvSpPr>
          <p:nvPr/>
        </p:nvSpPr>
        <p:spPr bwMode="auto">
          <a:xfrm>
            <a:off x="5867400" y="55626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b="1" kern="0">
                <a:latin typeface="Arial" panose="020B0604020202020204" pitchFamily="34" charset="0"/>
              </a:rPr>
              <a:t>Host Part</a:t>
            </a:r>
          </a:p>
        </p:txBody>
      </p:sp>
    </p:spTree>
    <p:extLst>
      <p:ext uri="{BB962C8B-B14F-4D97-AF65-F5344CB8AC3E}">
        <p14:creationId xmlns:p14="http://schemas.microsoft.com/office/powerpoint/2010/main" val="232961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Line 6"/>
          <p:cNvSpPr>
            <a:spLocks noChangeShapeType="1"/>
          </p:cNvSpPr>
          <p:nvPr/>
        </p:nvSpPr>
        <p:spPr bwMode="auto">
          <a:xfrm>
            <a:off x="3429000" y="3048000"/>
            <a:ext cx="30480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299" name="Line 7"/>
          <p:cNvSpPr>
            <a:spLocks noChangeShapeType="1"/>
          </p:cNvSpPr>
          <p:nvPr/>
        </p:nvSpPr>
        <p:spPr bwMode="auto">
          <a:xfrm>
            <a:off x="6705600" y="3048000"/>
            <a:ext cx="30480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300" name="Text Box 10"/>
          <p:cNvSpPr txBox="1">
            <a:spLocks noChangeArrowheads="1"/>
          </p:cNvSpPr>
          <p:nvPr/>
        </p:nvSpPr>
        <p:spPr bwMode="auto">
          <a:xfrm>
            <a:off x="3124200" y="457200"/>
            <a:ext cx="548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3600" kern="0">
                <a:latin typeface="Arial" panose="020B0604020202020204" pitchFamily="34" charset="0"/>
              </a:rPr>
              <a:t>Address Classes</a:t>
            </a:r>
          </a:p>
        </p:txBody>
      </p:sp>
      <p:sp>
        <p:nvSpPr>
          <p:cNvPr id="55301" name="Line 15"/>
          <p:cNvSpPr>
            <a:spLocks noChangeShapeType="1"/>
          </p:cNvSpPr>
          <p:nvPr/>
        </p:nvSpPr>
        <p:spPr bwMode="auto">
          <a:xfrm>
            <a:off x="3429000" y="4419600"/>
            <a:ext cx="47244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302" name="Line 16"/>
          <p:cNvSpPr>
            <a:spLocks noChangeShapeType="1"/>
          </p:cNvSpPr>
          <p:nvPr/>
        </p:nvSpPr>
        <p:spPr bwMode="auto">
          <a:xfrm>
            <a:off x="8305800" y="4419600"/>
            <a:ext cx="14478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303" name="Rectangle 19"/>
          <p:cNvSpPr>
            <a:spLocks noChangeArrowheads="1"/>
          </p:cNvSpPr>
          <p:nvPr/>
        </p:nvSpPr>
        <p:spPr bwMode="auto">
          <a:xfrm>
            <a:off x="3429000" y="17526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10</a:t>
            </a:r>
          </a:p>
        </p:txBody>
      </p:sp>
      <p:sp>
        <p:nvSpPr>
          <p:cNvPr id="55304" name="Rectangle 20"/>
          <p:cNvSpPr>
            <a:spLocks noChangeArrowheads="1"/>
          </p:cNvSpPr>
          <p:nvPr/>
        </p:nvSpPr>
        <p:spPr bwMode="auto">
          <a:xfrm>
            <a:off x="5029200" y="17526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05" name="Rectangle 21"/>
          <p:cNvSpPr>
            <a:spLocks noChangeArrowheads="1"/>
          </p:cNvSpPr>
          <p:nvPr/>
        </p:nvSpPr>
        <p:spPr bwMode="auto">
          <a:xfrm>
            <a:off x="6629400" y="17526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06" name="Rectangle 22"/>
          <p:cNvSpPr>
            <a:spLocks noChangeArrowheads="1"/>
          </p:cNvSpPr>
          <p:nvPr/>
        </p:nvSpPr>
        <p:spPr bwMode="auto">
          <a:xfrm>
            <a:off x="8229600" y="17526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07" name="Line 23"/>
          <p:cNvSpPr>
            <a:spLocks noChangeShapeType="1"/>
          </p:cNvSpPr>
          <p:nvPr/>
        </p:nvSpPr>
        <p:spPr bwMode="auto">
          <a:xfrm>
            <a:off x="3505200" y="1600200"/>
            <a:ext cx="14478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308" name="Line 24"/>
          <p:cNvSpPr>
            <a:spLocks noChangeShapeType="1"/>
          </p:cNvSpPr>
          <p:nvPr/>
        </p:nvSpPr>
        <p:spPr bwMode="auto">
          <a:xfrm>
            <a:off x="5105400" y="1600200"/>
            <a:ext cx="464820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5309" name="Text Box 25"/>
          <p:cNvSpPr txBox="1">
            <a:spLocks noChangeArrowheads="1"/>
          </p:cNvSpPr>
          <p:nvPr/>
        </p:nvSpPr>
        <p:spPr bwMode="auto">
          <a:xfrm>
            <a:off x="3429000" y="1219201"/>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Network Part</a:t>
            </a:r>
          </a:p>
        </p:txBody>
      </p:sp>
      <p:sp>
        <p:nvSpPr>
          <p:cNvPr id="55310" name="Text Box 26"/>
          <p:cNvSpPr txBox="1">
            <a:spLocks noChangeArrowheads="1"/>
          </p:cNvSpPr>
          <p:nvPr/>
        </p:nvSpPr>
        <p:spPr bwMode="auto">
          <a:xfrm>
            <a:off x="6553200" y="1219201"/>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Host Part</a:t>
            </a:r>
            <a:endParaRPr lang="en-GB" altLang="en-US" sz="1600" kern="0">
              <a:latin typeface="Arial" panose="020B0604020202020204" pitchFamily="34" charset="0"/>
            </a:endParaRPr>
          </a:p>
        </p:txBody>
      </p:sp>
      <p:sp>
        <p:nvSpPr>
          <p:cNvPr id="55311" name="Rectangle 31"/>
          <p:cNvSpPr>
            <a:spLocks noChangeArrowheads="1"/>
          </p:cNvSpPr>
          <p:nvPr/>
        </p:nvSpPr>
        <p:spPr bwMode="auto">
          <a:xfrm>
            <a:off x="3429000" y="32766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173</a:t>
            </a:r>
          </a:p>
        </p:txBody>
      </p:sp>
      <p:sp>
        <p:nvSpPr>
          <p:cNvPr id="55312" name="Rectangle 32"/>
          <p:cNvSpPr>
            <a:spLocks noChangeArrowheads="1"/>
          </p:cNvSpPr>
          <p:nvPr/>
        </p:nvSpPr>
        <p:spPr bwMode="auto">
          <a:xfrm>
            <a:off x="5029200" y="32766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46</a:t>
            </a:r>
          </a:p>
        </p:txBody>
      </p:sp>
      <p:sp>
        <p:nvSpPr>
          <p:cNvPr id="55313" name="Rectangle 33"/>
          <p:cNvSpPr>
            <a:spLocks noChangeArrowheads="1"/>
          </p:cNvSpPr>
          <p:nvPr/>
        </p:nvSpPr>
        <p:spPr bwMode="auto">
          <a:xfrm>
            <a:off x="6629400" y="32766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14" name="Rectangle 34"/>
          <p:cNvSpPr>
            <a:spLocks noChangeArrowheads="1"/>
          </p:cNvSpPr>
          <p:nvPr/>
        </p:nvSpPr>
        <p:spPr bwMode="auto">
          <a:xfrm>
            <a:off x="8229600" y="32766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15" name="Rectangle 35"/>
          <p:cNvSpPr>
            <a:spLocks noChangeArrowheads="1"/>
          </p:cNvSpPr>
          <p:nvPr/>
        </p:nvSpPr>
        <p:spPr bwMode="auto">
          <a:xfrm>
            <a:off x="3429000" y="46482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200</a:t>
            </a:r>
          </a:p>
        </p:txBody>
      </p:sp>
      <p:sp>
        <p:nvSpPr>
          <p:cNvPr id="55316" name="Rectangle 36"/>
          <p:cNvSpPr>
            <a:spLocks noChangeArrowheads="1"/>
          </p:cNvSpPr>
          <p:nvPr/>
        </p:nvSpPr>
        <p:spPr bwMode="auto">
          <a:xfrm>
            <a:off x="5029200" y="46482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10</a:t>
            </a:r>
          </a:p>
        </p:txBody>
      </p:sp>
      <p:sp>
        <p:nvSpPr>
          <p:cNvPr id="55317" name="Rectangle 37"/>
          <p:cNvSpPr>
            <a:spLocks noChangeArrowheads="1"/>
          </p:cNvSpPr>
          <p:nvPr/>
        </p:nvSpPr>
        <p:spPr bwMode="auto">
          <a:xfrm>
            <a:off x="6629400" y="4648200"/>
            <a:ext cx="1524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98</a:t>
            </a:r>
          </a:p>
        </p:txBody>
      </p:sp>
      <p:sp>
        <p:nvSpPr>
          <p:cNvPr id="55318" name="Rectangle 38"/>
          <p:cNvSpPr>
            <a:spLocks noChangeArrowheads="1"/>
          </p:cNvSpPr>
          <p:nvPr/>
        </p:nvSpPr>
        <p:spPr bwMode="auto">
          <a:xfrm>
            <a:off x="8229600" y="4648200"/>
            <a:ext cx="1524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kern="0"/>
              <a:t>0</a:t>
            </a:r>
          </a:p>
        </p:txBody>
      </p:sp>
      <p:sp>
        <p:nvSpPr>
          <p:cNvPr id="55319" name="Text Box 40"/>
          <p:cNvSpPr txBox="1">
            <a:spLocks noChangeArrowheads="1"/>
          </p:cNvSpPr>
          <p:nvPr/>
        </p:nvSpPr>
        <p:spPr bwMode="auto">
          <a:xfrm>
            <a:off x="4191000" y="2743201"/>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Network Part</a:t>
            </a:r>
          </a:p>
        </p:txBody>
      </p:sp>
      <p:sp>
        <p:nvSpPr>
          <p:cNvPr id="55320" name="Text Box 41"/>
          <p:cNvSpPr txBox="1">
            <a:spLocks noChangeArrowheads="1"/>
          </p:cNvSpPr>
          <p:nvPr/>
        </p:nvSpPr>
        <p:spPr bwMode="auto">
          <a:xfrm>
            <a:off x="4953000" y="4114801"/>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Network Part</a:t>
            </a:r>
          </a:p>
        </p:txBody>
      </p:sp>
      <p:sp>
        <p:nvSpPr>
          <p:cNvPr id="55321" name="Text Box 42"/>
          <p:cNvSpPr txBox="1">
            <a:spLocks noChangeArrowheads="1"/>
          </p:cNvSpPr>
          <p:nvPr/>
        </p:nvSpPr>
        <p:spPr bwMode="auto">
          <a:xfrm>
            <a:off x="7086600" y="2743201"/>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Host Part</a:t>
            </a:r>
            <a:endParaRPr lang="en-GB" altLang="en-US" sz="1600" kern="0">
              <a:latin typeface="Arial" panose="020B0604020202020204" pitchFamily="34" charset="0"/>
            </a:endParaRPr>
          </a:p>
        </p:txBody>
      </p:sp>
      <p:sp>
        <p:nvSpPr>
          <p:cNvPr id="55322" name="Text Box 43"/>
          <p:cNvSpPr txBox="1">
            <a:spLocks noChangeArrowheads="1"/>
          </p:cNvSpPr>
          <p:nvPr/>
        </p:nvSpPr>
        <p:spPr bwMode="auto">
          <a:xfrm>
            <a:off x="8077200" y="4114801"/>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latin typeface="Arial" panose="020B0604020202020204" pitchFamily="34" charset="0"/>
              </a:rPr>
              <a:t>Host Part</a:t>
            </a:r>
            <a:endParaRPr lang="en-GB" altLang="en-US" sz="1600" kern="0">
              <a:latin typeface="Arial" panose="020B0604020202020204" pitchFamily="34" charset="0"/>
            </a:endParaRPr>
          </a:p>
        </p:txBody>
      </p:sp>
      <p:sp>
        <p:nvSpPr>
          <p:cNvPr id="55323" name="Text Box 44"/>
          <p:cNvSpPr txBox="1">
            <a:spLocks noChangeArrowheads="1"/>
          </p:cNvSpPr>
          <p:nvPr/>
        </p:nvSpPr>
        <p:spPr bwMode="auto">
          <a:xfrm>
            <a:off x="2057400" y="18288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Class A</a:t>
            </a:r>
          </a:p>
        </p:txBody>
      </p:sp>
      <p:sp>
        <p:nvSpPr>
          <p:cNvPr id="55324" name="Text Box 45"/>
          <p:cNvSpPr txBox="1">
            <a:spLocks noChangeArrowheads="1"/>
          </p:cNvSpPr>
          <p:nvPr/>
        </p:nvSpPr>
        <p:spPr bwMode="auto">
          <a:xfrm>
            <a:off x="2057400" y="32766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Class B</a:t>
            </a:r>
          </a:p>
        </p:txBody>
      </p:sp>
      <p:sp>
        <p:nvSpPr>
          <p:cNvPr id="55325" name="Text Box 46"/>
          <p:cNvSpPr txBox="1">
            <a:spLocks noChangeArrowheads="1"/>
          </p:cNvSpPr>
          <p:nvPr/>
        </p:nvSpPr>
        <p:spPr bwMode="auto">
          <a:xfrm>
            <a:off x="2057400" y="47244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Class C</a:t>
            </a:r>
          </a:p>
        </p:txBody>
      </p:sp>
      <p:sp>
        <p:nvSpPr>
          <p:cNvPr id="55326" name="Text Box 47"/>
          <p:cNvSpPr txBox="1">
            <a:spLocks noChangeArrowheads="1"/>
          </p:cNvSpPr>
          <p:nvPr/>
        </p:nvSpPr>
        <p:spPr bwMode="auto">
          <a:xfrm>
            <a:off x="2057400" y="5470526"/>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Class D</a:t>
            </a:r>
          </a:p>
        </p:txBody>
      </p:sp>
      <p:sp>
        <p:nvSpPr>
          <p:cNvPr id="55327" name="Text Box 48"/>
          <p:cNvSpPr txBox="1">
            <a:spLocks noChangeArrowheads="1"/>
          </p:cNvSpPr>
          <p:nvPr/>
        </p:nvSpPr>
        <p:spPr bwMode="auto">
          <a:xfrm>
            <a:off x="2057400" y="60198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Class E</a:t>
            </a:r>
          </a:p>
        </p:txBody>
      </p:sp>
      <p:sp>
        <p:nvSpPr>
          <p:cNvPr id="55328" name="Text Box 49"/>
          <p:cNvSpPr txBox="1">
            <a:spLocks noChangeArrowheads="1"/>
          </p:cNvSpPr>
          <p:nvPr/>
        </p:nvSpPr>
        <p:spPr bwMode="auto">
          <a:xfrm>
            <a:off x="3810000" y="5486401"/>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Multicasts</a:t>
            </a:r>
          </a:p>
        </p:txBody>
      </p:sp>
      <p:sp>
        <p:nvSpPr>
          <p:cNvPr id="55329" name="Text Box 50"/>
          <p:cNvSpPr txBox="1">
            <a:spLocks noChangeArrowheads="1"/>
          </p:cNvSpPr>
          <p:nvPr/>
        </p:nvSpPr>
        <p:spPr bwMode="auto">
          <a:xfrm>
            <a:off x="3810000" y="6019801"/>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en-US" sz="2000" kern="0">
                <a:latin typeface="Arial" panose="020B0604020202020204" pitchFamily="34" charset="0"/>
              </a:rPr>
              <a:t>Experimental</a:t>
            </a:r>
          </a:p>
        </p:txBody>
      </p:sp>
    </p:spTree>
    <p:extLst>
      <p:ext uri="{BB962C8B-B14F-4D97-AF65-F5344CB8AC3E}">
        <p14:creationId xmlns:p14="http://schemas.microsoft.com/office/powerpoint/2010/main" val="3937759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r>
              <a:rPr lang="de-DE" altLang="en-US"/>
              <a:t>IP Classes A,B and C</a:t>
            </a:r>
          </a:p>
        </p:txBody>
      </p:sp>
      <p:grpSp>
        <p:nvGrpSpPr>
          <p:cNvPr id="14339" name="Group 61"/>
          <p:cNvGrpSpPr>
            <a:grpSpLocks/>
          </p:cNvGrpSpPr>
          <p:nvPr/>
        </p:nvGrpSpPr>
        <p:grpSpPr bwMode="auto">
          <a:xfrm>
            <a:off x="2428875" y="3940175"/>
            <a:ext cx="7239000" cy="2209800"/>
            <a:chOff x="576" y="2448"/>
            <a:chExt cx="4560" cy="1392"/>
          </a:xfrm>
        </p:grpSpPr>
        <p:sp>
          <p:nvSpPr>
            <p:cNvPr id="5" name="Rectangle 30"/>
            <p:cNvSpPr>
              <a:spLocks noChangeArrowheads="1"/>
            </p:cNvSpPr>
            <p:nvPr/>
          </p:nvSpPr>
          <p:spPr bwMode="auto">
            <a:xfrm>
              <a:off x="576" y="2448"/>
              <a:ext cx="4560" cy="1392"/>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14370" name="Rectangle 31"/>
            <p:cNvSpPr>
              <a:spLocks noChangeArrowheads="1"/>
            </p:cNvSpPr>
            <p:nvPr/>
          </p:nvSpPr>
          <p:spPr bwMode="auto">
            <a:xfrm>
              <a:off x="576" y="2928"/>
              <a:ext cx="4560" cy="9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14371" name="Rectangle 3"/>
            <p:cNvSpPr>
              <a:spLocks noChangeArrowheads="1"/>
            </p:cNvSpPr>
            <p:nvPr/>
          </p:nvSpPr>
          <p:spPr bwMode="auto">
            <a:xfrm>
              <a:off x="624" y="2520"/>
              <a:ext cx="5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Class</a:t>
              </a:r>
              <a:endParaRPr lang="de-DE" altLang="en-US" sz="2400" kern="0"/>
            </a:p>
          </p:txBody>
        </p:sp>
        <p:sp>
          <p:nvSpPr>
            <p:cNvPr id="14372" name="Rectangle 4"/>
            <p:cNvSpPr>
              <a:spLocks noChangeArrowheads="1"/>
            </p:cNvSpPr>
            <p:nvPr/>
          </p:nvSpPr>
          <p:spPr bwMode="auto">
            <a:xfrm>
              <a:off x="1267" y="2520"/>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1st Byte</a:t>
              </a:r>
              <a:endParaRPr lang="de-DE" altLang="en-US" sz="2400" kern="0"/>
            </a:p>
          </p:txBody>
        </p:sp>
        <p:sp>
          <p:nvSpPr>
            <p:cNvPr id="14373" name="Rectangle 5"/>
            <p:cNvSpPr>
              <a:spLocks noChangeArrowheads="1"/>
            </p:cNvSpPr>
            <p:nvPr/>
          </p:nvSpPr>
          <p:spPr bwMode="auto">
            <a:xfrm>
              <a:off x="2102" y="2520"/>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br>
                <a:rPr lang="de-DE" altLang="en-US" sz="1600" kern="0"/>
              </a:br>
              <a:r>
                <a:rPr lang="de-DE" altLang="en-US" sz="1600" kern="0"/>
                <a:t>Byte</a:t>
              </a:r>
              <a:endParaRPr lang="de-DE" altLang="en-US" sz="2400" kern="0"/>
            </a:p>
          </p:txBody>
        </p:sp>
        <p:sp>
          <p:nvSpPr>
            <p:cNvPr id="14374" name="Rectangle 6"/>
            <p:cNvSpPr>
              <a:spLocks noChangeArrowheads="1"/>
            </p:cNvSpPr>
            <p:nvPr/>
          </p:nvSpPr>
          <p:spPr bwMode="auto">
            <a:xfrm>
              <a:off x="2937" y="2520"/>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Hosts/</a:t>
              </a:r>
              <a:br>
                <a:rPr lang="de-DE" altLang="en-US" sz="1600" kern="0"/>
              </a:br>
              <a:r>
                <a:rPr lang="de-DE" altLang="en-US" sz="1600" kern="0"/>
                <a:t>Byte</a:t>
              </a:r>
              <a:endParaRPr lang="de-DE" altLang="en-US" sz="2400" kern="0"/>
            </a:p>
          </p:txBody>
        </p:sp>
        <p:sp>
          <p:nvSpPr>
            <p:cNvPr id="14375" name="Rectangle 7"/>
            <p:cNvSpPr>
              <a:spLocks noChangeArrowheads="1"/>
            </p:cNvSpPr>
            <p:nvPr/>
          </p:nvSpPr>
          <p:spPr bwMode="auto">
            <a:xfrm>
              <a:off x="3723" y="2524"/>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Netmask</a:t>
              </a:r>
              <a:endParaRPr lang="de-DE" altLang="en-US" sz="2400" kern="0"/>
            </a:p>
          </p:txBody>
        </p:sp>
        <p:sp>
          <p:nvSpPr>
            <p:cNvPr id="14376" name="Rectangle 8"/>
            <p:cNvSpPr>
              <a:spLocks noChangeArrowheads="1"/>
            </p:cNvSpPr>
            <p:nvPr/>
          </p:nvSpPr>
          <p:spPr bwMode="auto">
            <a:xfrm>
              <a:off x="4368" y="2520"/>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 of Hosts</a:t>
              </a:r>
            </a:p>
          </p:txBody>
        </p:sp>
        <p:sp>
          <p:nvSpPr>
            <p:cNvPr id="14377" name="Rectangle 10"/>
            <p:cNvSpPr>
              <a:spLocks noChangeArrowheads="1"/>
            </p:cNvSpPr>
            <p:nvPr/>
          </p:nvSpPr>
          <p:spPr bwMode="auto">
            <a:xfrm>
              <a:off x="768" y="2928"/>
              <a:ext cx="5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A</a:t>
              </a:r>
            </a:p>
          </p:txBody>
        </p:sp>
        <p:sp>
          <p:nvSpPr>
            <p:cNvPr id="14378" name="Rectangle 11"/>
            <p:cNvSpPr>
              <a:spLocks noChangeArrowheads="1"/>
            </p:cNvSpPr>
            <p:nvPr/>
          </p:nvSpPr>
          <p:spPr bwMode="auto">
            <a:xfrm>
              <a:off x="1296" y="292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0 - 127</a:t>
              </a:r>
            </a:p>
          </p:txBody>
        </p:sp>
        <p:sp>
          <p:nvSpPr>
            <p:cNvPr id="14379" name="Rectangle 12"/>
            <p:cNvSpPr>
              <a:spLocks noChangeArrowheads="1"/>
            </p:cNvSpPr>
            <p:nvPr/>
          </p:nvSpPr>
          <p:spPr bwMode="auto">
            <a:xfrm>
              <a:off x="2256" y="292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1</a:t>
              </a:r>
            </a:p>
          </p:txBody>
        </p:sp>
        <p:sp>
          <p:nvSpPr>
            <p:cNvPr id="14380" name="Rectangle 13"/>
            <p:cNvSpPr>
              <a:spLocks noChangeArrowheads="1"/>
            </p:cNvSpPr>
            <p:nvPr/>
          </p:nvSpPr>
          <p:spPr bwMode="auto">
            <a:xfrm>
              <a:off x="3120" y="292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3</a:t>
              </a:r>
            </a:p>
          </p:txBody>
        </p:sp>
        <p:sp>
          <p:nvSpPr>
            <p:cNvPr id="14381" name="Rectangle 14"/>
            <p:cNvSpPr>
              <a:spLocks noChangeArrowheads="1"/>
            </p:cNvSpPr>
            <p:nvPr/>
          </p:nvSpPr>
          <p:spPr bwMode="auto">
            <a:xfrm>
              <a:off x="3840" y="292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 8</a:t>
              </a:r>
            </a:p>
          </p:txBody>
        </p:sp>
        <p:sp>
          <p:nvSpPr>
            <p:cNvPr id="14382" name="Rectangle 15"/>
            <p:cNvSpPr>
              <a:spLocks noChangeArrowheads="1"/>
            </p:cNvSpPr>
            <p:nvPr/>
          </p:nvSpPr>
          <p:spPr bwMode="auto">
            <a:xfrm>
              <a:off x="4368" y="292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&gt; 16 Mio</a:t>
              </a:r>
            </a:p>
          </p:txBody>
        </p:sp>
        <p:sp>
          <p:nvSpPr>
            <p:cNvPr id="14383" name="Rectangle 16"/>
            <p:cNvSpPr>
              <a:spLocks noChangeArrowheads="1"/>
            </p:cNvSpPr>
            <p:nvPr/>
          </p:nvSpPr>
          <p:spPr bwMode="auto">
            <a:xfrm>
              <a:off x="768" y="3168"/>
              <a:ext cx="52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B</a:t>
              </a:r>
            </a:p>
          </p:txBody>
        </p:sp>
        <p:sp>
          <p:nvSpPr>
            <p:cNvPr id="14384" name="Rectangle 17"/>
            <p:cNvSpPr>
              <a:spLocks noChangeArrowheads="1"/>
            </p:cNvSpPr>
            <p:nvPr/>
          </p:nvSpPr>
          <p:spPr bwMode="auto">
            <a:xfrm>
              <a:off x="1171" y="316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128 - 191</a:t>
              </a:r>
            </a:p>
          </p:txBody>
        </p:sp>
        <p:sp>
          <p:nvSpPr>
            <p:cNvPr id="14385" name="Rectangle 18"/>
            <p:cNvSpPr>
              <a:spLocks noChangeArrowheads="1"/>
            </p:cNvSpPr>
            <p:nvPr/>
          </p:nvSpPr>
          <p:spPr bwMode="auto">
            <a:xfrm>
              <a:off x="2256" y="316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2</a:t>
              </a:r>
            </a:p>
          </p:txBody>
        </p:sp>
        <p:sp>
          <p:nvSpPr>
            <p:cNvPr id="14386" name="Rectangle 19"/>
            <p:cNvSpPr>
              <a:spLocks noChangeArrowheads="1"/>
            </p:cNvSpPr>
            <p:nvPr/>
          </p:nvSpPr>
          <p:spPr bwMode="auto">
            <a:xfrm>
              <a:off x="3120" y="316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2</a:t>
              </a:r>
            </a:p>
          </p:txBody>
        </p:sp>
        <p:sp>
          <p:nvSpPr>
            <p:cNvPr id="14387" name="Rectangle 20"/>
            <p:cNvSpPr>
              <a:spLocks noChangeArrowheads="1"/>
            </p:cNvSpPr>
            <p:nvPr/>
          </p:nvSpPr>
          <p:spPr bwMode="auto">
            <a:xfrm>
              <a:off x="3840" y="316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 16</a:t>
              </a:r>
            </a:p>
          </p:txBody>
        </p:sp>
        <p:sp>
          <p:nvSpPr>
            <p:cNvPr id="14388" name="Rectangle 21"/>
            <p:cNvSpPr>
              <a:spLocks noChangeArrowheads="1"/>
            </p:cNvSpPr>
            <p:nvPr/>
          </p:nvSpPr>
          <p:spPr bwMode="auto">
            <a:xfrm>
              <a:off x="4368" y="3168"/>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&gt; 65.000</a:t>
              </a:r>
            </a:p>
          </p:txBody>
        </p:sp>
        <p:sp>
          <p:nvSpPr>
            <p:cNvPr id="14389" name="Rectangle 23"/>
            <p:cNvSpPr>
              <a:spLocks noChangeArrowheads="1"/>
            </p:cNvSpPr>
            <p:nvPr/>
          </p:nvSpPr>
          <p:spPr bwMode="auto">
            <a:xfrm>
              <a:off x="768" y="3456"/>
              <a:ext cx="2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C</a:t>
              </a:r>
            </a:p>
          </p:txBody>
        </p:sp>
        <p:sp>
          <p:nvSpPr>
            <p:cNvPr id="14390" name="Rectangle 24"/>
            <p:cNvSpPr>
              <a:spLocks noChangeArrowheads="1"/>
            </p:cNvSpPr>
            <p:nvPr/>
          </p:nvSpPr>
          <p:spPr bwMode="auto">
            <a:xfrm>
              <a:off x="1171" y="3456"/>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192 - 223</a:t>
              </a:r>
            </a:p>
          </p:txBody>
        </p:sp>
        <p:sp>
          <p:nvSpPr>
            <p:cNvPr id="14391" name="Rectangle 25"/>
            <p:cNvSpPr>
              <a:spLocks noChangeArrowheads="1"/>
            </p:cNvSpPr>
            <p:nvPr/>
          </p:nvSpPr>
          <p:spPr bwMode="auto">
            <a:xfrm>
              <a:off x="2256" y="3456"/>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3</a:t>
              </a:r>
            </a:p>
          </p:txBody>
        </p:sp>
        <p:sp>
          <p:nvSpPr>
            <p:cNvPr id="14392" name="Rectangle 26"/>
            <p:cNvSpPr>
              <a:spLocks noChangeArrowheads="1"/>
            </p:cNvSpPr>
            <p:nvPr/>
          </p:nvSpPr>
          <p:spPr bwMode="auto">
            <a:xfrm>
              <a:off x="3120" y="3456"/>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1</a:t>
              </a:r>
            </a:p>
          </p:txBody>
        </p:sp>
        <p:sp>
          <p:nvSpPr>
            <p:cNvPr id="14393" name="Rectangle 27"/>
            <p:cNvSpPr>
              <a:spLocks noChangeArrowheads="1"/>
            </p:cNvSpPr>
            <p:nvPr/>
          </p:nvSpPr>
          <p:spPr bwMode="auto">
            <a:xfrm>
              <a:off x="3840" y="3456"/>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 24</a:t>
              </a:r>
            </a:p>
          </p:txBody>
        </p:sp>
        <p:sp>
          <p:nvSpPr>
            <p:cNvPr id="14394" name="Rectangle 28"/>
            <p:cNvSpPr>
              <a:spLocks noChangeArrowheads="1"/>
            </p:cNvSpPr>
            <p:nvPr/>
          </p:nvSpPr>
          <p:spPr bwMode="auto">
            <a:xfrm>
              <a:off x="4368" y="3456"/>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800" kern="0"/>
                <a:t>= 254</a:t>
              </a:r>
            </a:p>
          </p:txBody>
        </p:sp>
        <p:sp>
          <p:nvSpPr>
            <p:cNvPr id="14395" name="Line 32"/>
            <p:cNvSpPr>
              <a:spLocks noChangeShapeType="1"/>
            </p:cNvSpPr>
            <p:nvPr/>
          </p:nvSpPr>
          <p:spPr bwMode="auto">
            <a:xfrm>
              <a:off x="1152" y="2448"/>
              <a:ext cx="0"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14396" name="Line 33"/>
            <p:cNvSpPr>
              <a:spLocks noChangeShapeType="1"/>
            </p:cNvSpPr>
            <p:nvPr/>
          </p:nvSpPr>
          <p:spPr bwMode="auto">
            <a:xfrm>
              <a:off x="2016" y="2448"/>
              <a:ext cx="0"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14397" name="Line 34"/>
            <p:cNvSpPr>
              <a:spLocks noChangeShapeType="1"/>
            </p:cNvSpPr>
            <p:nvPr/>
          </p:nvSpPr>
          <p:spPr bwMode="auto">
            <a:xfrm>
              <a:off x="2880" y="2448"/>
              <a:ext cx="0"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14398" name="Line 35"/>
            <p:cNvSpPr>
              <a:spLocks noChangeShapeType="1"/>
            </p:cNvSpPr>
            <p:nvPr/>
          </p:nvSpPr>
          <p:spPr bwMode="auto">
            <a:xfrm>
              <a:off x="3744" y="2448"/>
              <a:ext cx="0"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14399" name="Line 36"/>
            <p:cNvSpPr>
              <a:spLocks noChangeShapeType="1"/>
            </p:cNvSpPr>
            <p:nvPr/>
          </p:nvSpPr>
          <p:spPr bwMode="auto">
            <a:xfrm>
              <a:off x="4320" y="2448"/>
              <a:ext cx="0"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grpSp>
      <p:sp>
        <p:nvSpPr>
          <p:cNvPr id="14340" name="Oval 62"/>
          <p:cNvSpPr>
            <a:spLocks noChangeArrowheads="1"/>
          </p:cNvSpPr>
          <p:nvPr/>
        </p:nvSpPr>
        <p:spPr bwMode="auto">
          <a:xfrm>
            <a:off x="3289300" y="4511675"/>
            <a:ext cx="1447800" cy="1752600"/>
          </a:xfrm>
          <a:prstGeom prst="ellipse">
            <a:avLst/>
          </a:prstGeom>
          <a:noFill/>
          <a:ln w="2857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grpSp>
        <p:nvGrpSpPr>
          <p:cNvPr id="14341" name="Gruppieren 64"/>
          <p:cNvGrpSpPr>
            <a:grpSpLocks/>
          </p:cNvGrpSpPr>
          <p:nvPr/>
        </p:nvGrpSpPr>
        <p:grpSpPr bwMode="auto">
          <a:xfrm>
            <a:off x="3402013" y="1463675"/>
            <a:ext cx="4953000" cy="2095500"/>
            <a:chOff x="2657475" y="1438275"/>
            <a:chExt cx="4953000" cy="2095500"/>
          </a:xfrm>
        </p:grpSpPr>
        <p:grpSp>
          <p:nvGrpSpPr>
            <p:cNvPr id="14342" name="Group 60"/>
            <p:cNvGrpSpPr>
              <a:grpSpLocks/>
            </p:cNvGrpSpPr>
            <p:nvPr/>
          </p:nvGrpSpPr>
          <p:grpSpPr bwMode="auto">
            <a:xfrm>
              <a:off x="2657475" y="1438275"/>
              <a:ext cx="4953000" cy="2095500"/>
              <a:chOff x="1680" y="872"/>
              <a:chExt cx="3120" cy="1320"/>
            </a:xfrm>
          </p:grpSpPr>
          <p:sp>
            <p:nvSpPr>
              <p:cNvPr id="37" name="Rectangle 37"/>
              <p:cNvSpPr>
                <a:spLocks noChangeArrowheads="1"/>
              </p:cNvSpPr>
              <p:nvPr/>
            </p:nvSpPr>
            <p:spPr bwMode="auto">
              <a:xfrm>
                <a:off x="2496" y="1160"/>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14347" name="Rectangle 38"/>
              <p:cNvSpPr>
                <a:spLocks noChangeArrowheads="1"/>
              </p:cNvSpPr>
              <p:nvPr/>
            </p:nvSpPr>
            <p:spPr bwMode="auto">
              <a:xfrm>
                <a:off x="3072" y="1160"/>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14348" name="Rectangle 39"/>
              <p:cNvSpPr>
                <a:spLocks noChangeArrowheads="1"/>
              </p:cNvSpPr>
              <p:nvPr/>
            </p:nvSpPr>
            <p:spPr bwMode="auto">
              <a:xfrm>
                <a:off x="3648" y="1160"/>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14349" name="Rectangle 40"/>
              <p:cNvSpPr>
                <a:spLocks noChangeArrowheads="1"/>
              </p:cNvSpPr>
              <p:nvPr/>
            </p:nvSpPr>
            <p:spPr bwMode="auto">
              <a:xfrm>
                <a:off x="4224" y="1160"/>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41" name="Rectangle 41"/>
              <p:cNvSpPr>
                <a:spLocks noChangeArrowheads="1"/>
              </p:cNvSpPr>
              <p:nvPr/>
            </p:nvSpPr>
            <p:spPr bwMode="auto">
              <a:xfrm>
                <a:off x="2496" y="1496"/>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42" name="Rectangle 42"/>
              <p:cNvSpPr>
                <a:spLocks noChangeArrowheads="1"/>
              </p:cNvSpPr>
              <p:nvPr/>
            </p:nvSpPr>
            <p:spPr bwMode="auto">
              <a:xfrm>
                <a:off x="3072" y="1496"/>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14352" name="Rectangle 43"/>
              <p:cNvSpPr>
                <a:spLocks noChangeArrowheads="1"/>
              </p:cNvSpPr>
              <p:nvPr/>
            </p:nvSpPr>
            <p:spPr bwMode="auto">
              <a:xfrm>
                <a:off x="3648" y="1496"/>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14353" name="Rectangle 44"/>
              <p:cNvSpPr>
                <a:spLocks noChangeArrowheads="1"/>
              </p:cNvSpPr>
              <p:nvPr/>
            </p:nvSpPr>
            <p:spPr bwMode="auto">
              <a:xfrm>
                <a:off x="4224" y="1496"/>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45" name="Rectangle 45"/>
              <p:cNvSpPr>
                <a:spLocks noChangeArrowheads="1"/>
              </p:cNvSpPr>
              <p:nvPr/>
            </p:nvSpPr>
            <p:spPr bwMode="auto">
              <a:xfrm>
                <a:off x="2496" y="1880"/>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46" name="Rectangle 46"/>
              <p:cNvSpPr>
                <a:spLocks noChangeArrowheads="1"/>
              </p:cNvSpPr>
              <p:nvPr/>
            </p:nvSpPr>
            <p:spPr bwMode="auto">
              <a:xfrm>
                <a:off x="3072" y="1880"/>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47" name="Rectangle 47"/>
              <p:cNvSpPr>
                <a:spLocks noChangeArrowheads="1"/>
              </p:cNvSpPr>
              <p:nvPr/>
            </p:nvSpPr>
            <p:spPr bwMode="auto">
              <a:xfrm>
                <a:off x="3648" y="1880"/>
                <a:ext cx="576" cy="240"/>
              </a:xfrm>
              <a:prstGeom prst="rect">
                <a:avLst/>
              </a:prstGeom>
              <a:solidFill>
                <a:schemeClr val="bg2">
                  <a:lumMod val="9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de-DE" kern="0">
                  <a:solidFill>
                    <a:sysClr val="windowText" lastClr="000000"/>
                  </a:solidFill>
                  <a:latin typeface="Arial" charset="0"/>
                </a:endParaRPr>
              </a:p>
            </p:txBody>
          </p:sp>
          <p:sp>
            <p:nvSpPr>
              <p:cNvPr id="14357" name="Rectangle 48"/>
              <p:cNvSpPr>
                <a:spLocks noChangeArrowheads="1"/>
              </p:cNvSpPr>
              <p:nvPr/>
            </p:nvSpPr>
            <p:spPr bwMode="auto">
              <a:xfrm>
                <a:off x="4224" y="1880"/>
                <a:ext cx="576"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de-DE" altLang="en-US" sz="1600" kern="0"/>
              </a:p>
            </p:txBody>
          </p:sp>
          <p:sp>
            <p:nvSpPr>
              <p:cNvPr id="14358" name="Rectangle 49"/>
              <p:cNvSpPr>
                <a:spLocks noChangeArrowheads="1"/>
              </p:cNvSpPr>
              <p:nvPr/>
            </p:nvSpPr>
            <p:spPr bwMode="auto">
              <a:xfrm>
                <a:off x="1680" y="1128"/>
                <a:ext cx="86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Class A</a:t>
                </a:r>
                <a:endParaRPr lang="de-DE" altLang="en-US" sz="2400" kern="0"/>
              </a:p>
            </p:txBody>
          </p:sp>
          <p:sp>
            <p:nvSpPr>
              <p:cNvPr id="14359" name="Rectangle 50"/>
              <p:cNvSpPr>
                <a:spLocks noChangeArrowheads="1"/>
              </p:cNvSpPr>
              <p:nvPr/>
            </p:nvSpPr>
            <p:spPr bwMode="auto">
              <a:xfrm>
                <a:off x="1680" y="1464"/>
                <a:ext cx="86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Class B</a:t>
                </a:r>
                <a:endParaRPr lang="de-DE" altLang="en-US" sz="2400" kern="0"/>
              </a:p>
            </p:txBody>
          </p:sp>
          <p:sp>
            <p:nvSpPr>
              <p:cNvPr id="14360" name="Rectangle 51"/>
              <p:cNvSpPr>
                <a:spLocks noChangeArrowheads="1"/>
              </p:cNvSpPr>
              <p:nvPr/>
            </p:nvSpPr>
            <p:spPr bwMode="auto">
              <a:xfrm>
                <a:off x="1680" y="1848"/>
                <a:ext cx="86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Class C</a:t>
                </a:r>
                <a:endParaRPr lang="de-DE" altLang="en-US" sz="2400" kern="0"/>
              </a:p>
            </p:txBody>
          </p:sp>
          <p:sp>
            <p:nvSpPr>
              <p:cNvPr id="14361" name="Rectangle 52"/>
              <p:cNvSpPr>
                <a:spLocks noChangeArrowheads="1"/>
              </p:cNvSpPr>
              <p:nvPr/>
            </p:nvSpPr>
            <p:spPr bwMode="auto">
              <a:xfrm>
                <a:off x="2472" y="1808"/>
                <a:ext cx="17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endParaRPr lang="de-DE" altLang="en-US" sz="1800" kern="0"/>
              </a:p>
            </p:txBody>
          </p:sp>
          <p:sp>
            <p:nvSpPr>
              <p:cNvPr id="14362" name="Rectangle 53"/>
              <p:cNvSpPr>
                <a:spLocks noChangeArrowheads="1"/>
              </p:cNvSpPr>
              <p:nvPr/>
            </p:nvSpPr>
            <p:spPr bwMode="auto">
              <a:xfrm>
                <a:off x="2480" y="1432"/>
                <a:ext cx="1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endParaRPr lang="de-DE" altLang="en-US" sz="1800" kern="0"/>
              </a:p>
            </p:txBody>
          </p:sp>
          <p:sp>
            <p:nvSpPr>
              <p:cNvPr id="14363" name="Rectangle 54"/>
              <p:cNvSpPr>
                <a:spLocks noChangeArrowheads="1"/>
              </p:cNvSpPr>
              <p:nvPr/>
            </p:nvSpPr>
            <p:spPr bwMode="auto">
              <a:xfrm>
                <a:off x="2480" y="1096"/>
                <a:ext cx="7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400" kern="0"/>
                  <a:t>network</a:t>
                </a:r>
                <a:endParaRPr lang="de-DE" altLang="en-US" sz="1800" kern="0"/>
              </a:p>
            </p:txBody>
          </p:sp>
          <p:sp>
            <p:nvSpPr>
              <p:cNvPr id="14364" name="Rectangle 55"/>
              <p:cNvSpPr>
                <a:spLocks noChangeArrowheads="1"/>
              </p:cNvSpPr>
              <p:nvPr/>
            </p:nvSpPr>
            <p:spPr bwMode="auto">
              <a:xfrm>
                <a:off x="1680" y="872"/>
                <a:ext cx="86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Byte</a:t>
                </a:r>
                <a:endParaRPr lang="de-DE" altLang="en-US" sz="2400" kern="0"/>
              </a:p>
            </p:txBody>
          </p:sp>
          <p:sp>
            <p:nvSpPr>
              <p:cNvPr id="14365" name="Rectangle 56"/>
              <p:cNvSpPr>
                <a:spLocks noChangeArrowheads="1"/>
              </p:cNvSpPr>
              <p:nvPr/>
            </p:nvSpPr>
            <p:spPr bwMode="auto">
              <a:xfrm>
                <a:off x="2736" y="872"/>
                <a:ext cx="33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1.</a:t>
                </a:r>
                <a:endParaRPr lang="de-DE" altLang="en-US" sz="2400" kern="0"/>
              </a:p>
            </p:txBody>
          </p:sp>
          <p:sp>
            <p:nvSpPr>
              <p:cNvPr id="14366" name="Rectangle 57"/>
              <p:cNvSpPr>
                <a:spLocks noChangeArrowheads="1"/>
              </p:cNvSpPr>
              <p:nvPr/>
            </p:nvSpPr>
            <p:spPr bwMode="auto">
              <a:xfrm>
                <a:off x="3264" y="872"/>
                <a:ext cx="33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2.</a:t>
                </a:r>
                <a:endParaRPr lang="de-DE" altLang="en-US" sz="2400" kern="0"/>
              </a:p>
            </p:txBody>
          </p:sp>
          <p:sp>
            <p:nvSpPr>
              <p:cNvPr id="14367" name="Rectangle 58"/>
              <p:cNvSpPr>
                <a:spLocks noChangeArrowheads="1"/>
              </p:cNvSpPr>
              <p:nvPr/>
            </p:nvSpPr>
            <p:spPr bwMode="auto">
              <a:xfrm>
                <a:off x="3840" y="872"/>
                <a:ext cx="33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3.</a:t>
                </a:r>
                <a:endParaRPr lang="de-DE" altLang="en-US" sz="2400" kern="0"/>
              </a:p>
            </p:txBody>
          </p:sp>
          <p:sp>
            <p:nvSpPr>
              <p:cNvPr id="14368" name="Rectangle 59"/>
              <p:cNvSpPr>
                <a:spLocks noChangeArrowheads="1"/>
              </p:cNvSpPr>
              <p:nvPr/>
            </p:nvSpPr>
            <p:spPr bwMode="auto">
              <a:xfrm>
                <a:off x="4416" y="872"/>
                <a:ext cx="33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4.</a:t>
                </a:r>
                <a:endParaRPr lang="de-DE" altLang="en-US" sz="2400" kern="0"/>
              </a:p>
            </p:txBody>
          </p:sp>
        </p:grpSp>
        <p:sp>
          <p:nvSpPr>
            <p:cNvPr id="14343" name="Rechteck 61"/>
            <p:cNvSpPr>
              <a:spLocks noChangeArrowheads="1"/>
            </p:cNvSpPr>
            <p:nvPr/>
          </p:nvSpPr>
          <p:spPr bwMode="auto">
            <a:xfrm>
              <a:off x="4867275" y="2450098"/>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p>
          </p:txBody>
        </p:sp>
        <p:sp>
          <p:nvSpPr>
            <p:cNvPr id="14344" name="Rechteck 62"/>
            <p:cNvSpPr>
              <a:spLocks noChangeArrowheads="1"/>
            </p:cNvSpPr>
            <p:nvPr/>
          </p:nvSpPr>
          <p:spPr bwMode="auto">
            <a:xfrm>
              <a:off x="4878864" y="3059698"/>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p>
          </p:txBody>
        </p:sp>
        <p:sp>
          <p:nvSpPr>
            <p:cNvPr id="14345" name="Rechteck 63"/>
            <p:cNvSpPr>
              <a:spLocks noChangeArrowheads="1"/>
            </p:cNvSpPr>
            <p:nvPr/>
          </p:nvSpPr>
          <p:spPr bwMode="auto">
            <a:xfrm>
              <a:off x="5787469" y="3059698"/>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600" kern="0"/>
                <a:t>network</a:t>
              </a:r>
            </a:p>
          </p:txBody>
        </p:sp>
      </p:grpSp>
    </p:spTree>
    <p:extLst>
      <p:ext uri="{BB962C8B-B14F-4D97-AF65-F5344CB8AC3E}">
        <p14:creationId xmlns:p14="http://schemas.microsoft.com/office/powerpoint/2010/main" val="12585274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p:txBody>
          <a:bodyPr/>
          <a:lstStyle/>
          <a:p>
            <a:r>
              <a:rPr lang="de-DE" altLang="en-US"/>
              <a:t>IPv4</a:t>
            </a:r>
          </a:p>
        </p:txBody>
      </p:sp>
      <p:sp>
        <p:nvSpPr>
          <p:cNvPr id="12291" name="Inhaltsplatzhalter 2"/>
          <p:cNvSpPr>
            <a:spLocks noGrp="1"/>
          </p:cNvSpPr>
          <p:nvPr>
            <p:ph idx="1"/>
          </p:nvPr>
        </p:nvSpPr>
        <p:spPr/>
        <p:txBody>
          <a:bodyPr/>
          <a:lstStyle/>
          <a:p>
            <a:pPr>
              <a:buFontTx/>
              <a:buChar char="•"/>
            </a:pPr>
            <a:r>
              <a:rPr lang="en-US" altLang="en-US"/>
              <a:t>The first major version of IP is known as Internet Protocol Version 4 (IPv4 </a:t>
            </a:r>
            <a:r>
              <a:rPr lang="en-US" altLang="en-US">
                <a:sym typeface="Wingdings" panose="05000000000000000000" pitchFamily="2" charset="2"/>
              </a:rPr>
              <a:t> 32 Bit Addresses</a:t>
            </a:r>
            <a:r>
              <a:rPr lang="en-US" altLang="en-US"/>
              <a:t>)</a:t>
            </a:r>
            <a:endParaRPr lang="de-DE" altLang="en-US"/>
          </a:p>
          <a:p>
            <a:pPr>
              <a:buFontTx/>
              <a:buChar char="•"/>
            </a:pPr>
            <a:r>
              <a:rPr lang="en-GB" altLang="en-US"/>
              <a:t>Used to uniquely address each device on a TCP/IP network (no duplicates)</a:t>
            </a:r>
          </a:p>
          <a:p>
            <a:pPr>
              <a:buFontTx/>
              <a:buChar char="•"/>
            </a:pPr>
            <a:r>
              <a:rPr lang="en-GB" altLang="en-US"/>
              <a:t>4 Bytes (Octets) of 8 Bit each,</a:t>
            </a:r>
            <a:r>
              <a:rPr lang="en-US" altLang="en-US"/>
              <a:t> which limits the address space to 4294967296 (2</a:t>
            </a:r>
            <a:r>
              <a:rPr lang="en-US" altLang="en-US" baseline="30000"/>
              <a:t>32</a:t>
            </a:r>
            <a:r>
              <a:rPr lang="en-US" altLang="en-US"/>
              <a:t>) addresses</a:t>
            </a:r>
            <a:endParaRPr lang="en-GB" altLang="en-US"/>
          </a:p>
          <a:p>
            <a:pPr>
              <a:buFontTx/>
              <a:buChar char="•"/>
            </a:pPr>
            <a:r>
              <a:rPr lang="en-GB" altLang="en-US"/>
              <a:t>S</a:t>
            </a:r>
            <a:r>
              <a:rPr lang="en-US" altLang="en-US"/>
              <a:t>ome address blocks are reserved for special purposes such as private networks, localhosts and multicast addresses</a:t>
            </a:r>
          </a:p>
          <a:p>
            <a:pPr>
              <a:buFontTx/>
              <a:buChar char="•"/>
            </a:pPr>
            <a:endParaRPr lang="de-DE" altLang="en-US"/>
          </a:p>
        </p:txBody>
      </p:sp>
    </p:spTree>
    <p:extLst>
      <p:ext uri="{BB962C8B-B14F-4D97-AF65-F5344CB8AC3E}">
        <p14:creationId xmlns:p14="http://schemas.microsoft.com/office/powerpoint/2010/main" val="14743678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
          <p:cNvSpPr>
            <a:spLocks noGrp="1"/>
          </p:cNvSpPr>
          <p:nvPr>
            <p:ph type="title"/>
          </p:nvPr>
        </p:nvSpPr>
        <p:spPr/>
        <p:txBody>
          <a:bodyPr/>
          <a:lstStyle/>
          <a:p>
            <a:r>
              <a:rPr lang="de-DE" altLang="en-US"/>
              <a:t>IPv6</a:t>
            </a:r>
          </a:p>
        </p:txBody>
      </p:sp>
      <p:sp>
        <p:nvSpPr>
          <p:cNvPr id="23555" name="Inhaltsplatzhalter 2"/>
          <p:cNvSpPr>
            <a:spLocks noGrp="1"/>
          </p:cNvSpPr>
          <p:nvPr>
            <p:ph idx="1"/>
          </p:nvPr>
        </p:nvSpPr>
        <p:spPr/>
        <p:txBody>
          <a:bodyPr/>
          <a:lstStyle/>
          <a:p>
            <a:pPr>
              <a:buFontTx/>
              <a:buChar char="•"/>
            </a:pPr>
            <a:r>
              <a:rPr lang="en-US" altLang="en-US"/>
              <a:t>Developed to deal with this long-anticipated IPv4 address exhaustion</a:t>
            </a:r>
          </a:p>
          <a:p>
            <a:pPr>
              <a:buFontTx/>
              <a:buChar char="•"/>
            </a:pPr>
            <a:r>
              <a:rPr lang="en-US" altLang="en-US"/>
              <a:t>Uses 128-bit addresses, for an address space of 2</a:t>
            </a:r>
            <a:r>
              <a:rPr lang="en-US" altLang="en-US" baseline="30000"/>
              <a:t>128</a:t>
            </a:r>
            <a:r>
              <a:rPr lang="en-US" altLang="en-US"/>
              <a:t> (approximately 340 undecillion or 3.4×10</a:t>
            </a:r>
            <a:r>
              <a:rPr lang="en-US" altLang="en-US" baseline="30000"/>
              <a:t>38</a:t>
            </a:r>
            <a:r>
              <a:rPr lang="en-US" altLang="en-US"/>
              <a:t>) addresses</a:t>
            </a:r>
          </a:p>
          <a:p>
            <a:pPr>
              <a:buFontTx/>
              <a:buChar char="•"/>
            </a:pPr>
            <a:r>
              <a:rPr lang="de-DE" altLang="en-US"/>
              <a:t>Implements additional features like stateless address autoconfiguration  (SLAAC) or simplification of </a:t>
            </a:r>
            <a:r>
              <a:rPr lang="en-US" altLang="en-US"/>
              <a:t>router announcements when changing Internet connectivity providers</a:t>
            </a:r>
          </a:p>
          <a:p>
            <a:pPr>
              <a:buFontTx/>
              <a:buChar char="•"/>
            </a:pPr>
            <a:r>
              <a:rPr lang="en-US" altLang="en-US"/>
              <a:t>Does not implement interoperability features with IPv4 </a:t>
            </a:r>
            <a:r>
              <a:rPr lang="en-US" altLang="en-US">
                <a:sym typeface="Wingdings" panose="05000000000000000000" pitchFamily="2" charset="2"/>
              </a:rPr>
              <a:t></a:t>
            </a:r>
            <a:r>
              <a:rPr lang="en-US" altLang="en-US"/>
              <a:t> </a:t>
            </a:r>
            <a:r>
              <a:rPr lang="de-DE" altLang="en-US"/>
              <a:t>special translator gateways required</a:t>
            </a:r>
          </a:p>
          <a:p>
            <a:pPr>
              <a:buFontTx/>
              <a:buChar char="•"/>
            </a:pPr>
            <a:r>
              <a:rPr lang="de-DE" altLang="en-US"/>
              <a:t>No DHCP needed anymore for </a:t>
            </a:r>
            <a:r>
              <a:rPr lang="de-DE" altLang="en-US" u="sng"/>
              <a:t>most</a:t>
            </a:r>
            <a:r>
              <a:rPr lang="de-DE" altLang="en-US"/>
              <a:t> of the applications</a:t>
            </a:r>
            <a:endParaRPr lang="en-US" altLang="en-US"/>
          </a:p>
          <a:p>
            <a:pPr>
              <a:buFontTx/>
              <a:buChar char="•"/>
            </a:pPr>
            <a:endParaRPr lang="de-DE" altLang="en-US"/>
          </a:p>
        </p:txBody>
      </p:sp>
    </p:spTree>
    <p:extLst>
      <p:ext uri="{BB962C8B-B14F-4D97-AF65-F5344CB8AC3E}">
        <p14:creationId xmlns:p14="http://schemas.microsoft.com/office/powerpoint/2010/main" val="37123386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r>
              <a:rPr lang="de-DE" altLang="en-US"/>
              <a:t>What is IP Routing?</a:t>
            </a:r>
          </a:p>
        </p:txBody>
      </p:sp>
      <p:sp>
        <p:nvSpPr>
          <p:cNvPr id="3" name="Inhaltsplatzhalter 2"/>
          <p:cNvSpPr>
            <a:spLocks noGrp="1"/>
          </p:cNvSpPr>
          <p:nvPr>
            <p:ph idx="1"/>
          </p:nvPr>
        </p:nvSpPr>
        <p:spPr>
          <a:xfrm>
            <a:off x="2063750" y="1438275"/>
            <a:ext cx="8096250" cy="3214688"/>
          </a:xfrm>
        </p:spPr>
        <p:txBody>
          <a:bodyPr/>
          <a:lstStyle/>
          <a:p>
            <a:pPr>
              <a:buFont typeface="Arial" pitchFamily="34" charset="0"/>
              <a:buChar char="•"/>
              <a:defRPr/>
            </a:pPr>
            <a:r>
              <a:rPr lang="de-DE" dirty="0"/>
              <a:t>IP </a:t>
            </a:r>
            <a:r>
              <a:rPr lang="de-DE" dirty="0" err="1"/>
              <a:t>routing</a:t>
            </a:r>
            <a:r>
              <a:rPr lang="de-DE" dirty="0"/>
              <a:t> </a:t>
            </a:r>
            <a:r>
              <a:rPr lang="de-DE" dirty="0" err="1"/>
              <a:t>is</a:t>
            </a:r>
            <a:r>
              <a:rPr lang="de-DE" dirty="0"/>
              <a:t> </a:t>
            </a:r>
            <a:r>
              <a:rPr lang="de-DE" dirty="0" err="1"/>
              <a:t>communication</a:t>
            </a:r>
            <a:r>
              <a:rPr lang="de-DE" dirty="0"/>
              <a:t> </a:t>
            </a:r>
            <a:r>
              <a:rPr lang="de-DE" dirty="0" err="1"/>
              <a:t>between</a:t>
            </a:r>
            <a:r>
              <a:rPr lang="de-DE" dirty="0"/>
              <a:t> </a:t>
            </a:r>
            <a:r>
              <a:rPr lang="de-DE" b="1" dirty="0"/>
              <a:t>different</a:t>
            </a:r>
            <a:r>
              <a:rPr lang="de-DE" dirty="0"/>
              <a:t> IP </a:t>
            </a:r>
            <a:r>
              <a:rPr lang="de-DE" dirty="0" err="1"/>
              <a:t>networks</a:t>
            </a:r>
            <a:endParaRPr lang="de-DE" dirty="0"/>
          </a:p>
          <a:p>
            <a:pPr>
              <a:buFont typeface="Arial" pitchFamily="34" charset="0"/>
              <a:buChar char="•"/>
              <a:defRPr/>
            </a:pPr>
            <a:r>
              <a:rPr lang="en-US" dirty="0"/>
              <a:t>A </a:t>
            </a:r>
            <a:r>
              <a:rPr lang="en-US" b="1" dirty="0"/>
              <a:t>router</a:t>
            </a:r>
            <a:r>
              <a:rPr lang="en-US" dirty="0"/>
              <a:t> is a device that forwards data packets between computer networks and considered to be a Layer3 device</a:t>
            </a:r>
          </a:p>
          <a:p>
            <a:pPr>
              <a:buFont typeface="Arial" pitchFamily="34" charset="0"/>
              <a:buChar char="•"/>
              <a:defRPr/>
            </a:pPr>
            <a:r>
              <a:rPr lang="en-US" dirty="0"/>
              <a:t>A router is connected to two or more data lines from different networks</a:t>
            </a:r>
          </a:p>
          <a:p>
            <a:pPr>
              <a:buFont typeface="Arial" pitchFamily="34" charset="0"/>
              <a:buChar char="•"/>
              <a:defRPr/>
            </a:pPr>
            <a:r>
              <a:rPr lang="en-US" dirty="0"/>
              <a:t>If a data packet comes in on one of the interfaces, the router will perform a check of its routing table to find the best way to the destination</a:t>
            </a:r>
          </a:p>
          <a:p>
            <a:pPr marL="0" indent="0">
              <a:defRPr/>
            </a:pPr>
            <a:endParaRPr lang="de-DE" dirty="0"/>
          </a:p>
          <a:p>
            <a:pPr>
              <a:buFont typeface="Arial" pitchFamily="34" charset="0"/>
              <a:buChar char="•"/>
              <a:defRPr/>
            </a:pPr>
            <a:endParaRPr lang="de-DE" dirty="0"/>
          </a:p>
        </p:txBody>
      </p:sp>
      <p:sp>
        <p:nvSpPr>
          <p:cNvPr id="49156" name="Textfeld 25"/>
          <p:cNvSpPr txBox="1">
            <a:spLocks noChangeArrowheads="1"/>
          </p:cNvSpPr>
          <p:nvPr/>
        </p:nvSpPr>
        <p:spPr bwMode="auto">
          <a:xfrm>
            <a:off x="6924676" y="4652964"/>
            <a:ext cx="1171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de-DE" altLang="en-US" sz="1600" kern="0"/>
              <a:t>SAR</a:t>
            </a:r>
          </a:p>
        </p:txBody>
      </p:sp>
      <p:grpSp>
        <p:nvGrpSpPr>
          <p:cNvPr id="49157" name="Gruppieren 29"/>
          <p:cNvGrpSpPr>
            <a:grpSpLocks/>
          </p:cNvGrpSpPr>
          <p:nvPr/>
        </p:nvGrpSpPr>
        <p:grpSpPr bwMode="auto">
          <a:xfrm>
            <a:off x="3203576" y="4743451"/>
            <a:ext cx="6454775" cy="1489075"/>
            <a:chOff x="1679574" y="4743828"/>
            <a:chExt cx="6454776" cy="1488469"/>
          </a:xfrm>
        </p:grpSpPr>
        <p:pic>
          <p:nvPicPr>
            <p:cNvPr id="49158" name="Picture 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5172076"/>
              <a:ext cx="82073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Gerade Verbindung 6"/>
            <p:cNvCxnSpPr>
              <a:cxnSpLocks noChangeShapeType="1"/>
              <a:endCxn id="49158" idx="1"/>
            </p:cNvCxnSpPr>
            <p:nvPr/>
          </p:nvCxnSpPr>
          <p:spPr bwMode="auto">
            <a:xfrm>
              <a:off x="2593974" y="5434013"/>
              <a:ext cx="585789" cy="2382"/>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9160" name="Picture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0" y="4814889"/>
              <a:ext cx="1943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Freeform 27"/>
            <p:cNvSpPr>
              <a:spLocks/>
            </p:cNvSpPr>
            <p:nvPr/>
          </p:nvSpPr>
          <p:spPr bwMode="auto">
            <a:xfrm>
              <a:off x="4000499" y="5386504"/>
              <a:ext cx="1524000" cy="104732"/>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508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de-DE" kern="0">
                <a:ln>
                  <a:solidFill>
                    <a:sysClr val="windowText" lastClr="000000"/>
                  </a:solidFill>
                </a:ln>
                <a:solidFill>
                  <a:sysClr val="windowText" lastClr="000000"/>
                </a:solidFill>
                <a:latin typeface="Arial" charset="0"/>
              </a:endParaRPr>
            </a:p>
          </p:txBody>
        </p:sp>
        <p:pic>
          <p:nvPicPr>
            <p:cNvPr id="49162" name="Picture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4" y="5082382"/>
              <a:ext cx="9144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4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1" y="5055394"/>
              <a:ext cx="9239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64" name="Textfeld 24"/>
            <p:cNvSpPr txBox="1">
              <a:spLocks noChangeArrowheads="1"/>
            </p:cNvSpPr>
            <p:nvPr/>
          </p:nvSpPr>
          <p:spPr bwMode="auto">
            <a:xfrm>
              <a:off x="3232943" y="4743828"/>
              <a:ext cx="7143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de-DE" altLang="en-US" sz="1600" kern="0"/>
                <a:t>CPE</a:t>
              </a:r>
            </a:p>
          </p:txBody>
        </p:sp>
        <p:sp>
          <p:nvSpPr>
            <p:cNvPr id="49165" name="Textfeld 27"/>
            <p:cNvSpPr txBox="1">
              <a:spLocks noChangeArrowheads="1"/>
            </p:cNvSpPr>
            <p:nvPr/>
          </p:nvSpPr>
          <p:spPr bwMode="auto">
            <a:xfrm>
              <a:off x="2286793" y="5955298"/>
              <a:ext cx="1200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200" kern="0"/>
                <a:t>20.20.20.0/24</a:t>
              </a:r>
            </a:p>
          </p:txBody>
        </p:sp>
        <p:sp>
          <p:nvSpPr>
            <p:cNvPr id="49166" name="Textfeld 28"/>
            <p:cNvSpPr txBox="1">
              <a:spLocks noChangeArrowheads="1"/>
            </p:cNvSpPr>
            <p:nvPr/>
          </p:nvSpPr>
          <p:spPr bwMode="auto">
            <a:xfrm>
              <a:off x="4000501" y="5955297"/>
              <a:ext cx="13333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de-DE" altLang="en-US" sz="1200" kern="0"/>
                <a:t>40.40.40.0/30</a:t>
              </a:r>
            </a:p>
          </p:txBody>
        </p:sp>
      </p:grpSp>
    </p:spTree>
    <p:extLst>
      <p:ext uri="{BB962C8B-B14F-4D97-AF65-F5344CB8AC3E}">
        <p14:creationId xmlns:p14="http://schemas.microsoft.com/office/powerpoint/2010/main" val="707284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153525" cy="66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34144" y="2085976"/>
            <a:ext cx="2868032" cy="2828924"/>
          </a:xfrm>
          <a:prstGeom prst="ellipse">
            <a:avLst/>
          </a:prstGeom>
          <a:ln>
            <a:solidFill>
              <a:schemeClr val="bg1"/>
            </a:solidFill>
          </a:ln>
        </p:spPr>
      </p:pic>
      <p:sp>
        <p:nvSpPr>
          <p:cNvPr id="18" name="Rectangle 17"/>
          <p:cNvSpPr/>
          <p:nvPr/>
        </p:nvSpPr>
        <p:spPr>
          <a:xfrm>
            <a:off x="1524000" y="6630989"/>
            <a:ext cx="9144000" cy="12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latin typeface="GothamLight" pitchFamily="50" charset="0"/>
            </a:endParaRPr>
          </a:p>
        </p:txBody>
      </p:sp>
      <p:pic>
        <p:nvPicPr>
          <p:cNvPr id="11571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4400" y="323851"/>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Title 1"/>
          <p:cNvSpPr txBox="1">
            <a:spLocks/>
          </p:cNvSpPr>
          <p:nvPr/>
        </p:nvSpPr>
        <p:spPr bwMode="auto">
          <a:xfrm>
            <a:off x="1774826" y="3097214"/>
            <a:ext cx="738822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90000"/>
              </a:lnSpc>
              <a:spcBef>
                <a:spcPts val="0"/>
              </a:spcBef>
              <a:spcAft>
                <a:spcPts val="0"/>
              </a:spcAft>
              <a:buClrTx/>
              <a:buSzTx/>
              <a:buFontTx/>
              <a:buNone/>
              <a:tabLst/>
              <a:defRPr/>
            </a:pPr>
            <a:r>
              <a:rPr kumimoji="0" lang="nl-BE" altLang="en-US" sz="4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Annex – Product Lines</a:t>
            </a:r>
            <a:endParaRPr kumimoji="0" lang="en-US" altLang="en-US" sz="4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nl-BE" altLang="en-US" sz="40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635724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228600"/>
            <a:ext cx="7772400" cy="1143000"/>
          </a:xfrm>
        </p:spPr>
        <p:txBody>
          <a:bodyPr/>
          <a:lstStyle/>
          <a:p>
            <a:pPr algn="l"/>
            <a:r>
              <a:rPr lang="en-GB" altLang="en-US" sz="3600"/>
              <a:t>Networking Devices</a:t>
            </a:r>
            <a:endParaRPr lang="en-GB" altLang="en-US"/>
          </a:p>
        </p:txBody>
      </p:sp>
      <p:sp>
        <p:nvSpPr>
          <p:cNvPr id="35843" name="Rectangle 3"/>
          <p:cNvSpPr>
            <a:spLocks noGrp="1" noChangeArrowheads="1"/>
          </p:cNvSpPr>
          <p:nvPr>
            <p:ph type="body" idx="1"/>
          </p:nvPr>
        </p:nvSpPr>
        <p:spPr>
          <a:xfrm>
            <a:off x="2286000" y="1371600"/>
            <a:ext cx="7772400" cy="1600200"/>
          </a:xfrm>
        </p:spPr>
        <p:txBody>
          <a:bodyPr/>
          <a:lstStyle/>
          <a:p>
            <a:pPr marL="0" indent="0">
              <a:buNone/>
            </a:pPr>
            <a:r>
              <a:rPr lang="en-GB" altLang="en-US"/>
              <a:t>Hub</a:t>
            </a:r>
            <a:endParaRPr lang="en-GB" altLang="en-US">
              <a:solidFill>
                <a:srgbClr val="000000"/>
              </a:solidFill>
            </a:endParaRPr>
          </a:p>
          <a:p>
            <a:pPr marL="0" indent="0" algn="just">
              <a:buNone/>
            </a:pPr>
            <a:r>
              <a:rPr lang="en-GB" altLang="en-US" sz="2000">
                <a:solidFill>
                  <a:srgbClr val="000000"/>
                </a:solidFill>
              </a:rPr>
              <a:t>Multi-port repeater. Simply passes on (repeats) all the information it receives, so that all devices connected to its ports receive that information.</a:t>
            </a:r>
          </a:p>
          <a:p>
            <a:pPr marL="0" indent="0">
              <a:buNone/>
            </a:pPr>
            <a:endParaRPr lang="en-GB" altLang="en-US"/>
          </a:p>
        </p:txBody>
      </p:sp>
      <p:grpSp>
        <p:nvGrpSpPr>
          <p:cNvPr id="35844" name="Group 4"/>
          <p:cNvGrpSpPr>
            <a:grpSpLocks/>
          </p:cNvGrpSpPr>
          <p:nvPr/>
        </p:nvGrpSpPr>
        <p:grpSpPr bwMode="auto">
          <a:xfrm>
            <a:off x="3686176" y="2782888"/>
            <a:ext cx="4619625" cy="3465512"/>
            <a:chOff x="3312" y="3095"/>
            <a:chExt cx="4800" cy="3600"/>
          </a:xfrm>
        </p:grpSpPr>
        <p:pic>
          <p:nvPicPr>
            <p:cNvPr id="3584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 y="3095"/>
              <a:ext cx="480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
            <p:cNvGrpSpPr>
              <a:grpSpLocks/>
            </p:cNvGrpSpPr>
            <p:nvPr/>
          </p:nvGrpSpPr>
          <p:grpSpPr bwMode="auto">
            <a:xfrm>
              <a:off x="3456" y="5328"/>
              <a:ext cx="4032" cy="720"/>
              <a:chOff x="3456" y="5328"/>
              <a:chExt cx="4032" cy="720"/>
            </a:xfrm>
          </p:grpSpPr>
          <p:sp>
            <p:nvSpPr>
              <p:cNvPr id="35849" name="Line 7"/>
              <p:cNvSpPr>
                <a:spLocks noChangeShapeType="1"/>
              </p:cNvSpPr>
              <p:nvPr/>
            </p:nvSpPr>
            <p:spPr bwMode="auto">
              <a:xfrm>
                <a:off x="3744" y="5616"/>
                <a:ext cx="432"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0" name="Line 8"/>
              <p:cNvSpPr>
                <a:spLocks noChangeShapeType="1"/>
              </p:cNvSpPr>
              <p:nvPr/>
            </p:nvSpPr>
            <p:spPr bwMode="auto">
              <a:xfrm>
                <a:off x="3744" y="5472"/>
                <a:ext cx="1008"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1" name="Line 9"/>
              <p:cNvSpPr>
                <a:spLocks noChangeShapeType="1"/>
              </p:cNvSpPr>
              <p:nvPr/>
            </p:nvSpPr>
            <p:spPr bwMode="auto">
              <a:xfrm>
                <a:off x="3744" y="5328"/>
                <a:ext cx="1584" cy="7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2" name="Line 10"/>
              <p:cNvSpPr>
                <a:spLocks noChangeShapeType="1"/>
              </p:cNvSpPr>
              <p:nvPr/>
            </p:nvSpPr>
            <p:spPr bwMode="auto">
              <a:xfrm>
                <a:off x="3600" y="5328"/>
                <a:ext cx="2304" cy="7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3" name="Line 11"/>
              <p:cNvSpPr>
                <a:spLocks noChangeShapeType="1"/>
              </p:cNvSpPr>
              <p:nvPr/>
            </p:nvSpPr>
            <p:spPr bwMode="auto">
              <a:xfrm>
                <a:off x="3600" y="5472"/>
                <a:ext cx="288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4" name="Line 12"/>
              <p:cNvSpPr>
                <a:spLocks noChangeShapeType="1"/>
              </p:cNvSpPr>
              <p:nvPr/>
            </p:nvSpPr>
            <p:spPr bwMode="auto">
              <a:xfrm>
                <a:off x="3600" y="5328"/>
                <a:ext cx="3456" cy="7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5" name="Line 13"/>
              <p:cNvSpPr>
                <a:spLocks noChangeShapeType="1"/>
              </p:cNvSpPr>
              <p:nvPr/>
            </p:nvSpPr>
            <p:spPr bwMode="auto">
              <a:xfrm>
                <a:off x="3600" y="5328"/>
                <a:ext cx="3888"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5856" name="Oval 14"/>
              <p:cNvSpPr>
                <a:spLocks noChangeArrowheads="1"/>
              </p:cNvSpPr>
              <p:nvPr/>
            </p:nvSpPr>
            <p:spPr bwMode="auto">
              <a:xfrm>
                <a:off x="3456" y="5328"/>
                <a:ext cx="288" cy="288"/>
              </a:xfrm>
              <a:prstGeom prst="ellipse">
                <a:avLst/>
              </a:prstGeom>
              <a:solidFill>
                <a:srgbClr val="FFFF00"/>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kern="0"/>
              </a:p>
            </p:txBody>
          </p:sp>
        </p:grpSp>
      </p:grpSp>
      <p:sp>
        <p:nvSpPr>
          <p:cNvPr id="35845" name="Text Box 15"/>
          <p:cNvSpPr txBox="1">
            <a:spLocks noChangeArrowheads="1"/>
          </p:cNvSpPr>
          <p:nvPr/>
        </p:nvSpPr>
        <p:spPr bwMode="auto">
          <a:xfrm>
            <a:off x="2743200" y="5867401"/>
            <a:ext cx="662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GB" altLang="en-US" sz="1800" kern="0">
                <a:solidFill>
                  <a:srgbClr val="000000"/>
                </a:solidFill>
                <a:latin typeface="Arial" panose="020B0604020202020204" pitchFamily="34" charset="0"/>
              </a:rPr>
              <a:t>a lot of unnecessary traffic sent to all devices on the network</a:t>
            </a:r>
          </a:p>
        </p:txBody>
      </p:sp>
      <p:pic>
        <p:nvPicPr>
          <p:cNvPr id="3584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28601"/>
            <a:ext cx="2438400" cy="178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189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0" y="76200"/>
            <a:ext cx="7772400" cy="1143000"/>
          </a:xfrm>
        </p:spPr>
        <p:txBody>
          <a:bodyPr/>
          <a:lstStyle/>
          <a:p>
            <a:r>
              <a:rPr lang="en-GB" altLang="en-US" sz="3600"/>
              <a:t>Networking Devices (2)</a:t>
            </a:r>
            <a:endParaRPr lang="en-GB" altLang="en-US"/>
          </a:p>
        </p:txBody>
      </p:sp>
      <p:sp>
        <p:nvSpPr>
          <p:cNvPr id="36867" name="Rectangle 3"/>
          <p:cNvSpPr>
            <a:spLocks noGrp="1" noChangeArrowheads="1"/>
          </p:cNvSpPr>
          <p:nvPr>
            <p:ph type="body" idx="1"/>
          </p:nvPr>
        </p:nvSpPr>
        <p:spPr>
          <a:xfrm>
            <a:off x="2286000" y="990600"/>
            <a:ext cx="7772400" cy="1981200"/>
          </a:xfrm>
        </p:spPr>
        <p:txBody>
          <a:bodyPr/>
          <a:lstStyle/>
          <a:p>
            <a:pPr marL="0" indent="0">
              <a:buNone/>
            </a:pPr>
            <a:r>
              <a:rPr lang="en-GB" altLang="en-US"/>
              <a:t>Switch</a:t>
            </a:r>
          </a:p>
          <a:p>
            <a:pPr marL="0" indent="0">
              <a:buNone/>
            </a:pPr>
            <a:r>
              <a:rPr lang="en-GB" altLang="en-US" sz="2000">
                <a:solidFill>
                  <a:srgbClr val="000000"/>
                </a:solidFill>
              </a:rPr>
              <a:t>Controls the flow of network traffic </a:t>
            </a:r>
            <a:r>
              <a:rPr lang="en-GB" altLang="en-US" sz="2000" b="1">
                <a:solidFill>
                  <a:srgbClr val="000000"/>
                </a:solidFill>
              </a:rPr>
              <a:t>based on the MAC address information in each packet</a:t>
            </a:r>
            <a:r>
              <a:rPr lang="en-GB" altLang="en-US" sz="2000">
                <a:solidFill>
                  <a:srgbClr val="000000"/>
                </a:solidFill>
              </a:rPr>
              <a:t>. A switch learns which devices are connected to its ports (by monitoring the packets it receives), and then forwards on packets to the appropriate port only. </a:t>
            </a:r>
          </a:p>
        </p:txBody>
      </p:sp>
      <p:grpSp>
        <p:nvGrpSpPr>
          <p:cNvPr id="36868" name="Group 4"/>
          <p:cNvGrpSpPr>
            <a:grpSpLocks/>
          </p:cNvGrpSpPr>
          <p:nvPr/>
        </p:nvGrpSpPr>
        <p:grpSpPr bwMode="auto">
          <a:xfrm>
            <a:off x="3886200" y="2819400"/>
            <a:ext cx="4191000" cy="2971800"/>
            <a:chOff x="3456" y="8501"/>
            <a:chExt cx="4800" cy="3600"/>
          </a:xfrm>
        </p:grpSpPr>
        <p:pic>
          <p:nvPicPr>
            <p:cNvPr id="368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 y="8501"/>
              <a:ext cx="480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Oval 6"/>
            <p:cNvSpPr>
              <a:spLocks noChangeArrowheads="1"/>
            </p:cNvSpPr>
            <p:nvPr/>
          </p:nvSpPr>
          <p:spPr bwMode="auto">
            <a:xfrm>
              <a:off x="3744" y="10656"/>
              <a:ext cx="288" cy="288"/>
            </a:xfrm>
            <a:prstGeom prst="ellipse">
              <a:avLst/>
            </a:prstGeom>
            <a:solidFill>
              <a:srgbClr val="FFFF00"/>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kern="0"/>
            </a:p>
          </p:txBody>
        </p:sp>
        <p:sp>
          <p:nvSpPr>
            <p:cNvPr id="36872" name="Line 7"/>
            <p:cNvSpPr>
              <a:spLocks noChangeShapeType="1"/>
            </p:cNvSpPr>
            <p:nvPr/>
          </p:nvSpPr>
          <p:spPr bwMode="auto">
            <a:xfrm>
              <a:off x="4032" y="10800"/>
              <a:ext cx="1008" cy="7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sp>
          <p:nvSpPr>
            <p:cNvPr id="36873" name="Oval 8"/>
            <p:cNvSpPr>
              <a:spLocks noChangeArrowheads="1"/>
            </p:cNvSpPr>
            <p:nvPr/>
          </p:nvSpPr>
          <p:spPr bwMode="auto">
            <a:xfrm>
              <a:off x="6912" y="10800"/>
              <a:ext cx="288" cy="288"/>
            </a:xfrm>
            <a:prstGeom prst="ellipse">
              <a:avLst/>
            </a:prstGeom>
            <a:solidFill>
              <a:srgbClr val="339966"/>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kern="0"/>
            </a:p>
          </p:txBody>
        </p:sp>
        <p:sp>
          <p:nvSpPr>
            <p:cNvPr id="36874" name="Line 9"/>
            <p:cNvSpPr>
              <a:spLocks noChangeShapeType="1"/>
            </p:cNvSpPr>
            <p:nvPr/>
          </p:nvSpPr>
          <p:spPr bwMode="auto">
            <a:xfrm flipH="1">
              <a:off x="6048" y="10944"/>
              <a:ext cx="864"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kern="0">
                <a:solidFill>
                  <a:sysClr val="windowText" lastClr="000000"/>
                </a:solidFill>
              </a:endParaRPr>
            </a:p>
          </p:txBody>
        </p:sp>
      </p:grpSp>
      <p:sp>
        <p:nvSpPr>
          <p:cNvPr id="36869" name="Text Box 10"/>
          <p:cNvSpPr txBox="1">
            <a:spLocks noChangeArrowheads="1"/>
          </p:cNvSpPr>
          <p:nvPr/>
        </p:nvSpPr>
        <p:spPr bwMode="auto">
          <a:xfrm>
            <a:off x="2667000" y="5562600"/>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1800" kern="0">
                <a:solidFill>
                  <a:srgbClr val="000000"/>
                </a:solidFill>
                <a:latin typeface="Arial" panose="020B0604020202020204" pitchFamily="34" charset="0"/>
              </a:rPr>
              <a:t>allows simultaneous communication across the switch, improving bandwidth.</a:t>
            </a:r>
            <a:endParaRPr lang="en-GB" altLang="en-US" sz="1800" kern="0"/>
          </a:p>
        </p:txBody>
      </p:sp>
    </p:spTree>
    <p:extLst>
      <p:ext uri="{BB962C8B-B14F-4D97-AF65-F5344CB8AC3E}">
        <p14:creationId xmlns:p14="http://schemas.microsoft.com/office/powerpoint/2010/main" val="409214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209800" y="228600"/>
            <a:ext cx="7772400" cy="1143000"/>
          </a:xfrm>
        </p:spPr>
        <p:txBody>
          <a:bodyPr/>
          <a:lstStyle/>
          <a:p>
            <a:r>
              <a:rPr lang="en-GB" altLang="en-US" sz="3600"/>
              <a:t>Networking Devices (3)</a:t>
            </a:r>
            <a:endParaRPr lang="en-GB" altLang="en-US"/>
          </a:p>
        </p:txBody>
      </p:sp>
      <p:sp>
        <p:nvSpPr>
          <p:cNvPr id="37891" name="Rectangle 3"/>
          <p:cNvSpPr>
            <a:spLocks noGrp="1" noChangeArrowheads="1"/>
          </p:cNvSpPr>
          <p:nvPr>
            <p:ph type="body" idx="1"/>
          </p:nvPr>
        </p:nvSpPr>
        <p:spPr>
          <a:xfrm>
            <a:off x="2133600" y="1676400"/>
            <a:ext cx="7848600" cy="4114800"/>
          </a:xfrm>
        </p:spPr>
        <p:txBody>
          <a:bodyPr/>
          <a:lstStyle/>
          <a:p>
            <a:pPr marL="190500" indent="-190500">
              <a:buNone/>
            </a:pPr>
            <a:r>
              <a:rPr lang="en-GB" altLang="en-US"/>
              <a:t>Router</a:t>
            </a:r>
          </a:p>
          <a:p>
            <a:pPr marL="190500" indent="-190500"/>
            <a:r>
              <a:rPr lang="en-GB" altLang="en-US" sz="2000"/>
              <a:t>forwards data according to Layer 3 </a:t>
            </a:r>
          </a:p>
          <a:p>
            <a:pPr marL="190500" indent="-190500"/>
            <a:r>
              <a:rPr lang="en-GB" altLang="en-US" sz="2000"/>
              <a:t>information (network addresses)</a:t>
            </a:r>
          </a:p>
          <a:p>
            <a:pPr marL="190500" indent="-190500"/>
            <a:r>
              <a:rPr lang="en-GB" altLang="en-US" sz="2000"/>
              <a:t>Each interface is in separate network</a:t>
            </a:r>
          </a:p>
          <a:p>
            <a:pPr marL="190500" indent="-190500"/>
            <a:r>
              <a:rPr lang="en-GB" altLang="en-US" sz="2000"/>
              <a:t>usually has interfaces for WAN Access</a:t>
            </a:r>
          </a:p>
          <a:p>
            <a:pPr marL="190500" indent="-190500"/>
            <a:r>
              <a:rPr lang="en-GB" altLang="en-US" sz="2000"/>
              <a:t>makes routing decisions based on information on routing table</a:t>
            </a:r>
          </a:p>
          <a:p>
            <a:pPr marL="190500" indent="-190500"/>
            <a:r>
              <a:rPr lang="en-GB" altLang="en-US" sz="2000"/>
              <a:t>routing table generated by routing protocols or configured by administrator</a:t>
            </a:r>
          </a:p>
          <a:p>
            <a:pPr marL="190500" indent="-190500"/>
            <a:r>
              <a:rPr lang="en-GB" altLang="en-US" sz="2000"/>
              <a:t>can have more that one route to the same destination</a:t>
            </a:r>
          </a:p>
          <a:p>
            <a:pPr marL="190500" indent="-190500"/>
            <a:r>
              <a:rPr lang="en-GB" altLang="en-US" sz="2000"/>
              <a:t>select which is the best route to destination</a:t>
            </a:r>
          </a:p>
          <a:p>
            <a:pPr marL="190500" indent="-190500"/>
            <a:r>
              <a:rPr lang="en-GB" altLang="en-US" sz="2000"/>
              <a:t>if destination is not known, the packet is dropped</a:t>
            </a:r>
            <a:endParaRPr lang="en-GB" altLang="en-US"/>
          </a:p>
        </p:txBody>
      </p:sp>
      <p:pic>
        <p:nvPicPr>
          <p:cNvPr id="37892"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1" y="1295401"/>
            <a:ext cx="3014663"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419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339976" y="180975"/>
            <a:ext cx="7870825" cy="1143000"/>
          </a:xfrm>
        </p:spPr>
        <p:txBody>
          <a:bodyPr/>
          <a:lstStyle/>
          <a:p>
            <a:r>
              <a:rPr lang="en-GB" altLang="en-US"/>
              <a:t>Routing and the OSI Model</a:t>
            </a:r>
          </a:p>
        </p:txBody>
      </p:sp>
      <p:graphicFrame>
        <p:nvGraphicFramePr>
          <p:cNvPr id="39939" name="Object 3"/>
          <p:cNvGraphicFramePr>
            <a:graphicFrameLocks noChangeAspect="1"/>
          </p:cNvGraphicFramePr>
          <p:nvPr/>
        </p:nvGraphicFramePr>
        <p:xfrm>
          <a:off x="2632076" y="1987550"/>
          <a:ext cx="7326313" cy="3702050"/>
        </p:xfrm>
        <a:graphic>
          <a:graphicData uri="http://schemas.openxmlformats.org/presentationml/2006/ole">
            <mc:AlternateContent xmlns:mc="http://schemas.openxmlformats.org/markup-compatibility/2006">
              <mc:Choice xmlns:v="urn:schemas-microsoft-com:vml" Requires="v">
                <p:oleObj spid="_x0000_s4114" name="VISIO" r:id="rId3" imgW="8115840" imgH="3609360" progId="Visio.Drawing.6">
                  <p:embed/>
                </p:oleObj>
              </mc:Choice>
              <mc:Fallback>
                <p:oleObj name="VISIO" r:id="rId3" imgW="8115840" imgH="3609360" progId="Visio.Drawing.6">
                  <p:embed/>
                  <p:pic>
                    <p:nvPicPr>
                      <p:cNvPr id="399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6" y="1987550"/>
                        <a:ext cx="7326313"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17707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981200" y="209550"/>
            <a:ext cx="8229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3600" kern="0">
                <a:solidFill>
                  <a:schemeClr val="tx2"/>
                </a:solidFill>
                <a:latin typeface="Arial" panose="020B0604020202020204" pitchFamily="34" charset="0"/>
              </a:rPr>
              <a:t>Routing - Pure packet switching</a:t>
            </a:r>
            <a:endParaRPr lang="de-DE" altLang="en-US" sz="4400" kern="0">
              <a:solidFill>
                <a:schemeClr val="tx2"/>
              </a:solidFill>
              <a:latin typeface="Arial" panose="020B0604020202020204" pitchFamily="34" charset="0"/>
            </a:endParaRPr>
          </a:p>
        </p:txBody>
      </p:sp>
      <p:sp>
        <p:nvSpPr>
          <p:cNvPr id="143363" name="Text Box 3"/>
          <p:cNvSpPr txBox="1">
            <a:spLocks noChangeArrowheads="1"/>
          </p:cNvSpPr>
          <p:nvPr/>
        </p:nvSpPr>
        <p:spPr bwMode="auto">
          <a:xfrm>
            <a:off x="6494463" y="5192713"/>
            <a:ext cx="1346200" cy="304800"/>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rgbClr val="FF0000"/>
                </a:solidFill>
                <a:latin typeface="Arial" panose="020B0604020202020204" pitchFamily="34" charset="0"/>
              </a:rPr>
              <a:t>Possible Path</a:t>
            </a:r>
          </a:p>
        </p:txBody>
      </p:sp>
      <p:sp>
        <p:nvSpPr>
          <p:cNvPr id="143364" name="Rectangle 4"/>
          <p:cNvSpPr>
            <a:spLocks noChangeArrowheads="1"/>
          </p:cNvSpPr>
          <p:nvPr/>
        </p:nvSpPr>
        <p:spPr bwMode="auto">
          <a:xfrm>
            <a:off x="2886076" y="1938339"/>
            <a:ext cx="606425" cy="314325"/>
          </a:xfrm>
          <a:prstGeom prst="rect">
            <a:avLst/>
          </a:prstGeom>
          <a:solidFill>
            <a:srgbClr val="FF0000"/>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IP</a:t>
            </a:r>
          </a:p>
        </p:txBody>
      </p:sp>
      <p:grpSp>
        <p:nvGrpSpPr>
          <p:cNvPr id="40965" name="Group 5"/>
          <p:cNvGrpSpPr>
            <a:grpSpLocks/>
          </p:cNvGrpSpPr>
          <p:nvPr/>
        </p:nvGrpSpPr>
        <p:grpSpPr bwMode="auto">
          <a:xfrm>
            <a:off x="1828800" y="1930400"/>
            <a:ext cx="8458200" cy="4114800"/>
            <a:chOff x="192" y="1216"/>
            <a:chExt cx="5328" cy="2592"/>
          </a:xfrm>
        </p:grpSpPr>
        <p:grpSp>
          <p:nvGrpSpPr>
            <p:cNvPr id="40971" name="Group 6"/>
            <p:cNvGrpSpPr>
              <a:grpSpLocks/>
            </p:cNvGrpSpPr>
            <p:nvPr/>
          </p:nvGrpSpPr>
          <p:grpSpPr bwMode="auto">
            <a:xfrm>
              <a:off x="192" y="1216"/>
              <a:ext cx="5328" cy="2592"/>
              <a:chOff x="192" y="1216"/>
              <a:chExt cx="5328" cy="2592"/>
            </a:xfrm>
          </p:grpSpPr>
          <p:sp>
            <p:nvSpPr>
              <p:cNvPr id="40975" name="Line 7"/>
              <p:cNvSpPr>
                <a:spLocks noChangeShapeType="1"/>
              </p:cNvSpPr>
              <p:nvPr/>
            </p:nvSpPr>
            <p:spPr bwMode="auto">
              <a:xfrm flipH="1">
                <a:off x="2400" y="1968"/>
                <a:ext cx="0" cy="110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76" name="Group 8"/>
              <p:cNvGrpSpPr>
                <a:grpSpLocks/>
              </p:cNvGrpSpPr>
              <p:nvPr/>
            </p:nvGrpSpPr>
            <p:grpSpPr bwMode="auto">
              <a:xfrm>
                <a:off x="192" y="1216"/>
                <a:ext cx="5328" cy="2592"/>
                <a:chOff x="192" y="1216"/>
                <a:chExt cx="5328" cy="2592"/>
              </a:xfrm>
            </p:grpSpPr>
            <p:sp>
              <p:nvSpPr>
                <p:cNvPr id="40977" name="Line 9"/>
                <p:cNvSpPr>
                  <a:spLocks noChangeShapeType="1"/>
                </p:cNvSpPr>
                <p:nvPr/>
              </p:nvSpPr>
              <p:spPr bwMode="auto">
                <a:xfrm flipV="1">
                  <a:off x="2544" y="2463"/>
                  <a:ext cx="1371" cy="60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78" name="Line 10"/>
                <p:cNvSpPr>
                  <a:spLocks noChangeShapeType="1"/>
                </p:cNvSpPr>
                <p:nvPr/>
              </p:nvSpPr>
              <p:spPr bwMode="auto">
                <a:xfrm>
                  <a:off x="3839" y="2021"/>
                  <a:ext cx="241" cy="29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79" name="Group 11"/>
                <p:cNvGrpSpPr>
                  <a:grpSpLocks/>
                </p:cNvGrpSpPr>
                <p:nvPr/>
              </p:nvGrpSpPr>
              <p:grpSpPr bwMode="auto">
                <a:xfrm>
                  <a:off x="192" y="1216"/>
                  <a:ext cx="5328" cy="2592"/>
                  <a:chOff x="192" y="1216"/>
                  <a:chExt cx="5328" cy="2592"/>
                </a:xfrm>
              </p:grpSpPr>
              <p:sp>
                <p:nvSpPr>
                  <p:cNvPr id="40980" name="Line 12"/>
                  <p:cNvSpPr>
                    <a:spLocks noChangeShapeType="1"/>
                  </p:cNvSpPr>
                  <p:nvPr/>
                </p:nvSpPr>
                <p:spPr bwMode="auto">
                  <a:xfrm>
                    <a:off x="4064" y="2467"/>
                    <a:ext cx="0" cy="10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81" name="Group 13"/>
                  <p:cNvGrpSpPr>
                    <a:grpSpLocks/>
                  </p:cNvGrpSpPr>
                  <p:nvPr/>
                </p:nvGrpSpPr>
                <p:grpSpPr bwMode="auto">
                  <a:xfrm>
                    <a:off x="192" y="1216"/>
                    <a:ext cx="5328" cy="2592"/>
                    <a:chOff x="192" y="1216"/>
                    <a:chExt cx="5328" cy="2592"/>
                  </a:xfrm>
                </p:grpSpPr>
                <p:sp>
                  <p:nvSpPr>
                    <p:cNvPr id="40982" name="Line 14"/>
                    <p:cNvSpPr>
                      <a:spLocks noChangeShapeType="1"/>
                    </p:cNvSpPr>
                    <p:nvPr/>
                  </p:nvSpPr>
                  <p:spPr bwMode="auto">
                    <a:xfrm flipV="1">
                      <a:off x="1687" y="1939"/>
                      <a:ext cx="569" cy="10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83" name="Group 15"/>
                    <p:cNvGrpSpPr>
                      <a:grpSpLocks/>
                    </p:cNvGrpSpPr>
                    <p:nvPr/>
                  </p:nvGrpSpPr>
                  <p:grpSpPr bwMode="auto">
                    <a:xfrm>
                      <a:off x="192" y="1216"/>
                      <a:ext cx="5328" cy="2592"/>
                      <a:chOff x="192" y="1216"/>
                      <a:chExt cx="5328" cy="2592"/>
                    </a:xfrm>
                  </p:grpSpPr>
                  <p:sp>
                    <p:nvSpPr>
                      <p:cNvPr id="40984" name="Line 16"/>
                      <p:cNvSpPr>
                        <a:spLocks noChangeShapeType="1"/>
                      </p:cNvSpPr>
                      <p:nvPr/>
                    </p:nvSpPr>
                    <p:spPr bwMode="auto">
                      <a:xfrm flipV="1">
                        <a:off x="2559" y="1712"/>
                        <a:ext cx="393" cy="21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85" name="Group 17"/>
                      <p:cNvGrpSpPr>
                        <a:grpSpLocks/>
                      </p:cNvGrpSpPr>
                      <p:nvPr/>
                    </p:nvGrpSpPr>
                    <p:grpSpPr bwMode="auto">
                      <a:xfrm>
                        <a:off x="192" y="1216"/>
                        <a:ext cx="5328" cy="2592"/>
                        <a:chOff x="192" y="1216"/>
                        <a:chExt cx="5328" cy="2592"/>
                      </a:xfrm>
                    </p:grpSpPr>
                    <p:sp>
                      <p:nvSpPr>
                        <p:cNvPr id="40986" name="Line 18"/>
                        <p:cNvSpPr>
                          <a:spLocks noChangeShapeType="1"/>
                        </p:cNvSpPr>
                        <p:nvPr/>
                      </p:nvSpPr>
                      <p:spPr bwMode="auto">
                        <a:xfrm flipV="1">
                          <a:off x="1536" y="1413"/>
                          <a:ext cx="720" cy="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0987" name="Group 19"/>
                        <p:cNvGrpSpPr>
                          <a:grpSpLocks/>
                        </p:cNvGrpSpPr>
                        <p:nvPr/>
                      </p:nvGrpSpPr>
                      <p:grpSpPr bwMode="auto">
                        <a:xfrm>
                          <a:off x="192" y="1216"/>
                          <a:ext cx="5328" cy="2592"/>
                          <a:chOff x="192" y="1216"/>
                          <a:chExt cx="5328" cy="2592"/>
                        </a:xfrm>
                      </p:grpSpPr>
                      <p:sp>
                        <p:nvSpPr>
                          <p:cNvPr id="40988" name="Line 20"/>
                          <p:cNvSpPr>
                            <a:spLocks noChangeShapeType="1"/>
                          </p:cNvSpPr>
                          <p:nvPr/>
                        </p:nvSpPr>
                        <p:spPr bwMode="auto">
                          <a:xfrm>
                            <a:off x="720" y="1248"/>
                            <a:ext cx="0" cy="528"/>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40989" name="Line 21"/>
                          <p:cNvSpPr>
                            <a:spLocks noChangeShapeType="1"/>
                          </p:cNvSpPr>
                          <p:nvPr/>
                        </p:nvSpPr>
                        <p:spPr bwMode="auto">
                          <a:xfrm flipV="1">
                            <a:off x="720" y="1480"/>
                            <a:ext cx="584" cy="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40990" name="Rectangle 22"/>
                          <p:cNvSpPr>
                            <a:spLocks noChangeArrowheads="1"/>
                          </p:cNvSpPr>
                          <p:nvPr/>
                        </p:nvSpPr>
                        <p:spPr bwMode="auto">
                          <a:xfrm>
                            <a:off x="192" y="1584"/>
                            <a:ext cx="488" cy="1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kern="0">
                                <a:solidFill>
                                  <a:schemeClr val="tx2"/>
                                </a:solidFill>
                                <a:latin typeface="Arial" panose="020B0604020202020204" pitchFamily="34" charset="0"/>
                              </a:rPr>
                              <a:t>1.1.1.1</a:t>
                            </a:r>
                            <a:endParaRPr lang="en-GB" altLang="en-US" sz="4400" kern="0">
                              <a:solidFill>
                                <a:schemeClr val="tx2"/>
                              </a:solidFill>
                              <a:latin typeface="Arial" panose="020B0604020202020204" pitchFamily="34" charset="0"/>
                            </a:endParaRPr>
                          </a:p>
                        </p:txBody>
                      </p:sp>
                      <p:sp>
                        <p:nvSpPr>
                          <p:cNvPr id="40991" name="Line 23"/>
                          <p:cNvSpPr>
                            <a:spLocks noChangeShapeType="1"/>
                          </p:cNvSpPr>
                          <p:nvPr/>
                        </p:nvSpPr>
                        <p:spPr bwMode="auto">
                          <a:xfrm flipH="1">
                            <a:off x="2448" y="1776"/>
                            <a:ext cx="646" cy="13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2" name="Line 24"/>
                          <p:cNvSpPr>
                            <a:spLocks noChangeShapeType="1"/>
                          </p:cNvSpPr>
                          <p:nvPr/>
                        </p:nvSpPr>
                        <p:spPr bwMode="auto">
                          <a:xfrm flipV="1">
                            <a:off x="3200" y="3551"/>
                            <a:ext cx="784"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3" name="Line 25"/>
                          <p:cNvSpPr>
                            <a:spLocks noChangeShapeType="1"/>
                          </p:cNvSpPr>
                          <p:nvPr/>
                        </p:nvSpPr>
                        <p:spPr bwMode="auto">
                          <a:xfrm>
                            <a:off x="2568" y="1400"/>
                            <a:ext cx="456" cy="2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4" name="Line 26"/>
                          <p:cNvSpPr>
                            <a:spLocks noChangeShapeType="1"/>
                          </p:cNvSpPr>
                          <p:nvPr/>
                        </p:nvSpPr>
                        <p:spPr bwMode="auto">
                          <a:xfrm flipV="1">
                            <a:off x="3216" y="1364"/>
                            <a:ext cx="384" cy="31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5" name="Line 27"/>
                          <p:cNvSpPr>
                            <a:spLocks noChangeShapeType="1"/>
                          </p:cNvSpPr>
                          <p:nvPr/>
                        </p:nvSpPr>
                        <p:spPr bwMode="auto">
                          <a:xfrm>
                            <a:off x="3960" y="1374"/>
                            <a:ext cx="568" cy="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6" name="Line 28"/>
                          <p:cNvSpPr>
                            <a:spLocks noChangeShapeType="1"/>
                          </p:cNvSpPr>
                          <p:nvPr/>
                        </p:nvSpPr>
                        <p:spPr bwMode="auto">
                          <a:xfrm>
                            <a:off x="3696" y="1392"/>
                            <a:ext cx="165" cy="4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7" name="Line 29"/>
                          <p:cNvSpPr>
                            <a:spLocks noChangeShapeType="1"/>
                          </p:cNvSpPr>
                          <p:nvPr/>
                        </p:nvSpPr>
                        <p:spPr bwMode="auto">
                          <a:xfrm>
                            <a:off x="2496" y="3168"/>
                            <a:ext cx="504" cy="30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8" name="Line 30"/>
                          <p:cNvSpPr>
                            <a:spLocks noChangeShapeType="1"/>
                          </p:cNvSpPr>
                          <p:nvPr/>
                        </p:nvSpPr>
                        <p:spPr bwMode="auto">
                          <a:xfrm>
                            <a:off x="1415" y="1586"/>
                            <a:ext cx="63" cy="41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0999" name="Line 31"/>
                          <p:cNvSpPr>
                            <a:spLocks noChangeShapeType="1"/>
                          </p:cNvSpPr>
                          <p:nvPr/>
                        </p:nvSpPr>
                        <p:spPr bwMode="auto">
                          <a:xfrm>
                            <a:off x="1536" y="3008"/>
                            <a:ext cx="360" cy="3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1000" name="Line 32"/>
                          <p:cNvSpPr>
                            <a:spLocks noChangeShapeType="1"/>
                          </p:cNvSpPr>
                          <p:nvPr/>
                        </p:nvSpPr>
                        <p:spPr bwMode="auto">
                          <a:xfrm flipV="1">
                            <a:off x="4069" y="1536"/>
                            <a:ext cx="491" cy="38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1001" name="Line 33"/>
                          <p:cNvSpPr>
                            <a:spLocks noChangeShapeType="1"/>
                          </p:cNvSpPr>
                          <p:nvPr/>
                        </p:nvSpPr>
                        <p:spPr bwMode="auto">
                          <a:xfrm>
                            <a:off x="3312" y="1680"/>
                            <a:ext cx="480" cy="2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1002" name="Line 34"/>
                          <p:cNvSpPr>
                            <a:spLocks noChangeShapeType="1"/>
                          </p:cNvSpPr>
                          <p:nvPr/>
                        </p:nvSpPr>
                        <p:spPr bwMode="auto">
                          <a:xfrm flipV="1">
                            <a:off x="2016" y="3208"/>
                            <a:ext cx="272" cy="23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1003" name="Line 35"/>
                          <p:cNvSpPr>
                            <a:spLocks noChangeShapeType="1"/>
                          </p:cNvSpPr>
                          <p:nvPr/>
                        </p:nvSpPr>
                        <p:spPr bwMode="auto">
                          <a:xfrm flipH="1">
                            <a:off x="1392" y="2160"/>
                            <a:ext cx="144" cy="76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pic>
                        <p:nvPicPr>
                          <p:cNvPr id="41004" name="Picture 36"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 y="1296"/>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37"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 y="1216"/>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6" name="Picture 38"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1872"/>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7" name="Picture 39"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 y="2319"/>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8" name="Picture 40"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 y="3407"/>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9" name="Line 41"/>
                          <p:cNvSpPr>
                            <a:spLocks noChangeShapeType="1"/>
                          </p:cNvSpPr>
                          <p:nvPr/>
                        </p:nvSpPr>
                        <p:spPr bwMode="auto">
                          <a:xfrm flipH="1">
                            <a:off x="4128" y="1584"/>
                            <a:ext cx="576" cy="19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pic>
                        <p:nvPicPr>
                          <p:cNvPr id="41010" name="Picture 42"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 y="1392"/>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1" name="Line 43"/>
                          <p:cNvSpPr>
                            <a:spLocks noChangeShapeType="1"/>
                          </p:cNvSpPr>
                          <p:nvPr/>
                        </p:nvSpPr>
                        <p:spPr bwMode="auto">
                          <a:xfrm>
                            <a:off x="1536" y="1536"/>
                            <a:ext cx="816" cy="38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1012" name="Line 44"/>
                          <p:cNvSpPr>
                            <a:spLocks noChangeShapeType="1"/>
                          </p:cNvSpPr>
                          <p:nvPr/>
                        </p:nvSpPr>
                        <p:spPr bwMode="auto">
                          <a:xfrm>
                            <a:off x="4960" y="3264"/>
                            <a:ext cx="0" cy="528"/>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pic>
                        <p:nvPicPr>
                          <p:cNvPr id="41013" name="Picture 45" descr="I:\ProjekteVMI\Nokia\L_SC-TD_Erstellung von Kursunte\LAN Security\zweiteKorrektur\Bilder_Makros\P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 y="1328"/>
                            <a:ext cx="24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4" name="Picture 46" descr="I:\ProjekteVMI\Nokia\L_SC-TD_Erstellung von Kursunte\LAN Security\zweiteKorrektur\Bilder_Makros\P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 y="3424"/>
                            <a:ext cx="24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5" name="Line 47"/>
                          <p:cNvSpPr>
                            <a:spLocks noChangeShapeType="1"/>
                          </p:cNvSpPr>
                          <p:nvPr/>
                        </p:nvSpPr>
                        <p:spPr bwMode="auto">
                          <a:xfrm flipV="1">
                            <a:off x="4256" y="3576"/>
                            <a:ext cx="712" cy="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kern="0">
                              <a:solidFill>
                                <a:sysClr val="windowText" lastClr="000000"/>
                              </a:solidFill>
                            </a:endParaRPr>
                          </a:p>
                        </p:txBody>
                      </p:sp>
                      <p:sp>
                        <p:nvSpPr>
                          <p:cNvPr id="41016" name="Rectangle 48"/>
                          <p:cNvSpPr>
                            <a:spLocks noChangeArrowheads="1"/>
                          </p:cNvSpPr>
                          <p:nvPr/>
                        </p:nvSpPr>
                        <p:spPr bwMode="auto">
                          <a:xfrm>
                            <a:off x="5032" y="3680"/>
                            <a:ext cx="488" cy="1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kern="0">
                                <a:solidFill>
                                  <a:schemeClr val="tx2"/>
                                </a:solidFill>
                                <a:latin typeface="Arial" panose="020B0604020202020204" pitchFamily="34" charset="0"/>
                              </a:rPr>
                              <a:t>2.2.2.2</a:t>
                            </a:r>
                            <a:endParaRPr lang="en-GB" altLang="en-US" sz="4400" kern="0">
                              <a:solidFill>
                                <a:schemeClr val="tx2"/>
                              </a:solidFill>
                              <a:latin typeface="Arial" panose="020B0604020202020204" pitchFamily="34" charset="0"/>
                            </a:endParaRPr>
                          </a:p>
                        </p:txBody>
                      </p:sp>
                      <p:grpSp>
                        <p:nvGrpSpPr>
                          <p:cNvPr id="41017" name="Group 49"/>
                          <p:cNvGrpSpPr>
                            <a:grpSpLocks/>
                          </p:cNvGrpSpPr>
                          <p:nvPr/>
                        </p:nvGrpSpPr>
                        <p:grpSpPr bwMode="auto">
                          <a:xfrm>
                            <a:off x="1264" y="1367"/>
                            <a:ext cx="379" cy="248"/>
                            <a:chOff x="1264" y="1367"/>
                            <a:chExt cx="379" cy="248"/>
                          </a:xfrm>
                        </p:grpSpPr>
                        <p:pic>
                          <p:nvPicPr>
                            <p:cNvPr id="41036" name="Picture 50"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 y="1367"/>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7" name="Text Box 51"/>
                            <p:cNvSpPr txBox="1">
                              <a:spLocks noChangeArrowheads="1"/>
                            </p:cNvSpPr>
                            <p:nvPr/>
                          </p:nvSpPr>
                          <p:spPr bwMode="auto">
                            <a:xfrm>
                              <a:off x="1319" y="1423"/>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R1</a:t>
                              </a:r>
                            </a:p>
                          </p:txBody>
                        </p:sp>
                      </p:grpSp>
                      <p:grpSp>
                        <p:nvGrpSpPr>
                          <p:cNvPr id="41018" name="Group 52"/>
                          <p:cNvGrpSpPr>
                            <a:grpSpLocks/>
                          </p:cNvGrpSpPr>
                          <p:nvPr/>
                        </p:nvGrpSpPr>
                        <p:grpSpPr bwMode="auto">
                          <a:xfrm>
                            <a:off x="2229" y="3048"/>
                            <a:ext cx="379" cy="247"/>
                            <a:chOff x="2229" y="3048"/>
                            <a:chExt cx="379" cy="247"/>
                          </a:xfrm>
                        </p:grpSpPr>
                        <p:pic>
                          <p:nvPicPr>
                            <p:cNvPr id="41034" name="Picture 53"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 y="3048"/>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5" name="Text Box 54"/>
                            <p:cNvSpPr txBox="1">
                              <a:spLocks noChangeArrowheads="1"/>
                            </p:cNvSpPr>
                            <p:nvPr/>
                          </p:nvSpPr>
                          <p:spPr bwMode="auto">
                            <a:xfrm>
                              <a:off x="2295" y="3103"/>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R3</a:t>
                              </a:r>
                            </a:p>
                          </p:txBody>
                        </p:sp>
                      </p:grpSp>
                      <p:grpSp>
                        <p:nvGrpSpPr>
                          <p:cNvPr id="41019" name="Group 55"/>
                          <p:cNvGrpSpPr>
                            <a:grpSpLocks/>
                          </p:cNvGrpSpPr>
                          <p:nvPr/>
                        </p:nvGrpSpPr>
                        <p:grpSpPr bwMode="auto">
                          <a:xfrm>
                            <a:off x="2837" y="3471"/>
                            <a:ext cx="379" cy="248"/>
                            <a:chOff x="2837" y="3471"/>
                            <a:chExt cx="379" cy="248"/>
                          </a:xfrm>
                        </p:grpSpPr>
                        <p:pic>
                          <p:nvPicPr>
                            <p:cNvPr id="41032" name="Picture 56"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 y="3471"/>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3" name="Text Box 57"/>
                            <p:cNvSpPr txBox="1">
                              <a:spLocks noChangeArrowheads="1"/>
                            </p:cNvSpPr>
                            <p:nvPr/>
                          </p:nvSpPr>
                          <p:spPr bwMode="auto">
                            <a:xfrm>
                              <a:off x="2903" y="3527"/>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R4</a:t>
                              </a:r>
                            </a:p>
                          </p:txBody>
                        </p:sp>
                      </p:grpSp>
                      <p:grpSp>
                        <p:nvGrpSpPr>
                          <p:cNvPr id="41020" name="Group 58"/>
                          <p:cNvGrpSpPr>
                            <a:grpSpLocks/>
                          </p:cNvGrpSpPr>
                          <p:nvPr/>
                        </p:nvGrpSpPr>
                        <p:grpSpPr bwMode="auto">
                          <a:xfrm>
                            <a:off x="3888" y="3456"/>
                            <a:ext cx="379" cy="255"/>
                            <a:chOff x="3888" y="3456"/>
                            <a:chExt cx="379" cy="255"/>
                          </a:xfrm>
                        </p:grpSpPr>
                        <p:pic>
                          <p:nvPicPr>
                            <p:cNvPr id="41030" name="Picture 59"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456"/>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1" name="Text Box 60"/>
                            <p:cNvSpPr txBox="1">
                              <a:spLocks noChangeArrowheads="1"/>
                            </p:cNvSpPr>
                            <p:nvPr/>
                          </p:nvSpPr>
                          <p:spPr bwMode="auto">
                            <a:xfrm>
                              <a:off x="3951" y="3519"/>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R5</a:t>
                              </a:r>
                            </a:p>
                          </p:txBody>
                        </p:sp>
                      </p:grpSp>
                      <p:grpSp>
                        <p:nvGrpSpPr>
                          <p:cNvPr id="41021" name="Group 61"/>
                          <p:cNvGrpSpPr>
                            <a:grpSpLocks/>
                          </p:cNvGrpSpPr>
                          <p:nvPr/>
                        </p:nvGrpSpPr>
                        <p:grpSpPr bwMode="auto">
                          <a:xfrm>
                            <a:off x="2944" y="1600"/>
                            <a:ext cx="379" cy="247"/>
                            <a:chOff x="2944" y="1600"/>
                            <a:chExt cx="379" cy="247"/>
                          </a:xfrm>
                        </p:grpSpPr>
                        <p:pic>
                          <p:nvPicPr>
                            <p:cNvPr id="41028" name="Picture 62"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 y="1600"/>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9" name="Text Box 63"/>
                            <p:cNvSpPr txBox="1">
                              <a:spLocks noChangeArrowheads="1"/>
                            </p:cNvSpPr>
                            <p:nvPr/>
                          </p:nvSpPr>
                          <p:spPr bwMode="auto">
                            <a:xfrm>
                              <a:off x="3007" y="1655"/>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R8</a:t>
                              </a:r>
                            </a:p>
                          </p:txBody>
                        </p:sp>
                      </p:grpSp>
                      <p:grpSp>
                        <p:nvGrpSpPr>
                          <p:cNvPr id="41022" name="Group 64"/>
                          <p:cNvGrpSpPr>
                            <a:grpSpLocks/>
                          </p:cNvGrpSpPr>
                          <p:nvPr/>
                        </p:nvGrpSpPr>
                        <p:grpSpPr bwMode="auto">
                          <a:xfrm>
                            <a:off x="1328" y="1983"/>
                            <a:ext cx="379" cy="248"/>
                            <a:chOff x="1328" y="1983"/>
                            <a:chExt cx="379" cy="248"/>
                          </a:xfrm>
                        </p:grpSpPr>
                        <p:pic>
                          <p:nvPicPr>
                            <p:cNvPr id="41026" name="Picture 65"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 y="1983"/>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7" name="Text Box 66"/>
                            <p:cNvSpPr txBox="1">
                              <a:spLocks noChangeArrowheads="1"/>
                            </p:cNvSpPr>
                            <p:nvPr/>
                          </p:nvSpPr>
                          <p:spPr bwMode="auto">
                            <a:xfrm>
                              <a:off x="1391" y="2039"/>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R7</a:t>
                              </a:r>
                            </a:p>
                          </p:txBody>
                        </p:sp>
                      </p:grpSp>
                      <p:grpSp>
                        <p:nvGrpSpPr>
                          <p:cNvPr id="41023" name="Group 67"/>
                          <p:cNvGrpSpPr>
                            <a:grpSpLocks/>
                          </p:cNvGrpSpPr>
                          <p:nvPr/>
                        </p:nvGrpSpPr>
                        <p:grpSpPr bwMode="auto">
                          <a:xfrm>
                            <a:off x="1192" y="2856"/>
                            <a:ext cx="379" cy="255"/>
                            <a:chOff x="1192" y="2856"/>
                            <a:chExt cx="379" cy="255"/>
                          </a:xfrm>
                        </p:grpSpPr>
                        <p:pic>
                          <p:nvPicPr>
                            <p:cNvPr id="41024" name="Picture 68"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 y="2856"/>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5" name="Text Box 69"/>
                            <p:cNvSpPr txBox="1">
                              <a:spLocks noChangeArrowheads="1"/>
                            </p:cNvSpPr>
                            <p:nvPr/>
                          </p:nvSpPr>
                          <p:spPr bwMode="auto">
                            <a:xfrm>
                              <a:off x="1263" y="2919"/>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R6</a:t>
                              </a:r>
                            </a:p>
                          </p:txBody>
                        </p:sp>
                      </p:grpSp>
                    </p:grpSp>
                  </p:grpSp>
                </p:grpSp>
              </p:grpSp>
            </p:grpSp>
          </p:grpSp>
        </p:grpSp>
        <p:grpSp>
          <p:nvGrpSpPr>
            <p:cNvPr id="40972" name="Group 70"/>
            <p:cNvGrpSpPr>
              <a:grpSpLocks/>
            </p:cNvGrpSpPr>
            <p:nvPr/>
          </p:nvGrpSpPr>
          <p:grpSpPr bwMode="auto">
            <a:xfrm>
              <a:off x="2208" y="1824"/>
              <a:ext cx="379" cy="239"/>
              <a:chOff x="2208" y="1824"/>
              <a:chExt cx="379" cy="239"/>
            </a:xfrm>
          </p:grpSpPr>
          <p:pic>
            <p:nvPicPr>
              <p:cNvPr id="40973" name="Picture 71" descr="I:\ProjekteVMI\Nokia\L_SC-TD_Erstellung von Kursunte\LAN Security\zweiteKorrektur\Bilder_Makros\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1824"/>
                <a:ext cx="37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 Box 72"/>
              <p:cNvSpPr txBox="1">
                <a:spLocks noChangeArrowheads="1"/>
              </p:cNvSpPr>
              <p:nvPr/>
            </p:nvSpPr>
            <p:spPr bwMode="auto">
              <a:xfrm>
                <a:off x="2239" y="1871"/>
                <a:ext cx="259" cy="192"/>
              </a:xfrm>
              <a:prstGeom prst="rect">
                <a:avLst/>
              </a:prstGeom>
              <a:noFill/>
              <a:ln>
                <a:noFill/>
              </a:ln>
              <a:effectLst/>
              <a:extLst>
                <a:ext uri="{909E8E84-426E-40DD-AFC4-6F175D3DCCD1}">
                  <a14:hiddenFill xmlns:a14="http://schemas.microsoft.com/office/drawing/2010/main">
                    <a:solidFill>
                      <a:srgbClr val="31499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kern="0">
                    <a:solidFill>
                      <a:schemeClr val="bg1"/>
                    </a:solidFill>
                    <a:latin typeface="Arial" panose="020B0604020202020204" pitchFamily="34" charset="0"/>
                  </a:rPr>
                  <a:t>R2</a:t>
                </a:r>
              </a:p>
            </p:txBody>
          </p:sp>
        </p:grpSp>
      </p:grpSp>
      <p:sp>
        <p:nvSpPr>
          <p:cNvPr id="143433" name="Line 73"/>
          <p:cNvSpPr>
            <a:spLocks noChangeShapeType="1"/>
          </p:cNvSpPr>
          <p:nvPr/>
        </p:nvSpPr>
        <p:spPr bwMode="auto">
          <a:xfrm>
            <a:off x="2667000" y="2298700"/>
            <a:ext cx="1206500" cy="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kern="0">
              <a:solidFill>
                <a:sysClr val="windowText" lastClr="000000"/>
              </a:solidFill>
            </a:endParaRPr>
          </a:p>
        </p:txBody>
      </p:sp>
      <p:sp>
        <p:nvSpPr>
          <p:cNvPr id="143434" name="Line 74"/>
          <p:cNvSpPr>
            <a:spLocks noChangeShapeType="1"/>
          </p:cNvSpPr>
          <p:nvPr/>
        </p:nvSpPr>
        <p:spPr bwMode="auto">
          <a:xfrm>
            <a:off x="3848100" y="2286000"/>
            <a:ext cx="1536700" cy="6985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kern="0">
              <a:solidFill>
                <a:sysClr val="windowText" lastClr="000000"/>
              </a:solidFill>
            </a:endParaRPr>
          </a:p>
        </p:txBody>
      </p:sp>
      <p:sp>
        <p:nvSpPr>
          <p:cNvPr id="143435" name="Line 75"/>
          <p:cNvSpPr>
            <a:spLocks noChangeShapeType="1"/>
          </p:cNvSpPr>
          <p:nvPr/>
        </p:nvSpPr>
        <p:spPr bwMode="auto">
          <a:xfrm>
            <a:off x="5397500" y="3009900"/>
            <a:ext cx="0" cy="19177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kern="0">
              <a:solidFill>
                <a:sysClr val="windowText" lastClr="000000"/>
              </a:solidFill>
            </a:endParaRPr>
          </a:p>
        </p:txBody>
      </p:sp>
      <p:sp>
        <p:nvSpPr>
          <p:cNvPr id="143436" name="Line 76"/>
          <p:cNvSpPr>
            <a:spLocks noChangeShapeType="1"/>
          </p:cNvSpPr>
          <p:nvPr/>
        </p:nvSpPr>
        <p:spPr bwMode="auto">
          <a:xfrm>
            <a:off x="5397500" y="4902200"/>
            <a:ext cx="1104900" cy="6731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kern="0">
              <a:solidFill>
                <a:sysClr val="windowText" lastClr="000000"/>
              </a:solidFill>
            </a:endParaRPr>
          </a:p>
        </p:txBody>
      </p:sp>
      <p:sp>
        <p:nvSpPr>
          <p:cNvPr id="143437" name="Line 77"/>
          <p:cNvSpPr>
            <a:spLocks noChangeShapeType="1"/>
          </p:cNvSpPr>
          <p:nvPr/>
        </p:nvSpPr>
        <p:spPr bwMode="auto">
          <a:xfrm>
            <a:off x="6477000" y="5562600"/>
            <a:ext cx="2882900" cy="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kern="0">
              <a:solidFill>
                <a:sysClr val="windowText" lastClr="000000"/>
              </a:solidFill>
            </a:endParaRPr>
          </a:p>
        </p:txBody>
      </p:sp>
    </p:spTree>
    <p:extLst>
      <p:ext uri="{BB962C8B-B14F-4D97-AF65-F5344CB8AC3E}">
        <p14:creationId xmlns:p14="http://schemas.microsoft.com/office/powerpoint/2010/main" val="1140231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64"/>
                                        </p:tgtEl>
                                        <p:attrNameLst>
                                          <p:attrName>style.visibility</p:attrName>
                                        </p:attrNameLst>
                                      </p:cBhvr>
                                      <p:to>
                                        <p:strVal val="visible"/>
                                      </p:to>
                                    </p:set>
                                    <p:anim calcmode="lin" valueType="num">
                                      <p:cBhvr additive="base">
                                        <p:cTn id="7" dur="500" fill="hold"/>
                                        <p:tgtEl>
                                          <p:spTgt spid="143364"/>
                                        </p:tgtEl>
                                        <p:attrNameLst>
                                          <p:attrName>ppt_x</p:attrName>
                                        </p:attrNameLst>
                                      </p:cBhvr>
                                      <p:tavLst>
                                        <p:tav tm="0">
                                          <p:val>
                                            <p:strVal val="0-#ppt_w/2"/>
                                          </p:val>
                                        </p:tav>
                                        <p:tav tm="100000">
                                          <p:val>
                                            <p:strVal val="#ppt_x"/>
                                          </p:val>
                                        </p:tav>
                                      </p:tavLst>
                                    </p:anim>
                                    <p:anim calcmode="lin" valueType="num">
                                      <p:cBhvr additive="base">
                                        <p:cTn id="8" dur="500" fill="hold"/>
                                        <p:tgtEl>
                                          <p:spTgt spid="1433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43433"/>
                                        </p:tgtEl>
                                        <p:attrNameLst>
                                          <p:attrName>style.visibility</p:attrName>
                                        </p:attrNameLst>
                                      </p:cBhvr>
                                      <p:to>
                                        <p:strVal val="visible"/>
                                      </p:to>
                                    </p:set>
                                    <p:animEffect transition="in" filter="wipe(left)">
                                      <p:cBhvr>
                                        <p:cTn id="13" dur="500"/>
                                        <p:tgtEl>
                                          <p:spTgt spid="1434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43434"/>
                                        </p:tgtEl>
                                        <p:attrNameLst>
                                          <p:attrName>style.visibility</p:attrName>
                                        </p:attrNameLst>
                                      </p:cBhvr>
                                      <p:to>
                                        <p:strVal val="visible"/>
                                      </p:to>
                                    </p:set>
                                    <p:animEffect transition="in" filter="wipe(left)">
                                      <p:cBhvr>
                                        <p:cTn id="18" dur="500"/>
                                        <p:tgtEl>
                                          <p:spTgt spid="1434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43435"/>
                                        </p:tgtEl>
                                        <p:attrNameLst>
                                          <p:attrName>style.visibility</p:attrName>
                                        </p:attrNameLst>
                                      </p:cBhvr>
                                      <p:to>
                                        <p:strVal val="visible"/>
                                      </p:to>
                                    </p:set>
                                    <p:animEffect transition="in" filter="wipe(up)">
                                      <p:cBhvr>
                                        <p:cTn id="23" dur="500"/>
                                        <p:tgtEl>
                                          <p:spTgt spid="1434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43436"/>
                                        </p:tgtEl>
                                        <p:attrNameLst>
                                          <p:attrName>style.visibility</p:attrName>
                                        </p:attrNameLst>
                                      </p:cBhvr>
                                      <p:to>
                                        <p:strVal val="visible"/>
                                      </p:to>
                                    </p:set>
                                    <p:animEffect transition="in" filter="wipe(left)">
                                      <p:cBhvr>
                                        <p:cTn id="28" dur="500"/>
                                        <p:tgtEl>
                                          <p:spTgt spid="1434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43437"/>
                                        </p:tgtEl>
                                        <p:attrNameLst>
                                          <p:attrName>style.visibility</p:attrName>
                                        </p:attrNameLst>
                                      </p:cBhvr>
                                      <p:to>
                                        <p:strVal val="visible"/>
                                      </p:to>
                                    </p:set>
                                    <p:animEffect transition="in" filter="wipe(left)">
                                      <p:cBhvr>
                                        <p:cTn id="33" dur="500"/>
                                        <p:tgtEl>
                                          <p:spTgt spid="1434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43363"/>
                                        </p:tgtEl>
                                        <p:attrNameLst>
                                          <p:attrName>style.visibility</p:attrName>
                                        </p:attrNameLst>
                                      </p:cBhvr>
                                      <p:to>
                                        <p:strVal val="visible"/>
                                      </p:to>
                                    </p:set>
                                    <p:anim calcmode="lin" valueType="num">
                                      <p:cBhvr additive="base">
                                        <p:cTn id="38" dur="500" fill="hold"/>
                                        <p:tgtEl>
                                          <p:spTgt spid="143363"/>
                                        </p:tgtEl>
                                        <p:attrNameLst>
                                          <p:attrName>ppt_x</p:attrName>
                                        </p:attrNameLst>
                                      </p:cBhvr>
                                      <p:tavLst>
                                        <p:tav tm="0">
                                          <p:val>
                                            <p:strVal val="0-#ppt_w/2"/>
                                          </p:val>
                                        </p:tav>
                                        <p:tav tm="100000">
                                          <p:val>
                                            <p:strVal val="#ppt_x"/>
                                          </p:val>
                                        </p:tav>
                                      </p:tavLst>
                                    </p:anim>
                                    <p:anim calcmode="lin" valueType="num">
                                      <p:cBhvr additive="base">
                                        <p:cTn id="39" dur="500" fill="hold"/>
                                        <p:tgtEl>
                                          <p:spTgt spid="143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utoUpdateAnimBg="0"/>
      <p:bldP spid="14336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Network Technologies</a:t>
            </a:r>
          </a:p>
        </p:txBody>
      </p:sp>
    </p:spTree>
    <p:extLst>
      <p:ext uri="{BB962C8B-B14F-4D97-AF65-F5344CB8AC3E}">
        <p14:creationId xmlns:p14="http://schemas.microsoft.com/office/powerpoint/2010/main" val="25392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676400" y="420689"/>
            <a:ext cx="9144000" cy="655637"/>
          </a:xfrm>
        </p:spPr>
        <p:txBody>
          <a:bodyPr/>
          <a:lstStyle/>
          <a:p>
            <a:pPr eaLnBrk="1" hangingPunct="1"/>
            <a:r>
              <a:rPr lang="en-GB" altLang="en-US"/>
              <a:t>Long Distance Network</a:t>
            </a:r>
          </a:p>
        </p:txBody>
      </p:sp>
      <p:pic>
        <p:nvPicPr>
          <p:cNvPr id="21507" name="Picture 3" descr="Maschinen 4 "/>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927350" y="1557338"/>
            <a:ext cx="603408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9407944"/>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620838" y="377825"/>
            <a:ext cx="8229600" cy="655638"/>
          </a:xfrm>
        </p:spPr>
        <p:txBody>
          <a:bodyPr/>
          <a:lstStyle/>
          <a:p>
            <a:pPr eaLnBrk="1" hangingPunct="1"/>
            <a:r>
              <a:rPr lang="en-GB" altLang="en-US"/>
              <a:t>LDN</a:t>
            </a:r>
          </a:p>
        </p:txBody>
      </p:sp>
      <p:pic>
        <p:nvPicPr>
          <p:cNvPr id="22531" name="Picture 3" descr="Umverlegung Feudenheim BAB 6 26_08_05 neue Schachtanlage Bild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484313"/>
            <a:ext cx="3613150"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b1"/>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6151564" y="152401"/>
            <a:ext cx="4219575" cy="316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364" y="3371850"/>
            <a:ext cx="4198937"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29134"/>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128839" y="498475"/>
            <a:ext cx="8097837" cy="755650"/>
          </a:xfrm>
        </p:spPr>
        <p:txBody>
          <a:bodyPr/>
          <a:lstStyle/>
          <a:p>
            <a:pPr eaLnBrk="1" hangingPunct="1"/>
            <a:r>
              <a:rPr lang="en-GB" altLang="en-US"/>
              <a:t>SDH Network - Logical Network Topology</a:t>
            </a:r>
          </a:p>
        </p:txBody>
      </p:sp>
      <p:sp>
        <p:nvSpPr>
          <p:cNvPr id="24579" name="Rectangle 4"/>
          <p:cNvSpPr>
            <a:spLocks noChangeArrowheads="1"/>
          </p:cNvSpPr>
          <p:nvPr/>
        </p:nvSpPr>
        <p:spPr bwMode="auto">
          <a:xfrm>
            <a:off x="1847850" y="2198688"/>
            <a:ext cx="360838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t>The COLT SDH network, generally utilised for Colt Link type services, is based on a number of resilient optical Fibre rings </a:t>
            </a:r>
          </a:p>
        </p:txBody>
      </p:sp>
      <p:sp>
        <p:nvSpPr>
          <p:cNvPr id="24580" name="Rectangle 5"/>
          <p:cNvSpPr>
            <a:spLocks noChangeArrowheads="1"/>
          </p:cNvSpPr>
          <p:nvPr/>
        </p:nvSpPr>
        <p:spPr bwMode="auto">
          <a:xfrm>
            <a:off x="1847851" y="3487738"/>
            <a:ext cx="376396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t>The node ‘mux’ sits at the logical centre of the SDH network with multiple diverse paths emanating from it to provide services to COLT’s customers.</a:t>
            </a:r>
          </a:p>
        </p:txBody>
      </p:sp>
      <p:grpSp>
        <p:nvGrpSpPr>
          <p:cNvPr id="24581" name="Group 27"/>
          <p:cNvGrpSpPr>
            <a:grpSpLocks/>
          </p:cNvGrpSpPr>
          <p:nvPr/>
        </p:nvGrpSpPr>
        <p:grpSpPr bwMode="auto">
          <a:xfrm>
            <a:off x="5815014" y="1465264"/>
            <a:ext cx="4232275" cy="4175125"/>
            <a:chOff x="4290342" y="1465759"/>
            <a:chExt cx="4232419" cy="4174284"/>
          </a:xfrm>
        </p:grpSpPr>
        <p:sp>
          <p:nvSpPr>
            <p:cNvPr id="24582" name="Oval 1"/>
            <p:cNvSpPr>
              <a:spLocks noChangeArrowheads="1"/>
            </p:cNvSpPr>
            <p:nvPr/>
          </p:nvSpPr>
          <p:spPr bwMode="auto">
            <a:xfrm>
              <a:off x="5387304" y="2638767"/>
              <a:ext cx="2563091" cy="2608286"/>
            </a:xfrm>
            <a:prstGeom prst="ellipse">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24583" name="Isosceles Triangle 2"/>
            <p:cNvSpPr>
              <a:spLocks noChangeArrowheads="1"/>
            </p:cNvSpPr>
            <p:nvPr/>
          </p:nvSpPr>
          <p:spPr bwMode="auto">
            <a:xfrm>
              <a:off x="6403772" y="4965633"/>
              <a:ext cx="530153" cy="562840"/>
            </a:xfrm>
            <a:prstGeom prst="triangle">
              <a:avLst>
                <a:gd name="adj" fmla="val 50000"/>
              </a:avLst>
            </a:prstGeom>
            <a:solidFill>
              <a:schemeClr val="tx2"/>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24584" name="Isosceles Triangle 7"/>
            <p:cNvSpPr>
              <a:spLocks noChangeArrowheads="1"/>
            </p:cNvSpPr>
            <p:nvPr/>
          </p:nvSpPr>
          <p:spPr bwMode="auto">
            <a:xfrm rot="-5400000">
              <a:off x="7685318" y="3661490"/>
              <a:ext cx="530153" cy="562840"/>
            </a:xfrm>
            <a:prstGeom prst="triangle">
              <a:avLst>
                <a:gd name="adj" fmla="val 50000"/>
              </a:avLst>
            </a:prstGeom>
            <a:solidFill>
              <a:schemeClr val="tx2"/>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24585" name="Isosceles Triangle 8"/>
            <p:cNvSpPr>
              <a:spLocks noChangeArrowheads="1"/>
            </p:cNvSpPr>
            <p:nvPr/>
          </p:nvSpPr>
          <p:spPr bwMode="auto">
            <a:xfrm rot="5400000">
              <a:off x="5122227" y="3645147"/>
              <a:ext cx="530153" cy="562840"/>
            </a:xfrm>
            <a:prstGeom prst="triangle">
              <a:avLst>
                <a:gd name="adj" fmla="val 50000"/>
              </a:avLst>
            </a:prstGeom>
            <a:solidFill>
              <a:schemeClr val="tx2"/>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24586" name="Isosceles Triangle 9"/>
            <p:cNvSpPr>
              <a:spLocks noChangeArrowheads="1"/>
            </p:cNvSpPr>
            <p:nvPr/>
          </p:nvSpPr>
          <p:spPr bwMode="auto">
            <a:xfrm rot="10800000">
              <a:off x="6403772" y="2358128"/>
              <a:ext cx="530153" cy="562840"/>
            </a:xfrm>
            <a:prstGeom prst="triangle">
              <a:avLst>
                <a:gd name="adj" fmla="val 50000"/>
              </a:avLst>
            </a:prstGeom>
            <a:solidFill>
              <a:schemeClr val="tx2"/>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cxnSp>
          <p:nvCxnSpPr>
            <p:cNvPr id="24587" name="Straight Connector 4"/>
            <p:cNvCxnSpPr>
              <a:cxnSpLocks noChangeShapeType="1"/>
            </p:cNvCxnSpPr>
            <p:nvPr/>
          </p:nvCxnSpPr>
          <p:spPr bwMode="auto">
            <a:xfrm>
              <a:off x="5246593" y="3078376"/>
              <a:ext cx="2844511" cy="0"/>
            </a:xfrm>
            <a:prstGeom prst="line">
              <a:avLst/>
            </a:prstGeom>
            <a:noFill/>
            <a:ln w="38100" algn="ctr">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88" name="Straight Arrow Connector 18"/>
            <p:cNvCxnSpPr>
              <a:cxnSpLocks noChangeShapeType="1"/>
            </p:cNvCxnSpPr>
            <p:nvPr/>
          </p:nvCxnSpPr>
          <p:spPr bwMode="auto">
            <a:xfrm flipH="1">
              <a:off x="5387304" y="2358128"/>
              <a:ext cx="678873" cy="56284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589" name="Rectangle 5"/>
            <p:cNvSpPr>
              <a:spLocks noChangeArrowheads="1"/>
            </p:cNvSpPr>
            <p:nvPr/>
          </p:nvSpPr>
          <p:spPr bwMode="auto">
            <a:xfrm>
              <a:off x="4588357" y="2203148"/>
              <a:ext cx="1144732"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400" kern="0"/>
                <a:t>Traffic Flow</a:t>
              </a:r>
            </a:p>
          </p:txBody>
        </p:sp>
        <p:sp>
          <p:nvSpPr>
            <p:cNvPr id="24590" name="Rectangle 5"/>
            <p:cNvSpPr>
              <a:spLocks noChangeArrowheads="1"/>
            </p:cNvSpPr>
            <p:nvPr/>
          </p:nvSpPr>
          <p:spPr bwMode="auto">
            <a:xfrm>
              <a:off x="4290342" y="5114642"/>
              <a:ext cx="114473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400" kern="0"/>
                <a:t>Customer Muxes</a:t>
              </a:r>
            </a:p>
          </p:txBody>
        </p:sp>
        <p:cxnSp>
          <p:nvCxnSpPr>
            <p:cNvPr id="24591" name="Straight Arrow Connector 20"/>
            <p:cNvCxnSpPr>
              <a:cxnSpLocks noChangeShapeType="1"/>
              <a:stCxn id="24590" idx="0"/>
            </p:cNvCxnSpPr>
            <p:nvPr/>
          </p:nvCxnSpPr>
          <p:spPr bwMode="auto">
            <a:xfrm flipV="1">
              <a:off x="4862708" y="4354728"/>
              <a:ext cx="298015" cy="759914"/>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2" name="Straight Arrow Connector 22"/>
            <p:cNvCxnSpPr>
              <a:cxnSpLocks noChangeShapeType="1"/>
            </p:cNvCxnSpPr>
            <p:nvPr/>
          </p:nvCxnSpPr>
          <p:spPr bwMode="auto">
            <a:xfrm>
              <a:off x="5246593" y="5377342"/>
              <a:ext cx="1027402"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593" name="Rectangle 5"/>
            <p:cNvSpPr>
              <a:spLocks noChangeArrowheads="1"/>
            </p:cNvSpPr>
            <p:nvPr/>
          </p:nvSpPr>
          <p:spPr bwMode="auto">
            <a:xfrm>
              <a:off x="7378029" y="1465759"/>
              <a:ext cx="1144732" cy="740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400" kern="0"/>
                <a:t>‘Headend’ or Node mux</a:t>
              </a:r>
            </a:p>
          </p:txBody>
        </p:sp>
        <p:cxnSp>
          <p:nvCxnSpPr>
            <p:cNvPr id="24594" name="Straight Arrow Connector 30"/>
            <p:cNvCxnSpPr>
              <a:cxnSpLocks noChangeShapeType="1"/>
            </p:cNvCxnSpPr>
            <p:nvPr/>
          </p:nvCxnSpPr>
          <p:spPr bwMode="auto">
            <a:xfrm flipH="1">
              <a:off x="6933925" y="1795287"/>
              <a:ext cx="444105" cy="411317"/>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595" name="TextBox 26"/>
            <p:cNvSpPr txBox="1">
              <a:spLocks noChangeArrowheads="1"/>
            </p:cNvSpPr>
            <p:nvPr/>
          </p:nvSpPr>
          <p:spPr bwMode="auto">
            <a:xfrm>
              <a:off x="6066176" y="2729880"/>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West</a:t>
              </a:r>
            </a:p>
          </p:txBody>
        </p:sp>
        <p:sp>
          <p:nvSpPr>
            <p:cNvPr id="24596" name="TextBox 33"/>
            <p:cNvSpPr txBox="1">
              <a:spLocks noChangeArrowheads="1"/>
            </p:cNvSpPr>
            <p:nvPr/>
          </p:nvSpPr>
          <p:spPr bwMode="auto">
            <a:xfrm>
              <a:off x="6715231" y="2738446"/>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East</a:t>
              </a:r>
            </a:p>
          </p:txBody>
        </p:sp>
        <p:sp>
          <p:nvSpPr>
            <p:cNvPr id="24597" name="TextBox 34"/>
            <p:cNvSpPr txBox="1">
              <a:spLocks noChangeArrowheads="1"/>
            </p:cNvSpPr>
            <p:nvPr/>
          </p:nvSpPr>
          <p:spPr bwMode="auto">
            <a:xfrm>
              <a:off x="5449646" y="4032207"/>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West</a:t>
              </a:r>
            </a:p>
          </p:txBody>
        </p:sp>
        <p:sp>
          <p:nvSpPr>
            <p:cNvPr id="24598" name="TextBox 35"/>
            <p:cNvSpPr txBox="1">
              <a:spLocks noChangeArrowheads="1"/>
            </p:cNvSpPr>
            <p:nvPr/>
          </p:nvSpPr>
          <p:spPr bwMode="auto">
            <a:xfrm>
              <a:off x="6668849" y="4850060"/>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West</a:t>
              </a:r>
            </a:p>
          </p:txBody>
        </p:sp>
        <p:sp>
          <p:nvSpPr>
            <p:cNvPr id="24599" name="TextBox 36"/>
            <p:cNvSpPr txBox="1">
              <a:spLocks noChangeArrowheads="1"/>
            </p:cNvSpPr>
            <p:nvPr/>
          </p:nvSpPr>
          <p:spPr bwMode="auto">
            <a:xfrm>
              <a:off x="7367638" y="3522990"/>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West</a:t>
              </a:r>
            </a:p>
          </p:txBody>
        </p:sp>
        <p:sp>
          <p:nvSpPr>
            <p:cNvPr id="24600" name="TextBox 37"/>
            <p:cNvSpPr txBox="1">
              <a:spLocks noChangeArrowheads="1"/>
            </p:cNvSpPr>
            <p:nvPr/>
          </p:nvSpPr>
          <p:spPr bwMode="auto">
            <a:xfrm>
              <a:off x="5468322" y="3539333"/>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East</a:t>
              </a:r>
            </a:p>
          </p:txBody>
        </p:sp>
        <p:sp>
          <p:nvSpPr>
            <p:cNvPr id="24601" name="TextBox 38"/>
            <p:cNvSpPr txBox="1">
              <a:spLocks noChangeArrowheads="1"/>
            </p:cNvSpPr>
            <p:nvPr/>
          </p:nvSpPr>
          <p:spPr bwMode="auto">
            <a:xfrm>
              <a:off x="7378030" y="4022960"/>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East</a:t>
              </a:r>
            </a:p>
          </p:txBody>
        </p:sp>
        <p:sp>
          <p:nvSpPr>
            <p:cNvPr id="24602" name="TextBox 39"/>
            <p:cNvSpPr txBox="1">
              <a:spLocks noChangeArrowheads="1"/>
            </p:cNvSpPr>
            <p:nvPr/>
          </p:nvSpPr>
          <p:spPr bwMode="auto">
            <a:xfrm>
              <a:off x="6112560" y="4850060"/>
              <a:ext cx="6026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t>East</a:t>
              </a:r>
            </a:p>
          </p:txBody>
        </p:sp>
      </p:grpSp>
    </p:spTree>
    <p:extLst>
      <p:ext uri="{BB962C8B-B14F-4D97-AF65-F5344CB8AC3E}">
        <p14:creationId xmlns:p14="http://schemas.microsoft.com/office/powerpoint/2010/main" val="415236976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V="1">
            <a:off x="6372225" y="1466851"/>
            <a:ext cx="0" cy="9810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GB" kern="0">
              <a:solidFill>
                <a:sysClr val="windowText" lastClr="000000"/>
              </a:solidFill>
            </a:endParaRPr>
          </a:p>
        </p:txBody>
      </p:sp>
      <p:sp>
        <p:nvSpPr>
          <p:cNvPr id="26627" name="Rectangle 3"/>
          <p:cNvSpPr>
            <a:spLocks noGrp="1" noChangeArrowheads="1"/>
          </p:cNvSpPr>
          <p:nvPr>
            <p:ph type="title"/>
          </p:nvPr>
        </p:nvSpPr>
        <p:spPr>
          <a:xfrm>
            <a:off x="1519238" y="1"/>
            <a:ext cx="9144001" cy="473075"/>
          </a:xfrm>
        </p:spPr>
        <p:txBody>
          <a:bodyPr/>
          <a:lstStyle/>
          <a:p>
            <a:pPr eaLnBrk="1" hangingPunct="1"/>
            <a:r>
              <a:rPr lang="en-GB" altLang="en-US"/>
              <a:t>COLT Multi Service Platform</a:t>
            </a:r>
          </a:p>
        </p:txBody>
      </p:sp>
      <p:sp>
        <p:nvSpPr>
          <p:cNvPr id="26628" name="AutoShape 4"/>
          <p:cNvSpPr>
            <a:spLocks noChangeArrowheads="1"/>
          </p:cNvSpPr>
          <p:nvPr/>
        </p:nvSpPr>
        <p:spPr bwMode="auto">
          <a:xfrm>
            <a:off x="4306889" y="2547938"/>
            <a:ext cx="3292475" cy="2400300"/>
          </a:xfrm>
          <a:prstGeom prst="roundRect">
            <a:avLst>
              <a:gd name="adj" fmla="val 16667"/>
            </a:avLst>
          </a:prstGeom>
          <a:solidFill>
            <a:srgbClr val="CCECFF"/>
          </a:solidFill>
          <a:ln>
            <a:noFill/>
          </a:ln>
          <a:effectLst/>
          <a:extLst>
            <a:ext uri="{91240B29-F687-4F45-9708-019B960494DF}">
              <a14:hiddenLine xmlns:a14="http://schemas.microsoft.com/office/drawing/2010/main" w="2857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26629" name="AutoShape 5"/>
          <p:cNvSpPr>
            <a:spLocks noChangeArrowheads="1"/>
          </p:cNvSpPr>
          <p:nvPr/>
        </p:nvSpPr>
        <p:spPr bwMode="auto">
          <a:xfrm>
            <a:off x="5013325" y="2551113"/>
            <a:ext cx="1911350" cy="2381250"/>
          </a:xfrm>
          <a:prstGeom prst="roundRect">
            <a:avLst>
              <a:gd name="adj" fmla="val 16667"/>
            </a:avLst>
          </a:prstGeom>
          <a:solidFill>
            <a:srgbClr val="C3DCEF"/>
          </a:solidFill>
          <a:ln>
            <a:noFill/>
          </a:ln>
          <a:effectLst/>
          <a:extLst>
            <a:ext uri="{91240B29-F687-4F45-9708-019B960494DF}">
              <a14:hiddenLine xmlns:a14="http://schemas.microsoft.com/office/drawing/2010/main" w="2857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pic>
        <p:nvPicPr>
          <p:cNvPr id="26630" name="Picture 6"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864" y="1584325"/>
            <a:ext cx="9413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cxnSp>
        <p:nvCxnSpPr>
          <p:cNvPr id="26631" name="AutoShape 7"/>
          <p:cNvCxnSpPr>
            <a:cxnSpLocks noChangeShapeType="1"/>
          </p:cNvCxnSpPr>
          <p:nvPr/>
        </p:nvCxnSpPr>
        <p:spPr bwMode="auto">
          <a:xfrm flipV="1">
            <a:off x="4449763" y="4021139"/>
            <a:ext cx="927100" cy="827087"/>
          </a:xfrm>
          <a:prstGeom prst="bentConnector3">
            <a:avLst>
              <a:gd name="adj1" fmla="val 50000"/>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2" name="Line 8"/>
          <p:cNvSpPr>
            <a:spLocks noChangeShapeType="1"/>
          </p:cNvSpPr>
          <p:nvPr/>
        </p:nvSpPr>
        <p:spPr bwMode="auto">
          <a:xfrm flipH="1">
            <a:off x="4657725" y="3224213"/>
            <a:ext cx="0" cy="95726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sp>
        <p:nvSpPr>
          <p:cNvPr id="26633" name="Line 9"/>
          <p:cNvSpPr>
            <a:spLocks noChangeShapeType="1"/>
          </p:cNvSpPr>
          <p:nvPr/>
        </p:nvSpPr>
        <p:spPr bwMode="auto">
          <a:xfrm flipH="1" flipV="1">
            <a:off x="4548189" y="4305301"/>
            <a:ext cx="2776537" cy="15875"/>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sp>
        <p:nvSpPr>
          <p:cNvPr id="26634" name="Line 10"/>
          <p:cNvSpPr>
            <a:spLocks noChangeShapeType="1"/>
          </p:cNvSpPr>
          <p:nvPr/>
        </p:nvSpPr>
        <p:spPr bwMode="auto">
          <a:xfrm flipH="1">
            <a:off x="4684713" y="3136901"/>
            <a:ext cx="2633662" cy="3175"/>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sp>
        <p:nvSpPr>
          <p:cNvPr id="26635" name="Line 11"/>
          <p:cNvSpPr>
            <a:spLocks noChangeShapeType="1"/>
          </p:cNvSpPr>
          <p:nvPr/>
        </p:nvSpPr>
        <p:spPr bwMode="auto">
          <a:xfrm flipH="1">
            <a:off x="5402264" y="3198813"/>
            <a:ext cx="3175" cy="95726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pic>
        <p:nvPicPr>
          <p:cNvPr id="26636" name="Picture 12" descr="Switch"/>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1" y="4138614"/>
            <a:ext cx="384175"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7" name="Picture 13" descr="Switch"/>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950" y="2957513"/>
            <a:ext cx="369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sp>
        <p:nvSpPr>
          <p:cNvPr id="26638" name="Line 14"/>
          <p:cNvSpPr>
            <a:spLocks noChangeShapeType="1"/>
          </p:cNvSpPr>
          <p:nvPr/>
        </p:nvSpPr>
        <p:spPr bwMode="auto">
          <a:xfrm flipH="1">
            <a:off x="6472239" y="3195638"/>
            <a:ext cx="3175" cy="95726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pic>
        <p:nvPicPr>
          <p:cNvPr id="26639" name="Picture 15" descr="Switch"/>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975" y="4135439"/>
            <a:ext cx="38258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40" name="Picture 16" descr="Switch"/>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925" y="2954338"/>
            <a:ext cx="369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grpSp>
        <p:nvGrpSpPr>
          <p:cNvPr id="527377" name="Group 17"/>
          <p:cNvGrpSpPr>
            <a:grpSpLocks/>
          </p:cNvGrpSpPr>
          <p:nvPr/>
        </p:nvGrpSpPr>
        <p:grpSpPr bwMode="auto">
          <a:xfrm>
            <a:off x="4951414" y="4648200"/>
            <a:ext cx="2020887" cy="979488"/>
            <a:chOff x="2339" y="2928"/>
            <a:chExt cx="1379" cy="617"/>
          </a:xfrm>
        </p:grpSpPr>
        <p:sp>
          <p:nvSpPr>
            <p:cNvPr id="26674" name="Oval 18"/>
            <p:cNvSpPr>
              <a:spLocks noChangeAspect="1" noChangeArrowheads="1"/>
            </p:cNvSpPr>
            <p:nvPr/>
          </p:nvSpPr>
          <p:spPr bwMode="auto">
            <a:xfrm>
              <a:off x="3376" y="3223"/>
              <a:ext cx="342" cy="316"/>
            </a:xfrm>
            <a:prstGeom prst="ellipse">
              <a:avLst/>
            </a:prstGeom>
            <a:solidFill>
              <a:srgbClr val="E9ECF3"/>
            </a:solidFill>
            <a:ln w="28575"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r>
                <a:rPr lang="en-GB" altLang="en-US" sz="1000" b="1" kern="0"/>
                <a:t>DCN NNI</a:t>
              </a:r>
            </a:p>
          </p:txBody>
        </p:sp>
        <p:sp>
          <p:nvSpPr>
            <p:cNvPr id="26675" name="Rectangle 19"/>
            <p:cNvSpPr>
              <a:spLocks noChangeArrowheads="1"/>
            </p:cNvSpPr>
            <p:nvPr/>
          </p:nvSpPr>
          <p:spPr bwMode="auto">
            <a:xfrm>
              <a:off x="3310" y="3117"/>
              <a:ext cx="193" cy="178"/>
            </a:xfrm>
            <a:prstGeom prst="rect">
              <a:avLst/>
            </a:prstGeom>
            <a:solidFill>
              <a:schemeClr val="tx2"/>
            </a:solidFill>
            <a:ln w="2857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endParaRPr lang="en-US" altLang="en-US" sz="1000" b="1" kern="0"/>
            </a:p>
          </p:txBody>
        </p:sp>
        <p:sp>
          <p:nvSpPr>
            <p:cNvPr id="26676" name="Oval 20"/>
            <p:cNvSpPr>
              <a:spLocks noChangeAspect="1" noChangeArrowheads="1"/>
            </p:cNvSpPr>
            <p:nvPr/>
          </p:nvSpPr>
          <p:spPr bwMode="auto">
            <a:xfrm>
              <a:off x="2339" y="3223"/>
              <a:ext cx="342" cy="316"/>
            </a:xfrm>
            <a:prstGeom prst="ellipse">
              <a:avLst/>
            </a:prstGeom>
            <a:solidFill>
              <a:srgbClr val="E9ECF3"/>
            </a:solidFill>
            <a:ln w="28575"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r>
                <a:rPr lang="en-GB" altLang="en-US" sz="1000" b="1" kern="0"/>
                <a:t>IP NNI</a:t>
              </a:r>
            </a:p>
          </p:txBody>
        </p:sp>
        <p:sp>
          <p:nvSpPr>
            <p:cNvPr id="26677" name="Rectangle 21"/>
            <p:cNvSpPr>
              <a:spLocks noChangeArrowheads="1"/>
            </p:cNvSpPr>
            <p:nvPr/>
          </p:nvSpPr>
          <p:spPr bwMode="auto">
            <a:xfrm>
              <a:off x="2543" y="3117"/>
              <a:ext cx="193" cy="178"/>
            </a:xfrm>
            <a:prstGeom prst="rect">
              <a:avLst/>
            </a:prstGeom>
            <a:solidFill>
              <a:schemeClr val="tx2"/>
            </a:solidFill>
            <a:ln w="2857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endParaRPr lang="en-US" altLang="en-US" sz="1000" b="1" kern="0"/>
            </a:p>
          </p:txBody>
        </p:sp>
        <p:sp>
          <p:nvSpPr>
            <p:cNvPr id="26678" name="Text Box 22"/>
            <p:cNvSpPr txBox="1">
              <a:spLocks noChangeArrowheads="1"/>
            </p:cNvSpPr>
            <p:nvPr/>
          </p:nvSpPr>
          <p:spPr bwMode="auto">
            <a:xfrm>
              <a:off x="2724" y="2928"/>
              <a:ext cx="592" cy="162"/>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
                  <a:srgbClr val="739DC3"/>
                </a:buClr>
                <a:buSzTx/>
              </a:pPr>
              <a:r>
                <a:rPr lang="en-GB" altLang="en-US" sz="1200" b="1" kern="0"/>
                <a:t>NNIs</a:t>
              </a:r>
            </a:p>
          </p:txBody>
        </p:sp>
        <p:sp>
          <p:nvSpPr>
            <p:cNvPr id="26679" name="Oval 23"/>
            <p:cNvSpPr>
              <a:spLocks noChangeAspect="1" noChangeArrowheads="1"/>
            </p:cNvSpPr>
            <p:nvPr/>
          </p:nvSpPr>
          <p:spPr bwMode="auto">
            <a:xfrm>
              <a:off x="2851" y="3229"/>
              <a:ext cx="342" cy="316"/>
            </a:xfrm>
            <a:prstGeom prst="ellipse">
              <a:avLst/>
            </a:prstGeom>
            <a:solidFill>
              <a:srgbClr val="E9ECF3"/>
            </a:solidFill>
            <a:ln w="28575"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r>
                <a:rPr lang="en-GB" altLang="en-US" sz="1000" b="1" kern="0"/>
                <a:t>EoS NNI</a:t>
              </a:r>
            </a:p>
          </p:txBody>
        </p:sp>
        <p:sp>
          <p:nvSpPr>
            <p:cNvPr id="26680" name="Rectangle 24"/>
            <p:cNvSpPr>
              <a:spLocks noChangeArrowheads="1"/>
            </p:cNvSpPr>
            <p:nvPr/>
          </p:nvSpPr>
          <p:spPr bwMode="auto">
            <a:xfrm>
              <a:off x="2926" y="3117"/>
              <a:ext cx="193" cy="178"/>
            </a:xfrm>
            <a:prstGeom prst="rect">
              <a:avLst/>
            </a:prstGeom>
            <a:solidFill>
              <a:schemeClr val="tx2"/>
            </a:solidFill>
            <a:ln w="2857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 tIns="3600" rIns="3600" bIns="36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90000"/>
                </a:lnSpc>
                <a:spcBef>
                  <a:spcPct val="0"/>
                </a:spcBef>
                <a:buClr>
                  <a:srgbClr val="739DC3"/>
                </a:buClr>
                <a:buSzTx/>
              </a:pPr>
              <a:endParaRPr lang="en-US" altLang="en-US" sz="1000" b="1" kern="0"/>
            </a:p>
          </p:txBody>
        </p:sp>
      </p:grpSp>
      <p:sp>
        <p:nvSpPr>
          <p:cNvPr id="26642" name="Line 25"/>
          <p:cNvSpPr>
            <a:spLocks noChangeShapeType="1"/>
          </p:cNvSpPr>
          <p:nvPr/>
        </p:nvSpPr>
        <p:spPr bwMode="auto">
          <a:xfrm flipH="1">
            <a:off x="7283450" y="3240088"/>
            <a:ext cx="1588" cy="95726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sp>
        <p:nvSpPr>
          <p:cNvPr id="26643" name="Line 26"/>
          <p:cNvSpPr>
            <a:spLocks noChangeShapeType="1"/>
          </p:cNvSpPr>
          <p:nvPr/>
        </p:nvSpPr>
        <p:spPr bwMode="auto">
          <a:xfrm flipH="1" flipV="1">
            <a:off x="7493001" y="4498975"/>
            <a:ext cx="492125" cy="482600"/>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26644" name="Text Box 27"/>
          <p:cNvSpPr txBox="1">
            <a:spLocks noChangeArrowheads="1"/>
          </p:cNvSpPr>
          <p:nvPr/>
        </p:nvSpPr>
        <p:spPr bwMode="auto">
          <a:xfrm>
            <a:off x="7527925" y="4918075"/>
            <a:ext cx="966788" cy="52322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b="1" kern="0"/>
              <a:t>Core element</a:t>
            </a:r>
          </a:p>
        </p:txBody>
      </p:sp>
      <p:sp>
        <p:nvSpPr>
          <p:cNvPr id="26645" name="Text Box 28"/>
          <p:cNvSpPr txBox="1">
            <a:spLocks noChangeArrowheads="1"/>
          </p:cNvSpPr>
          <p:nvPr/>
        </p:nvSpPr>
        <p:spPr bwMode="auto">
          <a:xfrm>
            <a:off x="5614989" y="3482975"/>
            <a:ext cx="695325"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200" b="1" kern="0"/>
              <a:t>MSP Core</a:t>
            </a:r>
          </a:p>
        </p:txBody>
      </p:sp>
      <p:sp>
        <p:nvSpPr>
          <p:cNvPr id="26646" name="Text Box 29"/>
          <p:cNvSpPr txBox="1">
            <a:spLocks noChangeArrowheads="1"/>
          </p:cNvSpPr>
          <p:nvPr/>
        </p:nvSpPr>
        <p:spPr bwMode="auto">
          <a:xfrm>
            <a:off x="7312026" y="2146301"/>
            <a:ext cx="917575" cy="523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b="1" kern="0"/>
              <a:t>COLT Nodes</a:t>
            </a:r>
          </a:p>
        </p:txBody>
      </p:sp>
      <p:sp>
        <p:nvSpPr>
          <p:cNvPr id="527390" name="Text Box 30"/>
          <p:cNvSpPr txBox="1">
            <a:spLocks noChangeArrowheads="1"/>
          </p:cNvSpPr>
          <p:nvPr/>
        </p:nvSpPr>
        <p:spPr bwMode="auto">
          <a:xfrm>
            <a:off x="8437563" y="31750"/>
            <a:ext cx="2138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sz="1400" b="1" kern="0" dirty="0">
                <a:solidFill>
                  <a:schemeClr val="bg1"/>
                </a:solidFill>
                <a:effectLst>
                  <a:outerShdw blurRad="38100" dist="38100" dir="2700000" algn="tl">
                    <a:srgbClr val="C0C0C0"/>
                  </a:outerShdw>
                </a:effectLst>
                <a:latin typeface="Arial" charset="0"/>
              </a:rPr>
              <a:t>Architecture</a:t>
            </a:r>
            <a:endParaRPr lang="en-GB" sz="1400" b="1" kern="0" dirty="0">
              <a:solidFill>
                <a:schemeClr val="bg1"/>
              </a:solidFill>
              <a:effectLst>
                <a:outerShdw blurRad="38100" dist="38100" dir="2700000" algn="tl">
                  <a:srgbClr val="C0C0C0"/>
                </a:outerShdw>
              </a:effectLst>
              <a:latin typeface="Arial" charset="0"/>
            </a:endParaRPr>
          </a:p>
        </p:txBody>
      </p:sp>
      <p:grpSp>
        <p:nvGrpSpPr>
          <p:cNvPr id="527391" name="Group 31"/>
          <p:cNvGrpSpPr>
            <a:grpSpLocks/>
          </p:cNvGrpSpPr>
          <p:nvPr/>
        </p:nvGrpSpPr>
        <p:grpSpPr bwMode="auto">
          <a:xfrm>
            <a:off x="2210777" y="1793875"/>
            <a:ext cx="7234604" cy="3619500"/>
            <a:chOff x="469" y="1130"/>
            <a:chExt cx="4937" cy="2280"/>
          </a:xfrm>
        </p:grpSpPr>
        <p:grpSp>
          <p:nvGrpSpPr>
            <p:cNvPr id="26653" name="Group 32"/>
            <p:cNvGrpSpPr>
              <a:grpSpLocks/>
            </p:cNvGrpSpPr>
            <p:nvPr/>
          </p:nvGrpSpPr>
          <p:grpSpPr bwMode="auto">
            <a:xfrm>
              <a:off x="4576" y="1620"/>
              <a:ext cx="830" cy="1790"/>
              <a:chOff x="4576" y="1620"/>
              <a:chExt cx="830" cy="1790"/>
            </a:xfrm>
          </p:grpSpPr>
          <p:pic>
            <p:nvPicPr>
              <p:cNvPr id="26667" name="Picture 33"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 y="1620"/>
                <a:ext cx="26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68" name="Picture 34"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 y="2532"/>
                <a:ext cx="26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sp>
            <p:nvSpPr>
              <p:cNvPr id="26669" name="Freeform 35"/>
              <p:cNvSpPr>
                <a:spLocks/>
              </p:cNvSpPr>
              <p:nvPr/>
            </p:nvSpPr>
            <p:spPr bwMode="auto">
              <a:xfrm rot="5304797" flipH="1">
                <a:off x="4459" y="2188"/>
                <a:ext cx="755" cy="239"/>
              </a:xfrm>
              <a:custGeom>
                <a:avLst/>
                <a:gdLst>
                  <a:gd name="T0" fmla="*/ 2082 w 586"/>
                  <a:gd name="T1" fmla="*/ 2147483646 h 33"/>
                  <a:gd name="T2" fmla="*/ 0 w 586"/>
                  <a:gd name="T3" fmla="*/ 2147483646 h 33"/>
                  <a:gd name="T4" fmla="*/ 0 60000 65536"/>
                  <a:gd name="T5" fmla="*/ 0 60000 65536"/>
                </a:gdLst>
                <a:ahLst/>
                <a:cxnLst>
                  <a:cxn ang="T4">
                    <a:pos x="T0" y="T1"/>
                  </a:cxn>
                  <a:cxn ang="T5">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pic>
            <p:nvPicPr>
              <p:cNvPr id="26670" name="Picture 36"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 y="1970"/>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71" name="Picture 37"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6" y="2582"/>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sp>
            <p:nvSpPr>
              <p:cNvPr id="26672" name="Line 38"/>
              <p:cNvSpPr>
                <a:spLocks noChangeShapeType="1"/>
              </p:cNvSpPr>
              <p:nvPr/>
            </p:nvSpPr>
            <p:spPr bwMode="auto">
              <a:xfrm flipH="1" flipV="1">
                <a:off x="4641" y="2760"/>
                <a:ext cx="408" cy="370"/>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26673" name="Text Box 39"/>
              <p:cNvSpPr txBox="1">
                <a:spLocks noChangeArrowheads="1"/>
              </p:cNvSpPr>
              <p:nvPr/>
            </p:nvSpPr>
            <p:spPr bwMode="auto">
              <a:xfrm>
                <a:off x="4783" y="3080"/>
                <a:ext cx="623" cy="33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b="1" kern="0"/>
                  <a:t>Access element</a:t>
                </a:r>
              </a:p>
            </p:txBody>
          </p:sp>
        </p:grpSp>
        <p:grpSp>
          <p:nvGrpSpPr>
            <p:cNvPr id="26654" name="Group 40"/>
            <p:cNvGrpSpPr>
              <a:grpSpLocks/>
            </p:cNvGrpSpPr>
            <p:nvPr/>
          </p:nvGrpSpPr>
          <p:grpSpPr bwMode="auto">
            <a:xfrm>
              <a:off x="469" y="1130"/>
              <a:ext cx="1264" cy="1849"/>
              <a:chOff x="469" y="1130"/>
              <a:chExt cx="1264" cy="1849"/>
            </a:xfrm>
          </p:grpSpPr>
          <p:pic>
            <p:nvPicPr>
              <p:cNvPr id="26655" name="Picture 41"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 y="2241"/>
                <a:ext cx="26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56" name="Picture 42"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 y="1580"/>
                <a:ext cx="26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57" name="Picture 43"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2591"/>
                <a:ext cx="26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sp>
            <p:nvSpPr>
              <p:cNvPr id="26658" name="Freeform 44"/>
              <p:cNvSpPr>
                <a:spLocks/>
              </p:cNvSpPr>
              <p:nvPr/>
            </p:nvSpPr>
            <p:spPr bwMode="auto">
              <a:xfrm rot="16371745">
                <a:off x="861" y="2182"/>
                <a:ext cx="755" cy="239"/>
              </a:xfrm>
              <a:custGeom>
                <a:avLst/>
                <a:gdLst>
                  <a:gd name="T0" fmla="*/ 2082 w 586"/>
                  <a:gd name="T1" fmla="*/ 2147483646 h 33"/>
                  <a:gd name="T2" fmla="*/ 0 w 586"/>
                  <a:gd name="T3" fmla="*/ 2147483646 h 33"/>
                  <a:gd name="T4" fmla="*/ 0 60000 65536"/>
                  <a:gd name="T5" fmla="*/ 0 60000 65536"/>
                </a:gdLst>
                <a:ahLst/>
                <a:cxnLst>
                  <a:cxn ang="T4">
                    <a:pos x="T0" y="T1"/>
                  </a:cxn>
                  <a:cxn ang="T5">
                    <a:pos x="T2" y="T3"/>
                  </a:cxn>
                </a:cxnLst>
                <a:rect l="0" t="0" r="r" b="b"/>
                <a:pathLst>
                  <a:path w="586" h="33">
                    <a:moveTo>
                      <a:pt x="586" y="33"/>
                    </a:moveTo>
                    <a:cubicBezTo>
                      <a:pt x="387" y="0"/>
                      <a:pt x="207" y="0"/>
                      <a:pt x="0" y="31"/>
                    </a:cubicBezTo>
                  </a:path>
                </a:pathLst>
              </a:custGeom>
              <a:noFill/>
              <a:ln w="444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72000">
                <a:spAutoFit/>
              </a:bodyPr>
              <a:lstStyle/>
              <a:p>
                <a:endParaRPr lang="en-GB" kern="0">
                  <a:solidFill>
                    <a:sysClr val="windowText" lastClr="000000"/>
                  </a:solidFill>
                </a:endParaRPr>
              </a:p>
            </p:txBody>
          </p:sp>
          <p:pic>
            <p:nvPicPr>
              <p:cNvPr id="26659" name="Picture 45" descr="Branch Offic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 y="1652"/>
                <a:ext cx="266" cy="388"/>
              </a:xfrm>
              <a:prstGeom prst="rect">
                <a:avLst/>
              </a:prstGeom>
              <a:noFill/>
              <a:ln>
                <a:noFill/>
              </a:ln>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60" name="Picture 46"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 y="1960"/>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61" name="Picture 47"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 y="2408"/>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62" name="Picture 48"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3" y="1936"/>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pic>
            <p:nvPicPr>
              <p:cNvPr id="26663" name="Picture 49" descr="Small Bus Route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7" y="2547"/>
                <a:ext cx="3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sp>
            <p:nvSpPr>
              <p:cNvPr id="26664" name="Line 50"/>
              <p:cNvSpPr>
                <a:spLocks noChangeShapeType="1"/>
              </p:cNvSpPr>
              <p:nvPr/>
            </p:nvSpPr>
            <p:spPr bwMode="auto">
              <a:xfrm>
                <a:off x="1051" y="1388"/>
                <a:ext cx="312" cy="176"/>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26665" name="Text Box 51"/>
              <p:cNvSpPr txBox="1">
                <a:spLocks noChangeArrowheads="1"/>
              </p:cNvSpPr>
              <p:nvPr/>
            </p:nvSpPr>
            <p:spPr bwMode="auto">
              <a:xfrm>
                <a:off x="523" y="1130"/>
                <a:ext cx="719" cy="33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b="1" kern="0"/>
                  <a:t>Customer Sites</a:t>
                </a:r>
              </a:p>
            </p:txBody>
          </p:sp>
          <p:sp>
            <p:nvSpPr>
              <p:cNvPr id="26666" name="Line 52"/>
              <p:cNvSpPr>
                <a:spLocks noChangeShapeType="1"/>
              </p:cNvSpPr>
              <p:nvPr/>
            </p:nvSpPr>
            <p:spPr bwMode="auto">
              <a:xfrm>
                <a:off x="887" y="1443"/>
                <a:ext cx="67" cy="23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grpSp>
      </p:grpSp>
      <p:pic>
        <p:nvPicPr>
          <p:cNvPr id="26649" name="Picture 53" descr="Switch"/>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8175" y="2970214"/>
            <a:ext cx="381000"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50" name="Picture 54" descr="Switch"/>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163" y="4133850"/>
            <a:ext cx="385762"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51" name="Picture 55" descr="Switch"/>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900" y="2986089"/>
            <a:ext cx="38258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52" name="Picture 56" descr="Switch"/>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888" y="4149725"/>
            <a:ext cx="385762"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686522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73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7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6263" y="1120531"/>
            <a:ext cx="1981200" cy="3314700"/>
          </a:xfrm>
          <a:prstGeom prst="rect">
            <a:avLst/>
          </a:prstGeom>
          <a:solidFill>
            <a:schemeClr val="bg1">
              <a:lumMod val="75000"/>
            </a:schemeClr>
          </a:solidFill>
        </p:spPr>
        <p:txBody>
          <a:bodyPr lIns="0" tIns="0" rIns="0" bIns="0"/>
          <a:lstStyle/>
          <a:p>
            <a:pPr>
              <a:defRPr/>
            </a:pPr>
            <a:endParaRPr lang="en-US" sz="1400" dirty="0">
              <a:solidFill>
                <a:prstClr val="black"/>
              </a:solidFill>
            </a:endParaRPr>
          </a:p>
        </p:txBody>
      </p:sp>
      <p:sp>
        <p:nvSpPr>
          <p:cNvPr id="7" name="Rectangle 6"/>
          <p:cNvSpPr/>
          <p:nvPr/>
        </p:nvSpPr>
        <p:spPr>
          <a:xfrm>
            <a:off x="1765301" y="1120531"/>
            <a:ext cx="2062163" cy="31496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prstClr val="white"/>
              </a:solidFill>
            </a:endParaRPr>
          </a:p>
        </p:txBody>
      </p:sp>
      <p:sp>
        <p:nvSpPr>
          <p:cNvPr id="5" name="Rectangle 4"/>
          <p:cNvSpPr/>
          <p:nvPr/>
        </p:nvSpPr>
        <p:spPr>
          <a:xfrm>
            <a:off x="1882775" y="1120531"/>
            <a:ext cx="1944688" cy="3149600"/>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prstClr val="white"/>
              </a:solidFill>
            </a:endParaRPr>
          </a:p>
        </p:txBody>
      </p:sp>
      <p:sp>
        <p:nvSpPr>
          <p:cNvPr id="4" name="Rectangle 3"/>
          <p:cNvSpPr/>
          <p:nvPr/>
        </p:nvSpPr>
        <p:spPr>
          <a:xfrm>
            <a:off x="1909764" y="1120532"/>
            <a:ext cx="2001837" cy="2081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prstClr val="white"/>
              </a:solidFill>
            </a:endParaRPr>
          </a:p>
        </p:txBody>
      </p:sp>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1524000" y="0"/>
            <a:ext cx="9144000" cy="6858000"/>
          </a:xfrm>
          <a:prstGeom prst="rect">
            <a:avLst/>
          </a:prstGeom>
        </p:spPr>
      </p:pic>
      <p:sp>
        <p:nvSpPr>
          <p:cNvPr id="16" name="Rectangle 15"/>
          <p:cNvSpPr/>
          <p:nvPr/>
        </p:nvSpPr>
        <p:spPr>
          <a:xfrm>
            <a:off x="1514475" y="-14068"/>
            <a:ext cx="9153525"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GB" dirty="0">
              <a:solidFill>
                <a:prstClr val="white"/>
              </a:solidFill>
            </a:endParaRPr>
          </a:p>
        </p:txBody>
      </p:sp>
      <p:sp>
        <p:nvSpPr>
          <p:cNvPr id="71688" name="Content Placeholder 2"/>
          <p:cNvSpPr>
            <a:spLocks noGrp="1"/>
          </p:cNvSpPr>
          <p:nvPr>
            <p:ph idx="1"/>
          </p:nvPr>
        </p:nvSpPr>
        <p:spPr>
          <a:xfrm>
            <a:off x="1882775" y="795338"/>
            <a:ext cx="8407400" cy="728662"/>
          </a:xfrm>
        </p:spPr>
        <p:txBody>
          <a:bodyPr/>
          <a:lstStyle/>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GB" altLang="en-US" dirty="0">
              <a:solidFill>
                <a:schemeClr val="accent1"/>
              </a:solidFill>
              <a:latin typeface="GothamLight" charset="0"/>
            </a:endParaRPr>
          </a:p>
          <a:p>
            <a:pPr marL="0" indent="0"/>
            <a:endParaRPr lang="en-US" altLang="en-US" dirty="0">
              <a:latin typeface="GothamLight" charset="0"/>
            </a:endParaRPr>
          </a:p>
        </p:txBody>
      </p:sp>
      <p:sp>
        <p:nvSpPr>
          <p:cNvPr id="716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A029CD-C722-42F9-8C4E-F5A72B6A6601}" type="slidenum">
              <a:rPr lang="en-GB" altLang="en-US">
                <a:solidFill>
                  <a:srgbClr val="000000"/>
                </a:solidFill>
                <a:latin typeface="GothamLight" charset="0"/>
              </a:rPr>
              <a:pPr/>
              <a:t>5</a:t>
            </a:fld>
            <a:endParaRPr lang="en-GB" altLang="en-US" dirty="0">
              <a:solidFill>
                <a:srgbClr val="000000"/>
              </a:solidFill>
              <a:latin typeface="GothamLight" charset="0"/>
            </a:endParaRPr>
          </a:p>
        </p:txBody>
      </p:sp>
      <p:pic>
        <p:nvPicPr>
          <p:cNvPr id="71690"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34538" y="401639"/>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524000" y="6686550"/>
            <a:ext cx="9144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GB" dirty="0">
              <a:solidFill>
                <a:prstClr val="white"/>
              </a:solidFill>
              <a:latin typeface="GothamLight" pitchFamily="50" charset="0"/>
            </a:endParaRPr>
          </a:p>
        </p:txBody>
      </p:sp>
      <p:sp>
        <p:nvSpPr>
          <p:cNvPr id="71692" name="TextBox 2"/>
          <p:cNvSpPr txBox="1">
            <a:spLocks noChangeArrowheads="1"/>
          </p:cNvSpPr>
          <p:nvPr/>
        </p:nvSpPr>
        <p:spPr bwMode="auto">
          <a:xfrm>
            <a:off x="4251326" y="5511800"/>
            <a:ext cx="562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endParaRPr lang="en-GB" altLang="en-US" b="1" dirty="0">
              <a:solidFill>
                <a:srgbClr val="00A59B"/>
              </a:solidFill>
            </a:endParaRPr>
          </a:p>
        </p:txBody>
      </p:sp>
      <p:sp>
        <p:nvSpPr>
          <p:cNvPr id="71693" name="TextBox 8"/>
          <p:cNvSpPr txBox="1">
            <a:spLocks noChangeArrowheads="1"/>
          </p:cNvSpPr>
          <p:nvPr/>
        </p:nvSpPr>
        <p:spPr bwMode="auto">
          <a:xfrm>
            <a:off x="4251325" y="2100263"/>
            <a:ext cx="58801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400" dirty="0">
              <a:solidFill>
                <a:prstClr val="black"/>
              </a:solidFill>
            </a:endParaRPr>
          </a:p>
        </p:txBody>
      </p:sp>
      <p:sp>
        <p:nvSpPr>
          <p:cNvPr id="21" name="Rectangle 20"/>
          <p:cNvSpPr/>
          <p:nvPr/>
        </p:nvSpPr>
        <p:spPr>
          <a:xfrm>
            <a:off x="2506663" y="125414"/>
            <a:ext cx="4745831" cy="461665"/>
          </a:xfrm>
          <a:prstGeom prst="rect">
            <a:avLst/>
          </a:prstGeom>
        </p:spPr>
        <p:txBody>
          <a:bodyPr wrap="square">
            <a:spAutoFit/>
          </a:bodyPr>
          <a:lstStyle/>
          <a:p>
            <a:pPr eaLnBrk="1" hangingPunct="1">
              <a:defRPr/>
            </a:pPr>
            <a:r>
              <a:rPr lang="en-US" sz="2400" dirty="0">
                <a:solidFill>
                  <a:prstClr val="black"/>
                </a:solidFill>
                <a:latin typeface="Arial"/>
              </a:rPr>
              <a:t>High bandwidth </a:t>
            </a:r>
            <a:r>
              <a:rPr lang="en-US" sz="2400" dirty="0">
                <a:solidFill>
                  <a:srgbClr val="FF8C2D"/>
                </a:solidFill>
                <a:latin typeface="Arial"/>
              </a:rPr>
              <a:t>portfolio …</a:t>
            </a:r>
          </a:p>
        </p:txBody>
      </p:sp>
      <p:grpSp>
        <p:nvGrpSpPr>
          <p:cNvPr id="8" name="Group 7"/>
          <p:cNvGrpSpPr/>
          <p:nvPr/>
        </p:nvGrpSpPr>
        <p:grpSpPr>
          <a:xfrm>
            <a:off x="2844801" y="1150695"/>
            <a:ext cx="6488113" cy="4021137"/>
            <a:chOff x="1320800" y="1150694"/>
            <a:chExt cx="6488113" cy="4021137"/>
          </a:xfrm>
        </p:grpSpPr>
        <p:sp>
          <p:nvSpPr>
            <p:cNvPr id="22" name="Flowchart: Alternate Process 21"/>
            <p:cNvSpPr/>
            <p:nvPr/>
          </p:nvSpPr>
          <p:spPr>
            <a:xfrm>
              <a:off x="1320800" y="1150694"/>
              <a:ext cx="1487488" cy="4021137"/>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endParaRPr lang="en-US" dirty="0">
                <a:solidFill>
                  <a:prstClr val="white"/>
                </a:solidFill>
              </a:endParaRPr>
            </a:p>
          </p:txBody>
        </p:sp>
        <p:sp>
          <p:nvSpPr>
            <p:cNvPr id="23" name="Flowchart: Alternate Process 22"/>
            <p:cNvSpPr/>
            <p:nvPr/>
          </p:nvSpPr>
          <p:spPr>
            <a:xfrm>
              <a:off x="1393825" y="1284044"/>
              <a:ext cx="1349375" cy="47942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nl-BE" b="1" dirty="0">
                  <a:solidFill>
                    <a:prstClr val="white"/>
                  </a:solidFill>
                </a:rPr>
                <a:t>Optical</a:t>
              </a:r>
              <a:endParaRPr lang="en-US" b="1" dirty="0">
                <a:solidFill>
                  <a:prstClr val="white"/>
                </a:solidFill>
              </a:endParaRPr>
            </a:p>
          </p:txBody>
        </p:sp>
        <p:sp>
          <p:nvSpPr>
            <p:cNvPr id="25" name="Oval 24"/>
            <p:cNvSpPr/>
            <p:nvPr/>
          </p:nvSpPr>
          <p:spPr bwMode="auto">
            <a:xfrm>
              <a:off x="1668463" y="1830144"/>
              <a:ext cx="679450" cy="638175"/>
            </a:xfrm>
            <a:prstGeom prst="ellipse">
              <a:avLst/>
            </a:prstGeom>
            <a:solidFill>
              <a:srgbClr val="FFFFFF"/>
            </a:solidFill>
            <a:ln w="12700" cap="flat" cmpd="sng" algn="ctr">
              <a:solidFill>
                <a:srgbClr val="00ACA1"/>
              </a:solidFill>
              <a:prstDash val="solid"/>
              <a:miter lim="800000"/>
            </a:ln>
            <a:effectLst/>
          </p:spPr>
          <p:txBody>
            <a:bodyPr/>
            <a:lstStyle/>
            <a:p>
              <a:pPr algn="ctr" eaLnBrk="1" hangingPunct="1">
                <a:defRPr/>
              </a:pPr>
              <a:endParaRPr lang="en-US" sz="991" kern="0" dirty="0">
                <a:solidFill>
                  <a:prstClr val="white"/>
                </a:solidFill>
              </a:endParaRPr>
            </a:p>
          </p:txBody>
        </p:sp>
        <p:sp>
          <p:nvSpPr>
            <p:cNvPr id="27" name="Flowchart: Alternate Process 26"/>
            <p:cNvSpPr/>
            <p:nvPr/>
          </p:nvSpPr>
          <p:spPr>
            <a:xfrm>
              <a:off x="1381125" y="275724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Wave</a:t>
              </a:r>
            </a:p>
          </p:txBody>
        </p:sp>
        <p:sp>
          <p:nvSpPr>
            <p:cNvPr id="29" name="Flowchart: Alternate Process 28"/>
            <p:cNvSpPr/>
            <p:nvPr/>
          </p:nvSpPr>
          <p:spPr>
            <a:xfrm>
              <a:off x="1381125" y="331921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Private Wave</a:t>
              </a:r>
            </a:p>
          </p:txBody>
        </p:sp>
        <p:sp>
          <p:nvSpPr>
            <p:cNvPr id="30" name="Flowchart: Alternate Process 29"/>
            <p:cNvSpPr/>
            <p:nvPr/>
          </p:nvSpPr>
          <p:spPr>
            <a:xfrm>
              <a:off x="1371600" y="388119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Spectrum</a:t>
              </a:r>
            </a:p>
          </p:txBody>
        </p:sp>
        <p:sp>
          <p:nvSpPr>
            <p:cNvPr id="31" name="Flowchart: Alternate Process 30"/>
            <p:cNvSpPr/>
            <p:nvPr/>
          </p:nvSpPr>
          <p:spPr>
            <a:xfrm>
              <a:off x="3009900" y="1150694"/>
              <a:ext cx="1487488" cy="4021137"/>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endParaRPr lang="en-US" dirty="0">
                <a:solidFill>
                  <a:prstClr val="white"/>
                </a:solidFill>
              </a:endParaRPr>
            </a:p>
          </p:txBody>
        </p:sp>
        <p:sp>
          <p:nvSpPr>
            <p:cNvPr id="32" name="Flowchart: Alternate Process 31"/>
            <p:cNvSpPr/>
            <p:nvPr/>
          </p:nvSpPr>
          <p:spPr>
            <a:xfrm>
              <a:off x="3084513" y="1284044"/>
              <a:ext cx="1347787" cy="47942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nl-BE" b="1" dirty="0">
                  <a:solidFill>
                    <a:prstClr val="white"/>
                  </a:solidFill>
                </a:rPr>
                <a:t>Ethernet</a:t>
              </a:r>
              <a:endParaRPr lang="en-US" b="1" dirty="0">
                <a:solidFill>
                  <a:prstClr val="white"/>
                </a:solidFill>
              </a:endParaRPr>
            </a:p>
          </p:txBody>
        </p:sp>
        <p:sp>
          <p:nvSpPr>
            <p:cNvPr id="33" name="Oval 32"/>
            <p:cNvSpPr/>
            <p:nvPr/>
          </p:nvSpPr>
          <p:spPr>
            <a:xfrm>
              <a:off x="3359150" y="1830144"/>
              <a:ext cx="677863" cy="638175"/>
            </a:xfrm>
            <a:prstGeom prst="ellipse">
              <a:avLst/>
            </a:prstGeom>
            <a:solidFill>
              <a:srgbClr val="FFFFFF"/>
            </a:solidFill>
            <a:ln w="12700" cap="flat" cmpd="sng" algn="ctr">
              <a:solidFill>
                <a:srgbClr val="00ACA1"/>
              </a:solidFill>
              <a:prstDash val="solid"/>
              <a:miter lim="800000"/>
            </a:ln>
            <a:effectLst/>
          </p:spPr>
          <p:txBody>
            <a:bodyPr/>
            <a:lstStyle/>
            <a:p>
              <a:pPr algn="ctr" eaLnBrk="1" hangingPunct="1">
                <a:defRPr/>
              </a:pPr>
              <a:endParaRPr lang="en-US" sz="991" kern="0" dirty="0">
                <a:solidFill>
                  <a:prstClr val="white"/>
                </a:solidFill>
              </a:endParaRPr>
            </a:p>
          </p:txBody>
        </p:sp>
        <p:sp>
          <p:nvSpPr>
            <p:cNvPr id="34" name="Flowchart: Alternate Process 33"/>
            <p:cNvSpPr/>
            <p:nvPr/>
          </p:nvSpPr>
          <p:spPr>
            <a:xfrm>
              <a:off x="3070225" y="275724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Ethernet Line</a:t>
              </a:r>
            </a:p>
          </p:txBody>
        </p:sp>
        <p:sp>
          <p:nvSpPr>
            <p:cNvPr id="35" name="Flowchart: Alternate Process 34"/>
            <p:cNvSpPr/>
            <p:nvPr/>
          </p:nvSpPr>
          <p:spPr>
            <a:xfrm>
              <a:off x="3084513" y="388119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Ethernet Hub&amp;spoke</a:t>
              </a:r>
            </a:p>
          </p:txBody>
        </p:sp>
        <p:sp>
          <p:nvSpPr>
            <p:cNvPr id="36" name="Flowchart: Alternate Process 35"/>
            <p:cNvSpPr/>
            <p:nvPr/>
          </p:nvSpPr>
          <p:spPr>
            <a:xfrm>
              <a:off x="4681538" y="1150694"/>
              <a:ext cx="1487487" cy="4021137"/>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endParaRPr lang="en-US" dirty="0">
                <a:solidFill>
                  <a:prstClr val="white"/>
                </a:solidFill>
              </a:endParaRPr>
            </a:p>
          </p:txBody>
        </p:sp>
        <p:sp>
          <p:nvSpPr>
            <p:cNvPr id="37" name="Flowchart: Alternate Process 36"/>
            <p:cNvSpPr/>
            <p:nvPr/>
          </p:nvSpPr>
          <p:spPr>
            <a:xfrm>
              <a:off x="4756150" y="1284044"/>
              <a:ext cx="1347788" cy="47942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nl-BE" b="1" dirty="0">
                  <a:solidFill>
                    <a:prstClr val="white"/>
                  </a:solidFill>
                </a:rPr>
                <a:t>IP</a:t>
              </a:r>
              <a:endParaRPr lang="en-US" b="1" dirty="0">
                <a:solidFill>
                  <a:prstClr val="white"/>
                </a:solidFill>
              </a:endParaRPr>
            </a:p>
          </p:txBody>
        </p:sp>
        <p:sp>
          <p:nvSpPr>
            <p:cNvPr id="38" name="Oval 37"/>
            <p:cNvSpPr/>
            <p:nvPr/>
          </p:nvSpPr>
          <p:spPr>
            <a:xfrm>
              <a:off x="5030788" y="1830144"/>
              <a:ext cx="677862" cy="638175"/>
            </a:xfrm>
            <a:prstGeom prst="ellipse">
              <a:avLst/>
            </a:prstGeom>
            <a:solidFill>
              <a:srgbClr val="FFFFFF"/>
            </a:solidFill>
            <a:ln w="12700" cap="flat" cmpd="sng" algn="ctr">
              <a:solidFill>
                <a:srgbClr val="00ACA1"/>
              </a:solidFill>
              <a:prstDash val="solid"/>
              <a:miter lim="800000"/>
            </a:ln>
            <a:effectLst/>
          </p:spPr>
          <p:txBody>
            <a:bodyPr/>
            <a:lstStyle/>
            <a:p>
              <a:pPr algn="ctr" eaLnBrk="1" hangingPunct="1">
                <a:defRPr/>
              </a:pPr>
              <a:endParaRPr lang="en-US" sz="991" kern="0" dirty="0">
                <a:solidFill>
                  <a:prstClr val="white"/>
                </a:solidFill>
              </a:endParaRPr>
            </a:p>
          </p:txBody>
        </p:sp>
        <p:sp>
          <p:nvSpPr>
            <p:cNvPr id="39" name="Flowchart: Alternate Process 38"/>
            <p:cNvSpPr/>
            <p:nvPr/>
          </p:nvSpPr>
          <p:spPr>
            <a:xfrm>
              <a:off x="4741863" y="275724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IP Access</a:t>
              </a:r>
            </a:p>
          </p:txBody>
        </p:sp>
        <p:sp>
          <p:nvSpPr>
            <p:cNvPr id="40" name="Flowchart: Alternate Process 39"/>
            <p:cNvSpPr/>
            <p:nvPr/>
          </p:nvSpPr>
          <p:spPr>
            <a:xfrm>
              <a:off x="6321425" y="1150694"/>
              <a:ext cx="1487488" cy="4021137"/>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endParaRPr lang="en-US" dirty="0">
                <a:solidFill>
                  <a:prstClr val="white"/>
                </a:solidFill>
              </a:endParaRPr>
            </a:p>
          </p:txBody>
        </p:sp>
        <p:sp>
          <p:nvSpPr>
            <p:cNvPr id="41" name="Flowchart: Alternate Process 40"/>
            <p:cNvSpPr/>
            <p:nvPr/>
          </p:nvSpPr>
          <p:spPr>
            <a:xfrm>
              <a:off x="6396038" y="1284044"/>
              <a:ext cx="1347787" cy="47942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r>
                <a:rPr lang="nl-BE" b="1" dirty="0">
                  <a:solidFill>
                    <a:prstClr val="white"/>
                  </a:solidFill>
                </a:rPr>
                <a:t>Voice</a:t>
              </a:r>
              <a:endParaRPr lang="en-US" b="1" dirty="0">
                <a:solidFill>
                  <a:prstClr val="white"/>
                </a:solidFill>
              </a:endParaRPr>
            </a:p>
          </p:txBody>
        </p:sp>
        <p:sp>
          <p:nvSpPr>
            <p:cNvPr id="42" name="Oval 41"/>
            <p:cNvSpPr/>
            <p:nvPr/>
          </p:nvSpPr>
          <p:spPr>
            <a:xfrm>
              <a:off x="6670675" y="1830144"/>
              <a:ext cx="677863" cy="638175"/>
            </a:xfrm>
            <a:prstGeom prst="ellipse">
              <a:avLst/>
            </a:prstGeom>
            <a:solidFill>
              <a:srgbClr val="FFFFFF"/>
            </a:solidFill>
            <a:ln w="12700" cap="flat" cmpd="sng" algn="ctr">
              <a:solidFill>
                <a:srgbClr val="00ACA1"/>
              </a:solidFill>
              <a:prstDash val="solid"/>
              <a:miter lim="800000"/>
            </a:ln>
            <a:effectLst/>
          </p:spPr>
          <p:txBody>
            <a:bodyPr/>
            <a:lstStyle/>
            <a:p>
              <a:pPr algn="ctr" eaLnBrk="1" hangingPunct="1">
                <a:defRPr/>
              </a:pPr>
              <a:endParaRPr lang="en-US" sz="991" kern="0" dirty="0">
                <a:solidFill>
                  <a:prstClr val="white"/>
                </a:solidFill>
              </a:endParaRPr>
            </a:p>
          </p:txBody>
        </p:sp>
        <p:sp>
          <p:nvSpPr>
            <p:cNvPr id="44" name="Flowchart: Alternate Process 43"/>
            <p:cNvSpPr/>
            <p:nvPr/>
          </p:nvSpPr>
          <p:spPr>
            <a:xfrm>
              <a:off x="6381750" y="275724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SIP Trunking/ ISDN</a:t>
              </a:r>
            </a:p>
          </p:txBody>
        </p:sp>
        <p:sp>
          <p:nvSpPr>
            <p:cNvPr id="45" name="Flowchart: Alternate Process 44"/>
            <p:cNvSpPr/>
            <p:nvPr/>
          </p:nvSpPr>
          <p:spPr>
            <a:xfrm>
              <a:off x="6381750" y="331921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Cloud UC</a:t>
              </a:r>
            </a:p>
          </p:txBody>
        </p:sp>
        <p:sp>
          <p:nvSpPr>
            <p:cNvPr id="46" name="Flowchart: Alternate Process 45"/>
            <p:cNvSpPr/>
            <p:nvPr/>
          </p:nvSpPr>
          <p:spPr>
            <a:xfrm>
              <a:off x="6369050" y="3881194"/>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IN Services</a:t>
              </a:r>
            </a:p>
          </p:txBody>
        </p:sp>
        <p:sp>
          <p:nvSpPr>
            <p:cNvPr id="47" name="Flowchart: Alternate Process 46"/>
            <p:cNvSpPr/>
            <p:nvPr/>
          </p:nvSpPr>
          <p:spPr>
            <a:xfrm>
              <a:off x="4741863" y="3320806"/>
              <a:ext cx="1371600" cy="48418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SD WAN</a:t>
              </a:r>
            </a:p>
          </p:txBody>
        </p:sp>
        <p:sp>
          <p:nvSpPr>
            <p:cNvPr id="48" name="Flowchart: Alternate Process 47"/>
            <p:cNvSpPr/>
            <p:nvPr/>
          </p:nvSpPr>
          <p:spPr>
            <a:xfrm>
              <a:off x="4756150" y="388436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IP VPN</a:t>
              </a:r>
            </a:p>
          </p:txBody>
        </p:sp>
        <p:sp>
          <p:nvSpPr>
            <p:cNvPr id="49" name="Flowchart: Alternate Process 48"/>
            <p:cNvSpPr/>
            <p:nvPr/>
          </p:nvSpPr>
          <p:spPr>
            <a:xfrm>
              <a:off x="3070225" y="331921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Private Ethernet</a:t>
              </a:r>
            </a:p>
          </p:txBody>
        </p:sp>
        <p:pic>
          <p:nvPicPr>
            <p:cNvPr id="71720"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24663" y="1904756"/>
              <a:ext cx="39528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1" name="Picture 4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7100" y="1960319"/>
              <a:ext cx="460375" cy="379412"/>
            </a:xfrm>
            <a:prstGeom prst="rect">
              <a:avLst/>
            </a:prstGeom>
            <a:solidFill>
              <a:schemeClr val="bg1"/>
            </a:solidFill>
            <a:ln w="9525">
              <a:solidFill>
                <a:schemeClr val="bg1"/>
              </a:solidFill>
              <a:miter lim="800000"/>
              <a:headEnd/>
              <a:tailEnd/>
            </a:ln>
          </p:spPr>
        </p:pic>
        <p:sp>
          <p:nvSpPr>
            <p:cNvPr id="53" name="Flowchart: Alternate Process 52"/>
            <p:cNvSpPr/>
            <p:nvPr/>
          </p:nvSpPr>
          <p:spPr>
            <a:xfrm>
              <a:off x="1385888" y="444316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Dark Fibre</a:t>
              </a:r>
            </a:p>
          </p:txBody>
        </p:sp>
        <p:sp>
          <p:nvSpPr>
            <p:cNvPr id="54" name="Flowchart: Alternate Process 53"/>
            <p:cNvSpPr/>
            <p:nvPr/>
          </p:nvSpPr>
          <p:spPr>
            <a:xfrm>
              <a:off x="3098800" y="444316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Ethernet VPN</a:t>
              </a:r>
            </a:p>
          </p:txBody>
        </p:sp>
        <p:sp>
          <p:nvSpPr>
            <p:cNvPr id="55" name="Flowchart: Alternate Process 54"/>
            <p:cNvSpPr/>
            <p:nvPr/>
          </p:nvSpPr>
          <p:spPr>
            <a:xfrm>
              <a:off x="6383338" y="4443169"/>
              <a:ext cx="1371600" cy="484187"/>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eaLnBrk="1" hangingPunct="1">
                <a:defRPr/>
              </a:pPr>
              <a:r>
                <a:rPr lang="nl-BE" sz="1200" b="1" dirty="0">
                  <a:solidFill>
                    <a:prstClr val="white"/>
                  </a:solidFill>
                </a:rPr>
                <a:t>Service Provider Solutions </a:t>
              </a:r>
            </a:p>
          </p:txBody>
        </p:sp>
        <p:sp>
          <p:nvSpPr>
            <p:cNvPr id="56" name="Flowchart: Alternate Process 55"/>
            <p:cNvSpPr/>
            <p:nvPr/>
          </p:nvSpPr>
          <p:spPr>
            <a:xfrm>
              <a:off x="4770438" y="4446344"/>
              <a:ext cx="1371600" cy="485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BE" sz="1200" b="1" dirty="0">
                  <a:solidFill>
                    <a:prstClr val="white"/>
                  </a:solidFill>
                </a:rPr>
                <a:t>DDOS Mitigation</a:t>
              </a:r>
            </a:p>
          </p:txBody>
        </p:sp>
      </p:grpSp>
      <p:grpSp>
        <p:nvGrpSpPr>
          <p:cNvPr id="9" name="Group 8"/>
          <p:cNvGrpSpPr/>
          <p:nvPr/>
        </p:nvGrpSpPr>
        <p:grpSpPr>
          <a:xfrm>
            <a:off x="2643981" y="5317588"/>
            <a:ext cx="6746082" cy="988416"/>
            <a:chOff x="1119981" y="5317588"/>
            <a:chExt cx="6746082" cy="988416"/>
          </a:xfrm>
        </p:grpSpPr>
        <p:sp>
          <p:nvSpPr>
            <p:cNvPr id="58" name="Rectangle 57"/>
            <p:cNvSpPr/>
            <p:nvPr/>
          </p:nvSpPr>
          <p:spPr>
            <a:xfrm>
              <a:off x="1119981" y="5793940"/>
              <a:ext cx="1776413" cy="51206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Based on new optical platform</a:t>
              </a:r>
              <a:endParaRPr lang="en-US" sz="1600" i="1" dirty="0">
                <a:solidFill>
                  <a:prstClr val="white"/>
                </a:solidFill>
              </a:endParaRPr>
            </a:p>
          </p:txBody>
        </p:sp>
        <p:sp>
          <p:nvSpPr>
            <p:cNvPr id="59" name="Rectangle 58"/>
            <p:cNvSpPr/>
            <p:nvPr/>
          </p:nvSpPr>
          <p:spPr>
            <a:xfrm>
              <a:off x="3098800" y="5786380"/>
              <a:ext cx="4767263" cy="515937"/>
            </a:xfrm>
            <a:prstGeom prst="rect">
              <a:avLst/>
            </a:prstGeom>
            <a:solidFill>
              <a:schemeClr val="accent5"/>
            </a:solidFill>
            <a:ln w="127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1600" b="1" dirty="0">
                  <a:solidFill>
                    <a:prstClr val="white"/>
                  </a:solidFill>
                </a:rPr>
                <a:t>Based on new integrated packet  network</a:t>
              </a:r>
              <a:endParaRPr lang="en-GB" sz="1600" i="1" dirty="0">
                <a:solidFill>
                  <a:prstClr val="white"/>
                </a:solidFill>
              </a:endParaRPr>
            </a:p>
          </p:txBody>
        </p:sp>
        <p:sp>
          <p:nvSpPr>
            <p:cNvPr id="2" name="Down Arrow 1"/>
            <p:cNvSpPr/>
            <p:nvPr/>
          </p:nvSpPr>
          <p:spPr>
            <a:xfrm>
              <a:off x="1758950" y="5317588"/>
              <a:ext cx="544513" cy="32355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prstClr val="white"/>
                </a:solidFill>
              </a:endParaRPr>
            </a:p>
          </p:txBody>
        </p:sp>
        <p:sp>
          <p:nvSpPr>
            <p:cNvPr id="64" name="Down Arrow 63"/>
            <p:cNvSpPr/>
            <p:nvPr/>
          </p:nvSpPr>
          <p:spPr>
            <a:xfrm>
              <a:off x="3517900" y="5317588"/>
              <a:ext cx="544513" cy="323557"/>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prstClr val="white"/>
                </a:solidFill>
              </a:endParaRPr>
            </a:p>
          </p:txBody>
        </p:sp>
        <p:sp>
          <p:nvSpPr>
            <p:cNvPr id="66" name="Down Arrow 65"/>
            <p:cNvSpPr/>
            <p:nvPr/>
          </p:nvSpPr>
          <p:spPr>
            <a:xfrm>
              <a:off x="5183981" y="5317588"/>
              <a:ext cx="544513" cy="323557"/>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prstClr val="white"/>
                </a:solidFill>
              </a:endParaRPr>
            </a:p>
          </p:txBody>
        </p:sp>
        <p:sp>
          <p:nvSpPr>
            <p:cNvPr id="67" name="Down Arrow 66"/>
            <p:cNvSpPr/>
            <p:nvPr/>
          </p:nvSpPr>
          <p:spPr>
            <a:xfrm>
              <a:off x="6850062" y="5317588"/>
              <a:ext cx="544513" cy="323557"/>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prstClr val="white"/>
                </a:solidFill>
              </a:endParaRPr>
            </a:p>
          </p:txBody>
        </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7862" y="1792286"/>
            <a:ext cx="667508" cy="731081"/>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0663" y="1797661"/>
            <a:ext cx="655420" cy="717841"/>
          </a:xfrm>
          <a:prstGeom prst="rect">
            <a:avLst/>
          </a:prstGeom>
        </p:spPr>
      </p:pic>
      <p:sp>
        <p:nvSpPr>
          <p:cNvPr id="11" name="Rounded Rectangle 10"/>
          <p:cNvSpPr/>
          <p:nvPr/>
        </p:nvSpPr>
        <p:spPr>
          <a:xfrm>
            <a:off x="4486894" y="2640870"/>
            <a:ext cx="1600994" cy="241458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bg1"/>
              </a:solidFill>
            </a:endParaRPr>
          </a:p>
        </p:txBody>
      </p:sp>
    </p:spTree>
    <p:extLst>
      <p:ext uri="{BB962C8B-B14F-4D97-AF65-F5344CB8AC3E}">
        <p14:creationId xmlns:p14="http://schemas.microsoft.com/office/powerpoint/2010/main" val="478874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a:xfrm>
            <a:off x="1797050" y="168276"/>
            <a:ext cx="8243888" cy="193675"/>
          </a:xfrm>
        </p:spPr>
        <p:txBody>
          <a:bodyPr/>
          <a:lstStyle/>
          <a:p>
            <a:r>
              <a:rPr lang="en-GB" altLang="en-US">
                <a:cs typeface="Times New Roman" panose="02020603050405020304" pitchFamily="18" charset="0"/>
              </a:rPr>
              <a:t>Modular MSP?</a:t>
            </a:r>
            <a:endParaRPr lang="en-GB" altLang="en-US"/>
          </a:p>
        </p:txBody>
      </p:sp>
      <p:grpSp>
        <p:nvGrpSpPr>
          <p:cNvPr id="31" name="Group 30"/>
          <p:cNvGrpSpPr>
            <a:grpSpLocks/>
          </p:cNvGrpSpPr>
          <p:nvPr/>
        </p:nvGrpSpPr>
        <p:grpSpPr bwMode="auto">
          <a:xfrm>
            <a:off x="5919789" y="909639"/>
            <a:ext cx="4103687" cy="2681287"/>
            <a:chOff x="6561850" y="1404480"/>
            <a:chExt cx="1889070" cy="1373983"/>
          </a:xfrm>
        </p:grpSpPr>
        <p:grpSp>
          <p:nvGrpSpPr>
            <p:cNvPr id="30758" name="Group 31"/>
            <p:cNvGrpSpPr>
              <a:grpSpLocks/>
            </p:cNvGrpSpPr>
            <p:nvPr/>
          </p:nvGrpSpPr>
          <p:grpSpPr bwMode="auto">
            <a:xfrm>
              <a:off x="6561850" y="1404480"/>
              <a:ext cx="1096707" cy="1373983"/>
              <a:chOff x="3570543" y="2133598"/>
              <a:chExt cx="1096707" cy="1373983"/>
            </a:xfrm>
          </p:grpSpPr>
          <p:sp>
            <p:nvSpPr>
              <p:cNvPr id="30766" name="Oval 39"/>
              <p:cNvSpPr>
                <a:spLocks noChangeArrowheads="1"/>
              </p:cNvSpPr>
              <p:nvPr/>
            </p:nvSpPr>
            <p:spPr bwMode="auto">
              <a:xfrm>
                <a:off x="3856293" y="2133598"/>
                <a:ext cx="810957" cy="1373983"/>
              </a:xfrm>
              <a:prstGeom prst="ellipse">
                <a:avLst/>
              </a:prstGeom>
              <a:noFill/>
              <a:ln w="57150" algn="ctr">
                <a:solidFill>
                  <a:srgbClr val="009DE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endParaRPr lang="en-US" altLang="en-US" sz="1600" kern="0"/>
              </a:p>
            </p:txBody>
          </p:sp>
          <p:sp>
            <p:nvSpPr>
              <p:cNvPr id="30767" name="Rounded Rectangle 40"/>
              <p:cNvSpPr>
                <a:spLocks noChangeArrowheads="1"/>
              </p:cNvSpPr>
              <p:nvPr/>
            </p:nvSpPr>
            <p:spPr bwMode="auto">
              <a:xfrm>
                <a:off x="3659981" y="2421730"/>
                <a:ext cx="571500" cy="157163"/>
              </a:xfrm>
              <a:prstGeom prst="roundRect">
                <a:avLst>
                  <a:gd name="adj" fmla="val 16667"/>
                </a:avLst>
              </a:prstGeom>
              <a:solidFill>
                <a:schemeClr val="tx2"/>
              </a:solidFill>
              <a:ln w="57150" algn="ctr">
                <a:solidFill>
                  <a:srgbClr val="009DE0"/>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400" kern="0">
                    <a:solidFill>
                      <a:schemeClr val="bg1"/>
                    </a:solidFill>
                  </a:rPr>
                  <a:t>vendor X</a:t>
                </a:r>
              </a:p>
            </p:txBody>
          </p:sp>
          <p:sp>
            <p:nvSpPr>
              <p:cNvPr id="30768" name="Rounded Rectangle 41"/>
              <p:cNvSpPr>
                <a:spLocks noChangeArrowheads="1"/>
              </p:cNvSpPr>
              <p:nvPr/>
            </p:nvSpPr>
            <p:spPr bwMode="auto">
              <a:xfrm>
                <a:off x="3570543" y="2790824"/>
                <a:ext cx="571500" cy="157163"/>
              </a:xfrm>
              <a:prstGeom prst="roundRect">
                <a:avLst>
                  <a:gd name="adj" fmla="val 16667"/>
                </a:avLst>
              </a:prstGeom>
              <a:solidFill>
                <a:schemeClr val="tx2"/>
              </a:solidFill>
              <a:ln w="57150" algn="ctr">
                <a:solidFill>
                  <a:srgbClr val="009DE0"/>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400" kern="0">
                    <a:solidFill>
                      <a:schemeClr val="bg1"/>
                    </a:solidFill>
                  </a:rPr>
                  <a:t>vendor X</a:t>
                </a:r>
              </a:p>
            </p:txBody>
          </p:sp>
          <p:sp>
            <p:nvSpPr>
              <p:cNvPr id="30769" name="Rounded Rectangle 42"/>
              <p:cNvSpPr>
                <a:spLocks noChangeArrowheads="1"/>
              </p:cNvSpPr>
              <p:nvPr/>
            </p:nvSpPr>
            <p:spPr bwMode="auto">
              <a:xfrm>
                <a:off x="3751519" y="3105149"/>
                <a:ext cx="571500" cy="157163"/>
              </a:xfrm>
              <a:prstGeom prst="roundRect">
                <a:avLst>
                  <a:gd name="adj" fmla="val 16667"/>
                </a:avLst>
              </a:prstGeom>
              <a:solidFill>
                <a:schemeClr val="tx2"/>
              </a:solidFill>
              <a:ln w="57150" algn="ctr">
                <a:solidFill>
                  <a:srgbClr val="009DE0"/>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400" kern="0">
                    <a:solidFill>
                      <a:schemeClr val="bg1"/>
                    </a:solidFill>
                  </a:rPr>
                  <a:t>vendor X</a:t>
                </a:r>
              </a:p>
            </p:txBody>
          </p:sp>
        </p:grpSp>
        <p:sp>
          <p:nvSpPr>
            <p:cNvPr id="33" name="Rounded Rectangle 32"/>
            <p:cNvSpPr/>
            <p:nvPr/>
          </p:nvSpPr>
          <p:spPr bwMode="auto">
            <a:xfrm>
              <a:off x="7394210" y="1404480"/>
              <a:ext cx="366852" cy="357122"/>
            </a:xfrm>
            <a:prstGeom prst="roundRect">
              <a:avLst/>
            </a:prstGeom>
            <a:solidFill>
              <a:schemeClr val="accent5">
                <a:lumMod val="75000"/>
              </a:schemeClr>
            </a:solidFill>
            <a:ln w="57150" cap="flat" cmpd="sng" algn="ctr">
              <a:solidFill>
                <a:srgbClr val="A1BF35"/>
              </a:solidFill>
              <a:prstDash val="solid"/>
              <a:round/>
              <a:headEnd type="none" w="med" len="med"/>
              <a:tailEnd type="none" w="med" len="med"/>
            </a:ln>
            <a:effectLst/>
            <a:extLst/>
          </p:spPr>
          <p:txBody>
            <a:bodyPr wrap="none" lIns="0" tIns="0" rIns="0" bIns="0" anchor="ctr" anchorCtr="1"/>
            <a:lstStyle/>
            <a:p>
              <a:pPr algn="ctr">
                <a:defRPr/>
              </a:pPr>
              <a:r>
                <a:rPr lang="en-GB" sz="1400" kern="0" dirty="0">
                  <a:solidFill>
                    <a:schemeClr val="bg1"/>
                  </a:solidFill>
                </a:rPr>
                <a:t>vendor </a:t>
              </a:r>
            </a:p>
            <a:p>
              <a:pPr algn="ctr">
                <a:defRPr/>
              </a:pPr>
              <a:r>
                <a:rPr lang="en-GB" sz="1400" kern="0" dirty="0">
                  <a:solidFill>
                    <a:schemeClr val="bg1"/>
                  </a:solidFill>
                </a:rPr>
                <a:t>Y</a:t>
              </a:r>
            </a:p>
          </p:txBody>
        </p:sp>
        <p:sp>
          <p:nvSpPr>
            <p:cNvPr id="34" name="Rounded Rectangle 33"/>
            <p:cNvSpPr/>
            <p:nvPr/>
          </p:nvSpPr>
          <p:spPr bwMode="auto">
            <a:xfrm>
              <a:off x="7399326" y="2378226"/>
              <a:ext cx="366121" cy="357122"/>
            </a:xfrm>
            <a:prstGeom prst="roundRect">
              <a:avLst/>
            </a:prstGeom>
            <a:solidFill>
              <a:schemeClr val="accent5">
                <a:lumMod val="75000"/>
              </a:schemeClr>
            </a:solidFill>
            <a:ln w="57150" cap="flat" cmpd="sng" algn="ctr">
              <a:solidFill>
                <a:srgbClr val="A1BF35"/>
              </a:solidFill>
              <a:prstDash val="solid"/>
              <a:round/>
              <a:headEnd type="none" w="med" len="med"/>
              <a:tailEnd type="none" w="med" len="med"/>
            </a:ln>
            <a:effectLst/>
            <a:extLst/>
          </p:spPr>
          <p:txBody>
            <a:bodyPr wrap="none" lIns="0" tIns="0" rIns="0" bIns="0" anchor="ctr" anchorCtr="1"/>
            <a:lstStyle/>
            <a:p>
              <a:pPr algn="ctr">
                <a:defRPr/>
              </a:pPr>
              <a:r>
                <a:rPr lang="en-GB" sz="1400" kern="0" dirty="0">
                  <a:solidFill>
                    <a:schemeClr val="bg1"/>
                  </a:solidFill>
                </a:rPr>
                <a:t>vendor</a:t>
              </a:r>
            </a:p>
            <a:p>
              <a:pPr algn="ctr">
                <a:defRPr/>
              </a:pPr>
              <a:r>
                <a:rPr lang="en-GB" sz="1400" kern="0" dirty="0">
                  <a:solidFill>
                    <a:schemeClr val="bg1"/>
                  </a:solidFill>
                </a:rPr>
                <a:t>Y</a:t>
              </a:r>
            </a:p>
          </p:txBody>
        </p:sp>
        <p:cxnSp>
          <p:nvCxnSpPr>
            <p:cNvPr id="30761" name="Straight Connector 34"/>
            <p:cNvCxnSpPr>
              <a:cxnSpLocks noChangeShapeType="1"/>
              <a:stCxn id="33" idx="3"/>
            </p:cNvCxnSpPr>
            <p:nvPr/>
          </p:nvCxnSpPr>
          <p:spPr bwMode="auto">
            <a:xfrm flipV="1">
              <a:off x="7760950" y="1583073"/>
              <a:ext cx="335757" cy="1"/>
            </a:xfrm>
            <a:prstGeom prst="line">
              <a:avLst/>
            </a:prstGeom>
            <a:noFill/>
            <a:ln w="57150" algn="ctr">
              <a:solidFill>
                <a:srgbClr val="A1BF3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2" name="Straight Connector 35"/>
            <p:cNvCxnSpPr>
              <a:cxnSpLocks noChangeShapeType="1"/>
              <a:stCxn id="34" idx="3"/>
            </p:cNvCxnSpPr>
            <p:nvPr/>
          </p:nvCxnSpPr>
          <p:spPr bwMode="auto">
            <a:xfrm flipV="1">
              <a:off x="7765714" y="2557003"/>
              <a:ext cx="320874" cy="3"/>
            </a:xfrm>
            <a:prstGeom prst="line">
              <a:avLst/>
            </a:prstGeom>
            <a:noFill/>
            <a:ln w="57150" algn="ctr">
              <a:solidFill>
                <a:srgbClr val="A1BF3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63" name="Rounded Rectangle 36"/>
            <p:cNvSpPr>
              <a:spLocks noChangeArrowheads="1"/>
            </p:cNvSpPr>
            <p:nvPr/>
          </p:nvSpPr>
          <p:spPr bwMode="auto">
            <a:xfrm>
              <a:off x="8084207" y="2385554"/>
              <a:ext cx="366713" cy="357187"/>
            </a:xfrm>
            <a:prstGeom prst="roundRect">
              <a:avLst>
                <a:gd name="adj" fmla="val 16667"/>
              </a:avLst>
            </a:prstGeom>
            <a:solidFill>
              <a:srgbClr val="B64702"/>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chemeClr val="bg1"/>
                  </a:solidFill>
                </a:rPr>
                <a:t>vendor</a:t>
              </a:r>
            </a:p>
            <a:p>
              <a:pPr algn="ctr">
                <a:spcBef>
                  <a:spcPct val="0"/>
                </a:spcBef>
                <a:buClrTx/>
                <a:buSzTx/>
              </a:pPr>
              <a:r>
                <a:rPr lang="en-GB" altLang="en-US" sz="1600" kern="0">
                  <a:solidFill>
                    <a:schemeClr val="bg1"/>
                  </a:solidFill>
                </a:rPr>
                <a:t>Z</a:t>
              </a:r>
            </a:p>
          </p:txBody>
        </p:sp>
        <p:sp>
          <p:nvSpPr>
            <p:cNvPr id="30764" name="Rounded Rectangle 37"/>
            <p:cNvSpPr>
              <a:spLocks noChangeArrowheads="1"/>
            </p:cNvSpPr>
            <p:nvPr/>
          </p:nvSpPr>
          <p:spPr bwMode="auto">
            <a:xfrm>
              <a:off x="8084206" y="1414006"/>
              <a:ext cx="366713" cy="357187"/>
            </a:xfrm>
            <a:prstGeom prst="roundRect">
              <a:avLst>
                <a:gd name="adj" fmla="val 16667"/>
              </a:avLst>
            </a:prstGeom>
            <a:solidFill>
              <a:srgbClr val="B64702"/>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chemeClr val="bg1"/>
                  </a:solidFill>
                </a:rPr>
                <a:t>vendor</a:t>
              </a:r>
            </a:p>
            <a:p>
              <a:pPr algn="ctr">
                <a:spcBef>
                  <a:spcPct val="0"/>
                </a:spcBef>
                <a:buClrTx/>
                <a:buSzTx/>
              </a:pPr>
              <a:r>
                <a:rPr lang="en-GB" altLang="en-US" sz="1600" kern="0">
                  <a:solidFill>
                    <a:schemeClr val="bg1"/>
                  </a:solidFill>
                </a:rPr>
                <a:t>Z</a:t>
              </a:r>
            </a:p>
          </p:txBody>
        </p:sp>
        <p:cxnSp>
          <p:nvCxnSpPr>
            <p:cNvPr id="30765" name="Straight Connector 38"/>
            <p:cNvCxnSpPr>
              <a:cxnSpLocks noChangeShapeType="1"/>
              <a:stCxn id="30763" idx="0"/>
              <a:endCxn id="30764" idx="2"/>
            </p:cNvCxnSpPr>
            <p:nvPr/>
          </p:nvCxnSpPr>
          <p:spPr bwMode="auto">
            <a:xfrm flipH="1" flipV="1">
              <a:off x="8267563" y="1771193"/>
              <a:ext cx="1" cy="614361"/>
            </a:xfrm>
            <a:prstGeom prst="line">
              <a:avLst/>
            </a:prstGeom>
            <a:noFill/>
            <a:ln w="57150" algn="ctr">
              <a:solidFill>
                <a:srgbClr val="B647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4" name="Group 7"/>
          <p:cNvGrpSpPr>
            <a:grpSpLocks/>
          </p:cNvGrpSpPr>
          <p:nvPr/>
        </p:nvGrpSpPr>
        <p:grpSpPr bwMode="auto">
          <a:xfrm>
            <a:off x="2192338" y="719138"/>
            <a:ext cx="2925762" cy="2165350"/>
            <a:chOff x="472346" y="1414261"/>
            <a:chExt cx="2924662" cy="2165767"/>
          </a:xfrm>
        </p:grpSpPr>
        <p:grpSp>
          <p:nvGrpSpPr>
            <p:cNvPr id="30744" name="Group 44"/>
            <p:cNvGrpSpPr>
              <a:grpSpLocks/>
            </p:cNvGrpSpPr>
            <p:nvPr/>
          </p:nvGrpSpPr>
          <p:grpSpPr bwMode="auto">
            <a:xfrm>
              <a:off x="472346" y="1414261"/>
              <a:ext cx="2924662" cy="2165767"/>
              <a:chOff x="515004" y="2912207"/>
              <a:chExt cx="2669015" cy="1731526"/>
            </a:xfrm>
          </p:grpSpPr>
          <p:grpSp>
            <p:nvGrpSpPr>
              <p:cNvPr id="30746" name="Group 45"/>
              <p:cNvGrpSpPr>
                <a:grpSpLocks/>
              </p:cNvGrpSpPr>
              <p:nvPr/>
            </p:nvGrpSpPr>
            <p:grpSpPr bwMode="auto">
              <a:xfrm>
                <a:off x="515004" y="2912207"/>
                <a:ext cx="1549507" cy="1731526"/>
                <a:chOff x="3570543" y="2133598"/>
                <a:chExt cx="1096707" cy="1373983"/>
              </a:xfrm>
            </p:grpSpPr>
            <p:sp>
              <p:nvSpPr>
                <p:cNvPr id="54" name="Oval 53"/>
                <p:cNvSpPr/>
                <p:nvPr/>
              </p:nvSpPr>
              <p:spPr bwMode="auto">
                <a:xfrm>
                  <a:off x="3856517" y="2133598"/>
                  <a:ext cx="810774" cy="1373983"/>
                </a:xfrm>
                <a:prstGeom prst="ellipse">
                  <a:avLst/>
                </a:prstGeom>
                <a:noFill/>
                <a:ln w="57150" cap="flat" cmpd="sng" algn="ctr">
                  <a:solidFill>
                    <a:schemeClr val="accent6">
                      <a:lumMod val="75000"/>
                    </a:schemeClr>
                  </a:solidFill>
                  <a:prstDash val="solid"/>
                  <a:round/>
                  <a:headEnd type="none" w="med" len="med"/>
                  <a:tailEnd type="none" w="med" len="med"/>
                </a:ln>
                <a:effectLst/>
                <a:extLst/>
              </p:spPr>
              <p:txBody>
                <a:bodyPr wrap="none" lIns="0" tIns="0" rIns="0" bIns="0"/>
                <a:lstStyle/>
                <a:p>
                  <a:pPr>
                    <a:defRPr/>
                  </a:pPr>
                  <a:endParaRPr lang="en-GB" sz="1200" kern="0">
                    <a:solidFill>
                      <a:schemeClr val="tx1">
                        <a:lumMod val="65000"/>
                        <a:lumOff val="35000"/>
                      </a:schemeClr>
                    </a:solidFill>
                  </a:endParaRPr>
                </a:p>
              </p:txBody>
            </p:sp>
            <p:sp>
              <p:nvSpPr>
                <p:cNvPr id="55" name="Rounded Rectangle 54"/>
                <p:cNvSpPr/>
                <p:nvPr/>
              </p:nvSpPr>
              <p:spPr bwMode="auto">
                <a:xfrm>
                  <a:off x="3659717" y="2421691"/>
                  <a:ext cx="571949" cy="157142"/>
                </a:xfrm>
                <a:prstGeom prst="roundRect">
                  <a:avLst/>
                </a:prstGeom>
                <a:solidFill>
                  <a:schemeClr val="bg1"/>
                </a:solid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defRPr/>
                  </a:pPr>
                  <a:r>
                    <a:rPr lang="en-GB" sz="1200" kern="0" dirty="0">
                      <a:solidFill>
                        <a:schemeClr val="tx1">
                          <a:lumMod val="65000"/>
                          <a:lumOff val="35000"/>
                        </a:schemeClr>
                      </a:solidFill>
                    </a:rPr>
                    <a:t>NSN CPE</a:t>
                  </a:r>
                </a:p>
              </p:txBody>
            </p:sp>
            <p:sp>
              <p:nvSpPr>
                <p:cNvPr id="56" name="Rounded Rectangle 55"/>
                <p:cNvSpPr/>
                <p:nvPr/>
              </p:nvSpPr>
              <p:spPr bwMode="auto">
                <a:xfrm>
                  <a:off x="3570543" y="2790370"/>
                  <a:ext cx="571949" cy="157142"/>
                </a:xfrm>
                <a:prstGeom prst="roundRect">
                  <a:avLst/>
                </a:prstGeom>
                <a:solidFill>
                  <a:schemeClr val="bg1"/>
                </a:solid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defRPr/>
                  </a:pPr>
                  <a:r>
                    <a:rPr lang="en-GB" sz="1200" kern="0" dirty="0">
                      <a:solidFill>
                        <a:schemeClr val="tx1">
                          <a:lumMod val="65000"/>
                          <a:lumOff val="35000"/>
                        </a:schemeClr>
                      </a:solidFill>
                    </a:rPr>
                    <a:t>NSN CPE</a:t>
                  </a:r>
                </a:p>
              </p:txBody>
            </p:sp>
            <p:sp>
              <p:nvSpPr>
                <p:cNvPr id="57" name="Rounded Rectangle 56"/>
                <p:cNvSpPr/>
                <p:nvPr/>
              </p:nvSpPr>
              <p:spPr bwMode="auto">
                <a:xfrm>
                  <a:off x="3751967" y="3104653"/>
                  <a:ext cx="570924" cy="158149"/>
                </a:xfrm>
                <a:prstGeom prst="roundRect">
                  <a:avLst/>
                </a:prstGeom>
                <a:solidFill>
                  <a:schemeClr val="bg1"/>
                </a:solid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defRPr/>
                  </a:pPr>
                  <a:r>
                    <a:rPr lang="en-GB" sz="1200" kern="0" dirty="0">
                      <a:solidFill>
                        <a:schemeClr val="tx1">
                          <a:lumMod val="65000"/>
                          <a:lumOff val="35000"/>
                        </a:schemeClr>
                      </a:solidFill>
                    </a:rPr>
                    <a:t>NSN CPE</a:t>
                  </a:r>
                </a:p>
              </p:txBody>
            </p:sp>
          </p:grpSp>
          <p:sp>
            <p:nvSpPr>
              <p:cNvPr id="47" name="Rounded Rectangle 46"/>
              <p:cNvSpPr/>
              <p:nvPr/>
            </p:nvSpPr>
            <p:spPr bwMode="auto">
              <a:xfrm>
                <a:off x="1690935" y="2912207"/>
                <a:ext cx="518452" cy="450653"/>
              </a:xfrm>
              <a:prstGeom prst="roundRect">
                <a:avLst/>
              </a:prstGeom>
              <a:solidFill>
                <a:schemeClr val="bg1"/>
              </a:solid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lgn="ctr">
                  <a:defRPr/>
                </a:pPr>
                <a:r>
                  <a:rPr lang="en-GB" sz="1200" kern="0" dirty="0">
                    <a:solidFill>
                      <a:schemeClr val="tx1">
                        <a:lumMod val="65000"/>
                        <a:lumOff val="35000"/>
                      </a:schemeClr>
                    </a:solidFill>
                  </a:rPr>
                  <a:t>NSN</a:t>
                </a:r>
              </a:p>
              <a:p>
                <a:pPr algn="ctr">
                  <a:defRPr/>
                </a:pPr>
                <a:r>
                  <a:rPr lang="en-GB" sz="1200" kern="0" dirty="0">
                    <a:solidFill>
                      <a:schemeClr val="tx1">
                        <a:lumMod val="65000"/>
                        <a:lumOff val="35000"/>
                      </a:schemeClr>
                    </a:solidFill>
                  </a:rPr>
                  <a:t>HN</a:t>
                </a:r>
              </a:p>
            </p:txBody>
          </p:sp>
          <p:sp>
            <p:nvSpPr>
              <p:cNvPr id="48" name="Rounded Rectangle 47"/>
              <p:cNvSpPr/>
              <p:nvPr/>
            </p:nvSpPr>
            <p:spPr bwMode="auto">
              <a:xfrm>
                <a:off x="1698175" y="4139762"/>
                <a:ext cx="518452" cy="449384"/>
              </a:xfrm>
              <a:prstGeom prst="roundRect">
                <a:avLst/>
              </a:prstGeom>
              <a:solidFill>
                <a:schemeClr val="bg1"/>
              </a:solid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lgn="ctr">
                  <a:defRPr/>
                </a:pPr>
                <a:r>
                  <a:rPr lang="en-GB" sz="1200" kern="0" dirty="0">
                    <a:solidFill>
                      <a:schemeClr val="tx1">
                        <a:lumMod val="65000"/>
                        <a:lumOff val="35000"/>
                      </a:schemeClr>
                    </a:solidFill>
                  </a:rPr>
                  <a:t>NSN</a:t>
                </a:r>
              </a:p>
              <a:p>
                <a:pPr algn="ctr">
                  <a:defRPr/>
                </a:pPr>
                <a:r>
                  <a:rPr lang="en-GB" sz="1200" kern="0" dirty="0">
                    <a:solidFill>
                      <a:schemeClr val="tx1">
                        <a:lumMod val="65000"/>
                        <a:lumOff val="35000"/>
                      </a:schemeClr>
                    </a:solidFill>
                  </a:rPr>
                  <a:t>HN</a:t>
                </a:r>
              </a:p>
            </p:txBody>
          </p:sp>
          <p:cxnSp>
            <p:nvCxnSpPr>
              <p:cNvPr id="49" name="Straight Connector 48"/>
              <p:cNvCxnSpPr>
                <a:stCxn id="47" idx="3"/>
              </p:cNvCxnSpPr>
              <p:nvPr/>
            </p:nvCxnSpPr>
            <p:spPr bwMode="auto">
              <a:xfrm flipV="1">
                <a:off x="2209387" y="3136899"/>
                <a:ext cx="473558" cy="0"/>
              </a:xfrm>
              <a:prstGeom prst="line">
                <a:avLst/>
              </a:prstGeom>
              <a:solidFill>
                <a:schemeClr val="tx2"/>
              </a:solidFill>
              <a:ln w="57150" cap="flat" cmpd="sng" algn="ctr">
                <a:solidFill>
                  <a:schemeClr val="accent6">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48" idx="3"/>
              </p:cNvCxnSpPr>
              <p:nvPr/>
            </p:nvCxnSpPr>
            <p:spPr bwMode="auto">
              <a:xfrm flipV="1">
                <a:off x="2216628" y="4364455"/>
                <a:ext cx="453284" cy="0"/>
              </a:xfrm>
              <a:prstGeom prst="line">
                <a:avLst/>
              </a:prstGeom>
              <a:solidFill>
                <a:schemeClr val="tx2"/>
              </a:solidFill>
              <a:ln w="57150" cap="flat" cmpd="sng" algn="ctr">
                <a:solidFill>
                  <a:schemeClr val="accent6">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Rounded Rectangle 50"/>
              <p:cNvSpPr/>
              <p:nvPr/>
            </p:nvSpPr>
            <p:spPr bwMode="auto">
              <a:xfrm>
                <a:off x="2665567" y="4148649"/>
                <a:ext cx="518452" cy="450653"/>
              </a:xfrm>
              <a:prstGeom prst="roundRect">
                <a:avLst/>
              </a:prstGeom>
              <a:no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lgn="ctr">
                  <a:defRPr/>
                </a:pPr>
                <a:r>
                  <a:rPr lang="en-GB" sz="1200" kern="0" dirty="0">
                    <a:solidFill>
                      <a:schemeClr val="tx1">
                        <a:lumMod val="65000"/>
                        <a:lumOff val="35000"/>
                      </a:schemeClr>
                    </a:solidFill>
                  </a:rPr>
                  <a:t>NSN</a:t>
                </a:r>
              </a:p>
              <a:p>
                <a:pPr algn="ctr">
                  <a:defRPr/>
                </a:pPr>
                <a:r>
                  <a:rPr lang="en-GB" sz="1200" kern="0" dirty="0">
                    <a:solidFill>
                      <a:schemeClr val="tx1">
                        <a:lumMod val="65000"/>
                        <a:lumOff val="35000"/>
                      </a:schemeClr>
                    </a:solidFill>
                  </a:rPr>
                  <a:t>PE</a:t>
                </a:r>
              </a:p>
            </p:txBody>
          </p:sp>
          <p:sp>
            <p:nvSpPr>
              <p:cNvPr id="52" name="Rounded Rectangle 51"/>
              <p:cNvSpPr/>
              <p:nvPr/>
            </p:nvSpPr>
            <p:spPr bwMode="auto">
              <a:xfrm>
                <a:off x="2665567" y="2923632"/>
                <a:ext cx="518452" cy="450654"/>
              </a:xfrm>
              <a:prstGeom prst="roundRect">
                <a:avLst/>
              </a:prstGeom>
              <a:noFill/>
              <a:ln w="57150" cap="flat" cmpd="sng" algn="ctr">
                <a:solidFill>
                  <a:schemeClr val="accent6">
                    <a:lumMod val="75000"/>
                  </a:schemeClr>
                </a:solidFill>
                <a:prstDash val="solid"/>
                <a:round/>
                <a:headEnd type="none" w="med" len="med"/>
                <a:tailEnd type="none" w="med" len="med"/>
              </a:ln>
              <a:effectLst/>
              <a:extLst/>
            </p:spPr>
            <p:txBody>
              <a:bodyPr wrap="none" lIns="0" tIns="0" rIns="0" bIns="0" anchor="ctr" anchorCtr="1"/>
              <a:lstStyle/>
              <a:p>
                <a:pPr algn="ctr">
                  <a:defRPr/>
                </a:pPr>
                <a:r>
                  <a:rPr lang="en-GB" sz="1200" kern="0" dirty="0">
                    <a:solidFill>
                      <a:schemeClr val="tx1">
                        <a:lumMod val="65000"/>
                        <a:lumOff val="35000"/>
                      </a:schemeClr>
                    </a:solidFill>
                  </a:rPr>
                  <a:t>NSN</a:t>
                </a:r>
              </a:p>
              <a:p>
                <a:pPr algn="ctr">
                  <a:defRPr/>
                </a:pPr>
                <a:r>
                  <a:rPr lang="en-GB" sz="1200" kern="0" dirty="0">
                    <a:solidFill>
                      <a:schemeClr val="tx1">
                        <a:lumMod val="65000"/>
                        <a:lumOff val="35000"/>
                      </a:schemeClr>
                    </a:solidFill>
                  </a:rPr>
                  <a:t>PE</a:t>
                </a:r>
              </a:p>
            </p:txBody>
          </p:sp>
          <p:cxnSp>
            <p:nvCxnSpPr>
              <p:cNvPr id="53" name="Straight Connector 52"/>
              <p:cNvCxnSpPr>
                <a:stCxn id="51" idx="0"/>
                <a:endCxn id="52" idx="2"/>
              </p:cNvCxnSpPr>
              <p:nvPr/>
            </p:nvCxnSpPr>
            <p:spPr bwMode="auto">
              <a:xfrm flipH="1" flipV="1">
                <a:off x="2924793" y="3374286"/>
                <a:ext cx="0" cy="774363"/>
              </a:xfrm>
              <a:prstGeom prst="line">
                <a:avLst/>
              </a:prstGeom>
              <a:solidFill>
                <a:schemeClr val="tx2"/>
              </a:solidFill>
              <a:ln w="57150" cap="flat" cmpd="sng" algn="ctr">
                <a:solidFill>
                  <a:schemeClr val="accent6">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 name="Rectangle 63"/>
            <p:cNvSpPr>
              <a:spLocks noChangeArrowheads="1"/>
            </p:cNvSpPr>
            <p:nvPr/>
          </p:nvSpPr>
          <p:spPr bwMode="auto">
            <a:xfrm>
              <a:off x="2341718" y="2168468"/>
              <a:ext cx="555416" cy="61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2000" b="1" kern="0" dirty="0">
                  <a:solidFill>
                    <a:schemeClr val="accent6">
                      <a:lumMod val="75000"/>
                    </a:schemeClr>
                  </a:solidFill>
                </a:rPr>
                <a:t>MSP</a:t>
              </a:r>
            </a:p>
            <a:p>
              <a:pPr>
                <a:defRPr/>
              </a:pPr>
              <a:r>
                <a:rPr lang="en-US" sz="2000" kern="0" dirty="0">
                  <a:solidFill>
                    <a:schemeClr val="accent6">
                      <a:lumMod val="75000"/>
                    </a:schemeClr>
                  </a:solidFill>
                </a:rPr>
                <a:t>NSN</a:t>
              </a:r>
              <a:endParaRPr lang="en-US" sz="2800" kern="0" dirty="0">
                <a:solidFill>
                  <a:schemeClr val="accent6">
                    <a:lumMod val="75000"/>
                  </a:schemeClr>
                </a:solidFill>
              </a:endParaRPr>
            </a:p>
          </p:txBody>
        </p:sp>
      </p:grpSp>
      <p:grpSp>
        <p:nvGrpSpPr>
          <p:cNvPr id="7" name="Group 6"/>
          <p:cNvGrpSpPr>
            <a:grpSpLocks/>
          </p:cNvGrpSpPr>
          <p:nvPr/>
        </p:nvGrpSpPr>
        <p:grpSpPr bwMode="auto">
          <a:xfrm>
            <a:off x="2038350" y="4108450"/>
            <a:ext cx="3074988" cy="2166938"/>
            <a:chOff x="514833" y="4109014"/>
            <a:chExt cx="3074930" cy="2166294"/>
          </a:xfrm>
        </p:grpSpPr>
        <p:grpSp>
          <p:nvGrpSpPr>
            <p:cNvPr id="30730" name="Group 58"/>
            <p:cNvGrpSpPr>
              <a:grpSpLocks/>
            </p:cNvGrpSpPr>
            <p:nvPr/>
          </p:nvGrpSpPr>
          <p:grpSpPr bwMode="auto">
            <a:xfrm>
              <a:off x="514833" y="4109014"/>
              <a:ext cx="3074930" cy="2166294"/>
              <a:chOff x="515004" y="2912207"/>
              <a:chExt cx="2669015" cy="1731526"/>
            </a:xfrm>
          </p:grpSpPr>
          <p:grpSp>
            <p:nvGrpSpPr>
              <p:cNvPr id="30732" name="Group 59"/>
              <p:cNvGrpSpPr>
                <a:grpSpLocks/>
              </p:cNvGrpSpPr>
              <p:nvPr/>
            </p:nvGrpSpPr>
            <p:grpSpPr bwMode="auto">
              <a:xfrm>
                <a:off x="515004" y="2912207"/>
                <a:ext cx="1549507" cy="1731526"/>
                <a:chOff x="3570543" y="2133598"/>
                <a:chExt cx="1096707" cy="1373983"/>
              </a:xfrm>
            </p:grpSpPr>
            <p:sp>
              <p:nvSpPr>
                <p:cNvPr id="30740" name="Oval 67"/>
                <p:cNvSpPr>
                  <a:spLocks noChangeArrowheads="1"/>
                </p:cNvSpPr>
                <p:nvPr/>
              </p:nvSpPr>
              <p:spPr bwMode="auto">
                <a:xfrm>
                  <a:off x="3856293" y="2133598"/>
                  <a:ext cx="810957" cy="1373983"/>
                </a:xfrm>
                <a:prstGeom prst="ellipse">
                  <a:avLst/>
                </a:prstGeom>
                <a:noFill/>
                <a:ln w="57150" algn="ctr">
                  <a:solidFill>
                    <a:srgbClr val="B64702"/>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200" kern="0">
                    <a:solidFill>
                      <a:srgbClr val="B64702"/>
                    </a:solidFill>
                  </a:endParaRPr>
                </a:p>
              </p:txBody>
            </p:sp>
            <p:sp>
              <p:nvSpPr>
                <p:cNvPr id="30741" name="Rounded Rectangle 68"/>
                <p:cNvSpPr>
                  <a:spLocks noChangeArrowheads="1"/>
                </p:cNvSpPr>
                <p:nvPr/>
              </p:nvSpPr>
              <p:spPr bwMode="auto">
                <a:xfrm>
                  <a:off x="3659981" y="2421730"/>
                  <a:ext cx="571500" cy="157163"/>
                </a:xfrm>
                <a:prstGeom prst="roundRect">
                  <a:avLst>
                    <a:gd name="adj" fmla="val 16667"/>
                  </a:avLst>
                </a:prstGeom>
                <a:solidFill>
                  <a:schemeClr val="bg1"/>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solidFill>
                        <a:srgbClr val="B64702"/>
                      </a:solidFill>
                    </a:rPr>
                    <a:t>ALu CPE</a:t>
                  </a:r>
                </a:p>
              </p:txBody>
            </p:sp>
            <p:sp>
              <p:nvSpPr>
                <p:cNvPr id="30742" name="Rounded Rectangle 69"/>
                <p:cNvSpPr>
                  <a:spLocks noChangeArrowheads="1"/>
                </p:cNvSpPr>
                <p:nvPr/>
              </p:nvSpPr>
              <p:spPr bwMode="auto">
                <a:xfrm>
                  <a:off x="3570543" y="2790824"/>
                  <a:ext cx="571500" cy="157163"/>
                </a:xfrm>
                <a:prstGeom prst="roundRect">
                  <a:avLst>
                    <a:gd name="adj" fmla="val 16667"/>
                  </a:avLst>
                </a:prstGeom>
                <a:solidFill>
                  <a:schemeClr val="bg1"/>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solidFill>
                        <a:srgbClr val="B64702"/>
                      </a:solidFill>
                    </a:rPr>
                    <a:t>ALu CPE</a:t>
                  </a:r>
                </a:p>
              </p:txBody>
            </p:sp>
            <p:sp>
              <p:nvSpPr>
                <p:cNvPr id="30743" name="Rounded Rectangle 70"/>
                <p:cNvSpPr>
                  <a:spLocks noChangeArrowheads="1"/>
                </p:cNvSpPr>
                <p:nvPr/>
              </p:nvSpPr>
              <p:spPr bwMode="auto">
                <a:xfrm>
                  <a:off x="3751519" y="3105149"/>
                  <a:ext cx="571500" cy="157163"/>
                </a:xfrm>
                <a:prstGeom prst="roundRect">
                  <a:avLst>
                    <a:gd name="adj" fmla="val 16667"/>
                  </a:avLst>
                </a:prstGeom>
                <a:solidFill>
                  <a:schemeClr val="bg1"/>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200" kern="0">
                      <a:solidFill>
                        <a:srgbClr val="B64702"/>
                      </a:solidFill>
                    </a:rPr>
                    <a:t>ALu CPE</a:t>
                  </a:r>
                </a:p>
              </p:txBody>
            </p:sp>
          </p:grpSp>
          <p:sp>
            <p:nvSpPr>
              <p:cNvPr id="30733" name="Rounded Rectangle 60"/>
              <p:cNvSpPr>
                <a:spLocks noChangeArrowheads="1"/>
              </p:cNvSpPr>
              <p:nvPr/>
            </p:nvSpPr>
            <p:spPr bwMode="auto">
              <a:xfrm>
                <a:off x="1691061" y="2912207"/>
                <a:ext cx="518119" cy="450136"/>
              </a:xfrm>
              <a:prstGeom prst="roundRect">
                <a:avLst>
                  <a:gd name="adj" fmla="val 16667"/>
                </a:avLst>
              </a:prstGeom>
              <a:solidFill>
                <a:schemeClr val="bg1"/>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200" kern="0">
                    <a:solidFill>
                      <a:srgbClr val="B64702"/>
                    </a:solidFill>
                  </a:rPr>
                  <a:t>ALu</a:t>
                </a:r>
                <a:br>
                  <a:rPr lang="en-GB" altLang="en-US" sz="1200" kern="0">
                    <a:solidFill>
                      <a:srgbClr val="B64702"/>
                    </a:solidFill>
                  </a:rPr>
                </a:br>
                <a:r>
                  <a:rPr lang="en-GB" altLang="en-US" sz="1200" kern="0">
                    <a:solidFill>
                      <a:srgbClr val="B64702"/>
                    </a:solidFill>
                  </a:rPr>
                  <a:t>HN</a:t>
                </a:r>
              </a:p>
            </p:txBody>
          </p:sp>
          <p:sp>
            <p:nvSpPr>
              <p:cNvPr id="30734" name="Rounded Rectangle 61"/>
              <p:cNvSpPr>
                <a:spLocks noChangeArrowheads="1"/>
              </p:cNvSpPr>
              <p:nvPr/>
            </p:nvSpPr>
            <p:spPr bwMode="auto">
              <a:xfrm>
                <a:off x="1697792" y="4139579"/>
                <a:ext cx="518119" cy="450136"/>
              </a:xfrm>
              <a:prstGeom prst="roundRect">
                <a:avLst>
                  <a:gd name="adj" fmla="val 16667"/>
                </a:avLst>
              </a:prstGeom>
              <a:solidFill>
                <a:schemeClr val="bg1"/>
              </a:solidFill>
              <a:ln w="57150" algn="ctr">
                <a:solidFill>
                  <a:srgbClr val="B64702"/>
                </a:solidFill>
                <a:round/>
                <a:headEnd/>
                <a:tailEnd/>
              </a:ln>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200" kern="0">
                    <a:solidFill>
                      <a:srgbClr val="B64702"/>
                    </a:solidFill>
                  </a:rPr>
                  <a:t>ALu</a:t>
                </a:r>
              </a:p>
              <a:p>
                <a:pPr algn="ctr">
                  <a:spcBef>
                    <a:spcPct val="0"/>
                  </a:spcBef>
                  <a:buClrTx/>
                  <a:buSzTx/>
                </a:pPr>
                <a:r>
                  <a:rPr lang="en-GB" altLang="en-US" sz="1200" kern="0">
                    <a:solidFill>
                      <a:srgbClr val="B64702"/>
                    </a:solidFill>
                  </a:rPr>
                  <a:t>HN</a:t>
                </a:r>
              </a:p>
            </p:txBody>
          </p:sp>
          <p:cxnSp>
            <p:nvCxnSpPr>
              <p:cNvPr id="30735" name="Straight Connector 62"/>
              <p:cNvCxnSpPr>
                <a:cxnSpLocks noChangeShapeType="1"/>
                <a:stCxn id="30733" idx="3"/>
              </p:cNvCxnSpPr>
              <p:nvPr/>
            </p:nvCxnSpPr>
            <p:spPr bwMode="auto">
              <a:xfrm flipV="1">
                <a:off x="2209179" y="3137274"/>
                <a:ext cx="474382" cy="1"/>
              </a:xfrm>
              <a:prstGeom prst="line">
                <a:avLst/>
              </a:prstGeom>
              <a:noFill/>
              <a:ln w="57150" algn="ctr">
                <a:solidFill>
                  <a:srgbClr val="B647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6" name="Straight Connector 63"/>
              <p:cNvCxnSpPr>
                <a:cxnSpLocks noChangeShapeType="1"/>
                <a:stCxn id="30734" idx="3"/>
              </p:cNvCxnSpPr>
              <p:nvPr/>
            </p:nvCxnSpPr>
            <p:spPr bwMode="auto">
              <a:xfrm flipV="1">
                <a:off x="2215910" y="4364644"/>
                <a:ext cx="453354" cy="4"/>
              </a:xfrm>
              <a:prstGeom prst="line">
                <a:avLst/>
              </a:prstGeom>
              <a:noFill/>
              <a:ln w="57150" algn="ctr">
                <a:solidFill>
                  <a:srgbClr val="B647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37" name="Rounded Rectangle 64"/>
              <p:cNvSpPr>
                <a:spLocks noChangeArrowheads="1"/>
              </p:cNvSpPr>
              <p:nvPr/>
            </p:nvSpPr>
            <p:spPr bwMode="auto">
              <a:xfrm>
                <a:off x="2665900" y="4148580"/>
                <a:ext cx="518119" cy="450136"/>
              </a:xfrm>
              <a:prstGeom prst="roundRect">
                <a:avLst>
                  <a:gd name="adj" fmla="val 16667"/>
                </a:avLst>
              </a:prstGeom>
              <a:noFill/>
              <a:ln w="57150" algn="ctr">
                <a:solidFill>
                  <a:srgbClr val="B64702"/>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200" kern="0">
                    <a:solidFill>
                      <a:srgbClr val="B64702"/>
                    </a:solidFill>
                  </a:rPr>
                  <a:t>ALu</a:t>
                </a:r>
              </a:p>
              <a:p>
                <a:pPr algn="ctr">
                  <a:spcBef>
                    <a:spcPct val="0"/>
                  </a:spcBef>
                  <a:buClrTx/>
                  <a:buSzTx/>
                </a:pPr>
                <a:r>
                  <a:rPr lang="en-GB" altLang="en-US" sz="1200" kern="0">
                    <a:solidFill>
                      <a:srgbClr val="B64702"/>
                    </a:solidFill>
                  </a:rPr>
                  <a:t>PE</a:t>
                </a:r>
              </a:p>
            </p:txBody>
          </p:sp>
          <p:sp>
            <p:nvSpPr>
              <p:cNvPr id="30738" name="Rounded Rectangle 65"/>
              <p:cNvSpPr>
                <a:spLocks noChangeArrowheads="1"/>
              </p:cNvSpPr>
              <p:nvPr/>
            </p:nvSpPr>
            <p:spPr bwMode="auto">
              <a:xfrm>
                <a:off x="2665899" y="2924212"/>
                <a:ext cx="518119" cy="450136"/>
              </a:xfrm>
              <a:prstGeom prst="roundRect">
                <a:avLst>
                  <a:gd name="adj" fmla="val 16667"/>
                </a:avLst>
              </a:prstGeom>
              <a:noFill/>
              <a:ln w="57150" algn="ctr">
                <a:solidFill>
                  <a:srgbClr val="B64702"/>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nchorCtr="1"/>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200" kern="0">
                    <a:solidFill>
                      <a:srgbClr val="B64702"/>
                    </a:solidFill>
                  </a:rPr>
                  <a:t>ALu</a:t>
                </a:r>
                <a:br>
                  <a:rPr lang="en-GB" altLang="en-US" sz="1200" kern="0">
                    <a:solidFill>
                      <a:srgbClr val="B64702"/>
                    </a:solidFill>
                  </a:rPr>
                </a:br>
                <a:r>
                  <a:rPr lang="en-GB" altLang="en-US" sz="1200" kern="0">
                    <a:solidFill>
                      <a:srgbClr val="B64702"/>
                    </a:solidFill>
                  </a:rPr>
                  <a:t>PE</a:t>
                </a:r>
              </a:p>
            </p:txBody>
          </p:sp>
          <p:cxnSp>
            <p:nvCxnSpPr>
              <p:cNvPr id="30739" name="Straight Connector 66"/>
              <p:cNvCxnSpPr>
                <a:cxnSpLocks noChangeShapeType="1"/>
                <a:stCxn id="30737" idx="0"/>
                <a:endCxn id="30738" idx="2"/>
              </p:cNvCxnSpPr>
              <p:nvPr/>
            </p:nvCxnSpPr>
            <p:spPr bwMode="auto">
              <a:xfrm flipH="1" flipV="1">
                <a:off x="2924959" y="3374347"/>
                <a:ext cx="1" cy="774232"/>
              </a:xfrm>
              <a:prstGeom prst="line">
                <a:avLst/>
              </a:prstGeom>
              <a:noFill/>
              <a:ln w="57150" algn="ctr">
                <a:solidFill>
                  <a:srgbClr val="B647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Rectangle 63"/>
            <p:cNvSpPr>
              <a:spLocks noChangeArrowheads="1"/>
            </p:cNvSpPr>
            <p:nvPr/>
          </p:nvSpPr>
          <p:spPr bwMode="auto">
            <a:xfrm>
              <a:off x="2496234" y="4898347"/>
              <a:ext cx="5562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US" altLang="en-US" b="1" kern="0">
                  <a:solidFill>
                    <a:srgbClr val="B64702"/>
                  </a:solidFill>
                </a:rPr>
                <a:t>MSP</a:t>
              </a:r>
            </a:p>
            <a:p>
              <a:pPr>
                <a:spcBef>
                  <a:spcPct val="0"/>
                </a:spcBef>
                <a:buClrTx/>
                <a:buSzTx/>
              </a:pPr>
              <a:r>
                <a:rPr lang="en-US" altLang="en-US" kern="0">
                  <a:solidFill>
                    <a:srgbClr val="B64702"/>
                  </a:solidFill>
                </a:rPr>
                <a:t>ALu</a:t>
              </a:r>
              <a:endParaRPr lang="en-US" altLang="en-US" sz="2800" kern="0">
                <a:solidFill>
                  <a:srgbClr val="B64702"/>
                </a:solidFill>
              </a:endParaRPr>
            </a:p>
          </p:txBody>
        </p:sp>
      </p:grpSp>
      <p:sp>
        <p:nvSpPr>
          <p:cNvPr id="73" name="Rechthoek 1"/>
          <p:cNvSpPr>
            <a:spLocks/>
          </p:cNvSpPr>
          <p:nvPr/>
        </p:nvSpPr>
        <p:spPr bwMode="auto">
          <a:xfrm>
            <a:off x="2136775" y="3213101"/>
            <a:ext cx="3009900" cy="582613"/>
          </a:xfrm>
          <a:prstGeom prst="rect">
            <a:avLst/>
          </a:prstGeom>
          <a:solidFill>
            <a:schemeClr val="bg1">
              <a:lumMod val="95000"/>
            </a:schemeClr>
          </a:solidFill>
          <a:ln>
            <a:headEnd/>
            <a:tailEnd/>
          </a:ln>
        </p:spPr>
        <p:style>
          <a:lnRef idx="3">
            <a:schemeClr val="lt1"/>
          </a:lnRef>
          <a:fillRef idx="1">
            <a:schemeClr val="accent5"/>
          </a:fillRef>
          <a:effectRef idx="1">
            <a:schemeClr val="accent5"/>
          </a:effectRef>
          <a:fontRef idx="minor">
            <a:schemeClr val="lt1"/>
          </a:fontRef>
        </p:style>
        <p:txBody>
          <a:bodyPr lIns="180000" tIns="180000" rIns="180000" bIns="180000"/>
          <a:lstStyle/>
          <a:p>
            <a:pPr marL="1587" lvl="1" algn="ctr">
              <a:defRPr/>
            </a:pPr>
            <a:r>
              <a:rPr lang="en-GB" sz="2000" kern="0" dirty="0">
                <a:solidFill>
                  <a:srgbClr val="000000"/>
                </a:solidFill>
              </a:rPr>
              <a:t>MSP in Colt today</a:t>
            </a:r>
          </a:p>
        </p:txBody>
      </p:sp>
      <p:sp>
        <p:nvSpPr>
          <p:cNvPr id="74" name="Rechthoek 1"/>
          <p:cNvSpPr>
            <a:spLocks/>
          </p:cNvSpPr>
          <p:nvPr/>
        </p:nvSpPr>
        <p:spPr bwMode="auto">
          <a:xfrm>
            <a:off x="5919788" y="4356101"/>
            <a:ext cx="4614862" cy="1825625"/>
          </a:xfrm>
          <a:prstGeom prst="rect">
            <a:avLst/>
          </a:prstGeom>
          <a:solidFill>
            <a:schemeClr val="bg1">
              <a:lumMod val="95000"/>
            </a:schemeClr>
          </a:solidFill>
          <a:ln>
            <a:headEnd/>
            <a:tailEnd/>
          </a:ln>
        </p:spPr>
        <p:style>
          <a:lnRef idx="3">
            <a:schemeClr val="lt1"/>
          </a:lnRef>
          <a:fillRef idx="1">
            <a:schemeClr val="accent5"/>
          </a:fillRef>
          <a:effectRef idx="1">
            <a:schemeClr val="accent5"/>
          </a:effectRef>
          <a:fontRef idx="minor">
            <a:schemeClr val="lt1"/>
          </a:fontRef>
        </p:style>
        <p:txBody>
          <a:bodyPr lIns="180000" tIns="180000" rIns="180000" bIns="180000"/>
          <a:lstStyle/>
          <a:p>
            <a:pPr marL="1587" lvl="1" algn="ctr">
              <a:defRPr/>
            </a:pPr>
            <a:r>
              <a:rPr lang="en-GB" sz="2000" kern="0" dirty="0">
                <a:solidFill>
                  <a:schemeClr val="tx1"/>
                </a:solidFill>
              </a:rPr>
              <a:t>basic idea behind Modular MSP is to </a:t>
            </a:r>
            <a:r>
              <a:rPr lang="en-GB" sz="2000" kern="0" dirty="0">
                <a:solidFill>
                  <a:schemeClr val="bg2">
                    <a:lumMod val="50000"/>
                  </a:schemeClr>
                </a:solidFill>
              </a:rPr>
              <a:t>componentise the network</a:t>
            </a:r>
            <a:r>
              <a:rPr lang="en-GB" sz="2000" kern="0" dirty="0">
                <a:solidFill>
                  <a:schemeClr val="tx1"/>
                </a:solidFill>
              </a:rPr>
              <a:t> </a:t>
            </a:r>
            <a:br>
              <a:rPr lang="en-GB" sz="2000" kern="0" dirty="0">
                <a:solidFill>
                  <a:schemeClr val="tx1"/>
                </a:solidFill>
              </a:rPr>
            </a:br>
            <a:r>
              <a:rPr lang="en-GB" sz="2000" kern="0" dirty="0">
                <a:solidFill>
                  <a:schemeClr val="tx1"/>
                </a:solidFill>
              </a:rPr>
              <a:t>into </a:t>
            </a:r>
            <a:r>
              <a:rPr lang="en-GB" sz="2000" kern="0" dirty="0">
                <a:solidFill>
                  <a:schemeClr val="bg2">
                    <a:lumMod val="50000"/>
                  </a:schemeClr>
                </a:solidFill>
              </a:rPr>
              <a:t>exchangeable modules </a:t>
            </a:r>
            <a:br>
              <a:rPr lang="en-GB" sz="2000" kern="0" dirty="0">
                <a:solidFill>
                  <a:schemeClr val="bg2">
                    <a:lumMod val="50000"/>
                  </a:schemeClr>
                </a:solidFill>
              </a:rPr>
            </a:br>
            <a:r>
              <a:rPr lang="en-GB" sz="2000" kern="0" dirty="0">
                <a:solidFill>
                  <a:schemeClr val="tx1"/>
                </a:solidFill>
              </a:rPr>
              <a:t>which are interconnected based on </a:t>
            </a:r>
            <a:br>
              <a:rPr lang="en-GB" sz="2000" kern="0" dirty="0">
                <a:solidFill>
                  <a:schemeClr val="tx1"/>
                </a:solidFill>
              </a:rPr>
            </a:br>
            <a:r>
              <a:rPr lang="en-GB" sz="2000" kern="0" dirty="0">
                <a:solidFill>
                  <a:schemeClr val="bg2">
                    <a:lumMod val="50000"/>
                  </a:schemeClr>
                </a:solidFill>
              </a:rPr>
              <a:t>fully standard protocols</a:t>
            </a:r>
          </a:p>
        </p:txBody>
      </p:sp>
      <p:sp>
        <p:nvSpPr>
          <p:cNvPr id="75" name="Rectangle 63"/>
          <p:cNvSpPr>
            <a:spLocks noChangeArrowheads="1"/>
          </p:cNvSpPr>
          <p:nvPr/>
        </p:nvSpPr>
        <p:spPr bwMode="auto">
          <a:xfrm>
            <a:off x="7243764" y="3756025"/>
            <a:ext cx="2033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en-US" sz="2400" b="1" kern="0" dirty="0">
                <a:solidFill>
                  <a:schemeClr val="bg2">
                    <a:lumMod val="50000"/>
                  </a:schemeClr>
                </a:solidFill>
              </a:rPr>
              <a:t>M</a:t>
            </a:r>
            <a:r>
              <a:rPr lang="en-US" sz="2400" b="1" kern="0" dirty="0">
                <a:solidFill>
                  <a:schemeClr val="accent5">
                    <a:lumMod val="75000"/>
                  </a:schemeClr>
                </a:solidFill>
              </a:rPr>
              <a:t>o</a:t>
            </a:r>
            <a:r>
              <a:rPr lang="en-US" sz="2400" b="1" kern="0" dirty="0">
                <a:solidFill>
                  <a:srgbClr val="B64702"/>
                </a:solidFill>
              </a:rPr>
              <a:t>d</a:t>
            </a:r>
            <a:r>
              <a:rPr lang="en-US" sz="2400" b="1" kern="0" dirty="0">
                <a:solidFill>
                  <a:schemeClr val="bg2">
                    <a:lumMod val="50000"/>
                  </a:schemeClr>
                </a:solidFill>
              </a:rPr>
              <a:t>u</a:t>
            </a:r>
            <a:r>
              <a:rPr lang="en-US" sz="2400" b="1" kern="0" dirty="0">
                <a:solidFill>
                  <a:schemeClr val="accent5">
                    <a:lumMod val="75000"/>
                  </a:schemeClr>
                </a:solidFill>
              </a:rPr>
              <a:t>l</a:t>
            </a:r>
            <a:r>
              <a:rPr lang="en-US" sz="2400" b="1" kern="0" dirty="0">
                <a:solidFill>
                  <a:srgbClr val="B64702"/>
                </a:solidFill>
              </a:rPr>
              <a:t>a</a:t>
            </a:r>
            <a:r>
              <a:rPr lang="en-US" sz="2400" b="1" kern="0" dirty="0">
                <a:solidFill>
                  <a:schemeClr val="bg2">
                    <a:lumMod val="50000"/>
                  </a:schemeClr>
                </a:solidFill>
              </a:rPr>
              <a:t>r  </a:t>
            </a:r>
            <a:r>
              <a:rPr lang="en-US" sz="2400" b="1" kern="0" dirty="0">
                <a:solidFill>
                  <a:schemeClr val="accent5">
                    <a:lumMod val="75000"/>
                  </a:schemeClr>
                </a:solidFill>
              </a:rPr>
              <a:t>M</a:t>
            </a:r>
            <a:r>
              <a:rPr lang="en-US" sz="2400" b="1" kern="0" dirty="0">
                <a:solidFill>
                  <a:schemeClr val="bg2">
                    <a:lumMod val="50000"/>
                  </a:schemeClr>
                </a:solidFill>
              </a:rPr>
              <a:t>S</a:t>
            </a:r>
            <a:r>
              <a:rPr lang="en-US" sz="2400" b="1" kern="0" dirty="0">
                <a:solidFill>
                  <a:srgbClr val="B64702"/>
                </a:solidFill>
              </a:rPr>
              <a:t>P</a:t>
            </a:r>
          </a:p>
        </p:txBody>
      </p:sp>
      <p:cxnSp>
        <p:nvCxnSpPr>
          <p:cNvPr id="76" name="Straight Connector 75"/>
          <p:cNvCxnSpPr/>
          <p:nvPr/>
        </p:nvCxnSpPr>
        <p:spPr bwMode="auto">
          <a:xfrm>
            <a:off x="5434013" y="719138"/>
            <a:ext cx="0" cy="5829300"/>
          </a:xfrm>
          <a:prstGeom prst="line">
            <a:avLst/>
          </a:prstGeom>
          <a:ln>
            <a:prstDash val="dash"/>
            <a:headEnd type="none" w="med" len="med"/>
            <a:tailEnd type="none" w="med" len="med"/>
          </a:ln>
          <a:ex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4311412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rot="5400000">
            <a:off x="3547269" y="4099719"/>
            <a:ext cx="265112" cy="2508250"/>
            <a:chOff x="528" y="1104"/>
            <a:chExt cx="192" cy="1524"/>
          </a:xfrm>
        </p:grpSpPr>
        <p:sp>
          <p:nvSpPr>
            <p:cNvPr id="44080" name="Freeform 3"/>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81" name="Oval 4"/>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7109" name="Group 5"/>
          <p:cNvGrpSpPr>
            <a:grpSpLocks/>
          </p:cNvGrpSpPr>
          <p:nvPr/>
        </p:nvGrpSpPr>
        <p:grpSpPr bwMode="auto">
          <a:xfrm>
            <a:off x="2424114" y="5616576"/>
            <a:ext cx="6969125" cy="200025"/>
            <a:chOff x="143" y="3887"/>
            <a:chExt cx="4801" cy="144"/>
          </a:xfrm>
        </p:grpSpPr>
        <p:sp>
          <p:nvSpPr>
            <p:cNvPr id="44078" name="Freeform 6"/>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79" name="Oval 7"/>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7112" name="Group 8"/>
          <p:cNvGrpSpPr>
            <a:grpSpLocks/>
          </p:cNvGrpSpPr>
          <p:nvPr/>
        </p:nvGrpSpPr>
        <p:grpSpPr bwMode="auto">
          <a:xfrm>
            <a:off x="2495550" y="5751513"/>
            <a:ext cx="7037388" cy="196850"/>
            <a:chOff x="143" y="3887"/>
            <a:chExt cx="4801" cy="144"/>
          </a:xfrm>
        </p:grpSpPr>
        <p:sp>
          <p:nvSpPr>
            <p:cNvPr id="44076" name="Freeform 9"/>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77" name="Oval 10"/>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7115" name="AutoShape 11"/>
          <p:cNvSpPr>
            <a:spLocks noChangeArrowheads="1"/>
          </p:cNvSpPr>
          <p:nvPr/>
        </p:nvSpPr>
        <p:spPr bwMode="auto">
          <a:xfrm>
            <a:off x="3330575" y="4989514"/>
            <a:ext cx="1951038" cy="771525"/>
          </a:xfrm>
          <a:prstGeom prst="cube">
            <a:avLst>
              <a:gd name="adj" fmla="val 24986"/>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EDEDED"/>
                </a:solidFill>
                <a:latin typeface="Tahoma" panose="020B0604030504040204" pitchFamily="34" charset="0"/>
              </a:rPr>
              <a:t>Flexibility Point</a:t>
            </a:r>
          </a:p>
          <a:p>
            <a:pPr>
              <a:spcBef>
                <a:spcPct val="0"/>
              </a:spcBef>
              <a:buClrTx/>
              <a:buSzTx/>
            </a:pPr>
            <a:r>
              <a:rPr lang="nl-NL" altLang="en-US" sz="1200" kern="0">
                <a:solidFill>
                  <a:srgbClr val="EDEDED"/>
                </a:solidFill>
                <a:latin typeface="Tahoma" panose="020B0604030504040204" pitchFamily="34" charset="0"/>
              </a:rPr>
              <a:t>(Footway or carriageway</a:t>
            </a:r>
          </a:p>
          <a:p>
            <a:pPr>
              <a:spcBef>
                <a:spcPct val="0"/>
              </a:spcBef>
              <a:buClrTx/>
              <a:buSzTx/>
            </a:pPr>
            <a:r>
              <a:rPr lang="nl-NL" altLang="en-US" sz="1200" kern="0">
                <a:solidFill>
                  <a:srgbClr val="EDEDED"/>
                </a:solidFill>
                <a:latin typeface="Tahoma" panose="020B0604030504040204" pitchFamily="34" charset="0"/>
              </a:rPr>
              <a:t> box)</a:t>
            </a:r>
            <a:endParaRPr lang="nl-NL" altLang="en-US" sz="1200" b="1" kern="0">
              <a:solidFill>
                <a:srgbClr val="EDEDED"/>
              </a:solidFill>
              <a:latin typeface="Tahoma" panose="020B0604030504040204" pitchFamily="34" charset="0"/>
            </a:endParaRPr>
          </a:p>
        </p:txBody>
      </p:sp>
      <p:grpSp>
        <p:nvGrpSpPr>
          <p:cNvPr id="47116" name="Group 12"/>
          <p:cNvGrpSpPr>
            <a:grpSpLocks/>
          </p:cNvGrpSpPr>
          <p:nvPr/>
        </p:nvGrpSpPr>
        <p:grpSpPr bwMode="auto">
          <a:xfrm>
            <a:off x="5143500" y="5221288"/>
            <a:ext cx="4324350" cy="265112"/>
            <a:chOff x="2016" y="3600"/>
            <a:chExt cx="2980" cy="192"/>
          </a:xfrm>
        </p:grpSpPr>
        <p:grpSp>
          <p:nvGrpSpPr>
            <p:cNvPr id="44071" name="Group 13"/>
            <p:cNvGrpSpPr>
              <a:grpSpLocks/>
            </p:cNvGrpSpPr>
            <p:nvPr/>
          </p:nvGrpSpPr>
          <p:grpSpPr bwMode="auto">
            <a:xfrm rot="5400000">
              <a:off x="2760" y="2856"/>
              <a:ext cx="192" cy="1680"/>
              <a:chOff x="528" y="1104"/>
              <a:chExt cx="192" cy="1524"/>
            </a:xfrm>
          </p:grpSpPr>
          <p:sp>
            <p:nvSpPr>
              <p:cNvPr id="44074" name="Freeform 14"/>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75" name="Oval 15"/>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4072" name="Freeform 16"/>
            <p:cNvSpPr>
              <a:spLocks/>
            </p:cNvSpPr>
            <p:nvPr/>
          </p:nvSpPr>
          <p:spPr bwMode="auto">
            <a:xfrm rot="5400000">
              <a:off x="4250" y="3045"/>
              <a:ext cx="95" cy="1302"/>
            </a:xfrm>
            <a:custGeom>
              <a:avLst/>
              <a:gdLst>
                <a:gd name="T0" fmla="*/ 0 w 192"/>
                <a:gd name="T1" fmla="*/ 0 h 1476"/>
                <a:gd name="T2" fmla="*/ 0 w 192"/>
                <a:gd name="T3" fmla="*/ 769 h 1476"/>
                <a:gd name="T4" fmla="*/ 2 w 192"/>
                <a:gd name="T5" fmla="*/ 789 h 1476"/>
                <a:gd name="T6" fmla="*/ 4 w 192"/>
                <a:gd name="T7" fmla="*/ 783 h 1476"/>
                <a:gd name="T8" fmla="*/ 5 w 192"/>
                <a:gd name="T9" fmla="*/ 765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73" name="Oval 17"/>
            <p:cNvSpPr>
              <a:spLocks noChangeArrowheads="1"/>
            </p:cNvSpPr>
            <p:nvPr/>
          </p:nvSpPr>
          <p:spPr bwMode="auto">
            <a:xfrm rot="5400000">
              <a:off x="4922" y="3670"/>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7122" name="AutoShape 18"/>
          <p:cNvSpPr>
            <a:spLocks noChangeArrowheads="1"/>
          </p:cNvSpPr>
          <p:nvPr/>
        </p:nvSpPr>
        <p:spPr bwMode="auto">
          <a:xfrm>
            <a:off x="8696326" y="4624388"/>
            <a:ext cx="1393825" cy="463550"/>
          </a:xfrm>
          <a:prstGeom prst="wedgeRectCallout">
            <a:avLst>
              <a:gd name="adj1" fmla="val -75315"/>
              <a:gd name="adj2" fmla="val 109523"/>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Opt Fibre Cable</a:t>
            </a:r>
          </a:p>
          <a:p>
            <a:pPr>
              <a:spcBef>
                <a:spcPct val="0"/>
              </a:spcBef>
              <a:buClrTx/>
              <a:buSzTx/>
            </a:pPr>
            <a:r>
              <a:rPr lang="nl-NL" altLang="en-US" sz="1200" b="1" kern="0">
                <a:latin typeface="Tahoma" panose="020B0604030504040204" pitchFamily="34" charset="0"/>
              </a:rPr>
              <a:t>48/96/144 fibers</a:t>
            </a:r>
          </a:p>
          <a:p>
            <a:pPr>
              <a:spcBef>
                <a:spcPct val="0"/>
              </a:spcBef>
              <a:buClrTx/>
              <a:buSzTx/>
            </a:pPr>
            <a:endParaRPr lang="nl-NL" altLang="en-US" sz="1200" kern="0">
              <a:latin typeface="Tahoma" panose="020B0604030504040204" pitchFamily="34" charset="0"/>
            </a:endParaRPr>
          </a:p>
        </p:txBody>
      </p:sp>
      <p:graphicFrame>
        <p:nvGraphicFramePr>
          <p:cNvPr id="47123" name="Object 19"/>
          <p:cNvGraphicFramePr>
            <a:graphicFrameLocks noChangeAspect="1"/>
          </p:cNvGraphicFramePr>
          <p:nvPr/>
        </p:nvGraphicFramePr>
        <p:xfrm>
          <a:off x="3678239" y="3608388"/>
          <a:ext cx="1138237" cy="811212"/>
        </p:xfrm>
        <a:graphic>
          <a:graphicData uri="http://schemas.openxmlformats.org/presentationml/2006/ole">
            <mc:AlternateContent xmlns:mc="http://schemas.openxmlformats.org/markup-compatibility/2006">
              <mc:Choice xmlns:v="urn:schemas-microsoft-com:vml" Requires="v">
                <p:oleObj spid="_x0000_s5152" name="Photo Editor Photo" r:id="rId4" imgW="3962953" imgH="2971429" progId="MSPhotoEd.3">
                  <p:embed/>
                </p:oleObj>
              </mc:Choice>
              <mc:Fallback>
                <p:oleObj name="Photo Editor Photo" r:id="rId4" imgW="3962953" imgH="2971429" progId="MSPhotoEd.3">
                  <p:embed/>
                  <p:pic>
                    <p:nvPicPr>
                      <p:cNvPr id="47123"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8239" y="3608388"/>
                        <a:ext cx="1138237" cy="811212"/>
                      </a:xfrm>
                      <a:prstGeom prst="rect">
                        <a:avLst/>
                      </a:prstGeom>
                      <a:noFill/>
                      <a:ln>
                        <a:noFill/>
                      </a:ln>
                      <a:effectLst/>
                      <a:extLst>
                        <a:ext uri="{909E8E84-426E-40DD-AFC4-6F175D3DCCD1}">
                          <a14:hiddenFill xmlns:a14="http://schemas.microsoft.com/office/drawing/2010/main">
                            <a:solidFill>
                              <a:srgbClr val="DFA619"/>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1" name="Rectangle 20"/>
          <p:cNvSpPr>
            <a:spLocks noChangeArrowheads="1"/>
          </p:cNvSpPr>
          <p:nvPr/>
        </p:nvSpPr>
        <p:spPr bwMode="auto">
          <a:xfrm>
            <a:off x="4881564" y="2497139"/>
            <a:ext cx="73025" cy="263525"/>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aphicFrame>
        <p:nvGraphicFramePr>
          <p:cNvPr id="47125" name="Object 21"/>
          <p:cNvGraphicFramePr>
            <a:graphicFrameLocks noChangeAspect="1"/>
          </p:cNvGraphicFramePr>
          <p:nvPr/>
        </p:nvGraphicFramePr>
        <p:xfrm>
          <a:off x="5246688" y="2239964"/>
          <a:ext cx="1295400" cy="2225675"/>
        </p:xfrm>
        <a:graphic>
          <a:graphicData uri="http://schemas.openxmlformats.org/presentationml/2006/ole">
            <mc:AlternateContent xmlns:mc="http://schemas.openxmlformats.org/markup-compatibility/2006">
              <mc:Choice xmlns:v="urn:schemas-microsoft-com:vml" Requires="v">
                <p:oleObj spid="_x0000_s5153" name="Document" r:id="rId6" imgW="925068" imgH="1412748" progId="Word.Document.8">
                  <p:embed/>
                </p:oleObj>
              </mc:Choice>
              <mc:Fallback>
                <p:oleObj name="Document" r:id="rId6" imgW="925068" imgH="1412748" progId="Word.Document.8">
                  <p:embed/>
                  <p:pic>
                    <p:nvPicPr>
                      <p:cNvPr id="471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6688" y="2239964"/>
                        <a:ext cx="1295400" cy="2225675"/>
                      </a:xfrm>
                      <a:prstGeom prst="rect">
                        <a:avLst/>
                      </a:prstGeom>
                      <a:noFill/>
                      <a:ln>
                        <a:noFill/>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19191"/>
                              </a:outerShdw>
                            </a:effectLst>
                          </a14:hiddenEffects>
                        </a:ext>
                      </a:extLst>
                    </p:spPr>
                  </p:pic>
                </p:oleObj>
              </mc:Fallback>
            </mc:AlternateContent>
          </a:graphicData>
        </a:graphic>
      </p:graphicFrame>
      <p:sp>
        <p:nvSpPr>
          <p:cNvPr id="44043" name="Rectangle 22"/>
          <p:cNvSpPr>
            <a:spLocks noChangeArrowheads="1"/>
          </p:cNvSpPr>
          <p:nvPr/>
        </p:nvSpPr>
        <p:spPr bwMode="auto">
          <a:xfrm>
            <a:off x="3267075" y="2173289"/>
            <a:ext cx="63500" cy="2649537"/>
          </a:xfrm>
          <a:prstGeom prst="rect">
            <a:avLst/>
          </a:prstGeom>
          <a:solidFill>
            <a:srgbClr val="808080"/>
          </a:solidFill>
          <a:ln w="9525">
            <a:solidFill>
              <a:srgbClr val="000000"/>
            </a:solidFill>
            <a:miter lim="800000"/>
            <a:headEnd/>
            <a:tailEnd/>
          </a:ln>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kern="0">
              <a:solidFill>
                <a:srgbClr val="000000"/>
              </a:solidFill>
              <a:latin typeface="Tahoma" panose="020B0604030504040204" pitchFamily="34" charset="0"/>
            </a:endParaRPr>
          </a:p>
        </p:txBody>
      </p:sp>
      <p:sp>
        <p:nvSpPr>
          <p:cNvPr id="47127" name="Freeform 23"/>
          <p:cNvSpPr>
            <a:spLocks/>
          </p:cNvSpPr>
          <p:nvPr/>
        </p:nvSpPr>
        <p:spPr bwMode="auto">
          <a:xfrm>
            <a:off x="5907088" y="2438400"/>
            <a:ext cx="1536700" cy="355600"/>
          </a:xfrm>
          <a:custGeom>
            <a:avLst/>
            <a:gdLst>
              <a:gd name="T0" fmla="*/ 0 w 1056"/>
              <a:gd name="T1" fmla="*/ 2147483646 h 208"/>
              <a:gd name="T2" fmla="*/ 2147483646 w 1056"/>
              <a:gd name="T3" fmla="*/ 2147483646 h 208"/>
              <a:gd name="T4" fmla="*/ 2147483646 w 1056"/>
              <a:gd name="T5" fmla="*/ 2147483646 h 208"/>
              <a:gd name="T6" fmla="*/ 2147483646 w 1056"/>
              <a:gd name="T7" fmla="*/ 2147483646 h 208"/>
              <a:gd name="T8" fmla="*/ 2147483646 w 1056"/>
              <a:gd name="T9" fmla="*/ 2147483646 h 208"/>
              <a:gd name="T10" fmla="*/ 2147483646 w 1056"/>
              <a:gd name="T11" fmla="*/ 2147483646 h 2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208">
                <a:moveTo>
                  <a:pt x="0" y="104"/>
                </a:moveTo>
                <a:cubicBezTo>
                  <a:pt x="98" y="75"/>
                  <a:pt x="196" y="46"/>
                  <a:pt x="276" y="32"/>
                </a:cubicBezTo>
                <a:cubicBezTo>
                  <a:pt x="356" y="18"/>
                  <a:pt x="420" y="0"/>
                  <a:pt x="480" y="20"/>
                </a:cubicBezTo>
                <a:cubicBezTo>
                  <a:pt x="540" y="40"/>
                  <a:pt x="570" y="122"/>
                  <a:pt x="636" y="152"/>
                </a:cubicBezTo>
                <a:cubicBezTo>
                  <a:pt x="702" y="182"/>
                  <a:pt x="806" y="192"/>
                  <a:pt x="876" y="200"/>
                </a:cubicBezTo>
                <a:cubicBezTo>
                  <a:pt x="946" y="208"/>
                  <a:pt x="1008" y="178"/>
                  <a:pt x="1056" y="200"/>
                </a:cubicBezTo>
              </a:path>
            </a:pathLst>
          </a:custGeom>
          <a:noFill/>
          <a:ln w="38100" cap="flat" cmpd="sng">
            <a:solidFill>
              <a:schemeClr val="tx1"/>
            </a:solidFill>
            <a:prstDash val="solid"/>
            <a:round/>
            <a:headEnd type="none" w="sm" len="sm"/>
            <a:tailEnd type="none" w="sm" len="sm"/>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7128" name="Freeform 24"/>
          <p:cNvSpPr>
            <a:spLocks/>
          </p:cNvSpPr>
          <p:nvPr/>
        </p:nvSpPr>
        <p:spPr bwMode="auto">
          <a:xfrm>
            <a:off x="5907089" y="2371725"/>
            <a:ext cx="1576387" cy="293688"/>
          </a:xfrm>
          <a:custGeom>
            <a:avLst/>
            <a:gdLst>
              <a:gd name="T0" fmla="*/ 0 w 1056"/>
              <a:gd name="T1" fmla="*/ 2147483646 h 208"/>
              <a:gd name="T2" fmla="*/ 2147483646 w 1056"/>
              <a:gd name="T3" fmla="*/ 2147483646 h 208"/>
              <a:gd name="T4" fmla="*/ 2147483646 w 1056"/>
              <a:gd name="T5" fmla="*/ 2147483646 h 208"/>
              <a:gd name="T6" fmla="*/ 2147483646 w 1056"/>
              <a:gd name="T7" fmla="*/ 2147483646 h 208"/>
              <a:gd name="T8" fmla="*/ 2147483646 w 1056"/>
              <a:gd name="T9" fmla="*/ 2147483646 h 208"/>
              <a:gd name="T10" fmla="*/ 2147483646 w 1056"/>
              <a:gd name="T11" fmla="*/ 2147483646 h 2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208">
                <a:moveTo>
                  <a:pt x="0" y="104"/>
                </a:moveTo>
                <a:cubicBezTo>
                  <a:pt x="98" y="75"/>
                  <a:pt x="196" y="46"/>
                  <a:pt x="276" y="32"/>
                </a:cubicBezTo>
                <a:cubicBezTo>
                  <a:pt x="356" y="18"/>
                  <a:pt x="420" y="0"/>
                  <a:pt x="480" y="20"/>
                </a:cubicBezTo>
                <a:cubicBezTo>
                  <a:pt x="540" y="40"/>
                  <a:pt x="570" y="122"/>
                  <a:pt x="636" y="152"/>
                </a:cubicBezTo>
                <a:cubicBezTo>
                  <a:pt x="702" y="182"/>
                  <a:pt x="806" y="192"/>
                  <a:pt x="876" y="200"/>
                </a:cubicBezTo>
                <a:cubicBezTo>
                  <a:pt x="946" y="208"/>
                  <a:pt x="1008" y="178"/>
                  <a:pt x="1056" y="200"/>
                </a:cubicBezTo>
              </a:path>
            </a:pathLst>
          </a:custGeom>
          <a:noFill/>
          <a:ln w="38100" cap="flat" cmpd="sng">
            <a:solidFill>
              <a:schemeClr val="tx1"/>
            </a:solidFill>
            <a:prstDash val="solid"/>
            <a:round/>
            <a:headEnd type="none" w="sm" len="sm"/>
            <a:tailEnd type="none" w="sm" len="sm"/>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7129" name="Line 25"/>
          <p:cNvSpPr>
            <a:spLocks noChangeShapeType="1"/>
          </p:cNvSpPr>
          <p:nvPr/>
        </p:nvSpPr>
        <p:spPr bwMode="auto">
          <a:xfrm>
            <a:off x="4445000" y="3895725"/>
            <a:ext cx="1506538"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7130" name="Line 26"/>
          <p:cNvSpPr>
            <a:spLocks noChangeShapeType="1"/>
          </p:cNvSpPr>
          <p:nvPr/>
        </p:nvSpPr>
        <p:spPr bwMode="auto">
          <a:xfrm>
            <a:off x="4445000" y="3697288"/>
            <a:ext cx="1498600"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7131" name="Line 27"/>
          <p:cNvSpPr>
            <a:spLocks noChangeShapeType="1"/>
          </p:cNvSpPr>
          <p:nvPr/>
        </p:nvSpPr>
        <p:spPr bwMode="auto">
          <a:xfrm flipV="1">
            <a:off x="4449764" y="3829050"/>
            <a:ext cx="1527175"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7132" name="Line 28"/>
          <p:cNvSpPr>
            <a:spLocks noChangeShapeType="1"/>
          </p:cNvSpPr>
          <p:nvPr/>
        </p:nvSpPr>
        <p:spPr bwMode="auto">
          <a:xfrm>
            <a:off x="4445000" y="3763963"/>
            <a:ext cx="1498600"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p>
            <a:endParaRPr lang="en-GB" kern="0">
              <a:solidFill>
                <a:sysClr val="windowText" lastClr="000000"/>
              </a:solidFill>
            </a:endParaRPr>
          </a:p>
        </p:txBody>
      </p:sp>
      <p:sp>
        <p:nvSpPr>
          <p:cNvPr id="44050" name="Rectangle 29"/>
          <p:cNvSpPr>
            <a:spLocks noChangeArrowheads="1"/>
          </p:cNvSpPr>
          <p:nvPr/>
        </p:nvSpPr>
        <p:spPr bwMode="auto">
          <a:xfrm>
            <a:off x="3267075" y="4757738"/>
            <a:ext cx="5022850" cy="131762"/>
          </a:xfrm>
          <a:prstGeom prst="rect">
            <a:avLst/>
          </a:prstGeom>
          <a:solidFill>
            <a:srgbClr val="808080"/>
          </a:solidFill>
          <a:ln w="9525">
            <a:solidFill>
              <a:srgbClr val="000000"/>
            </a:solidFill>
            <a:miter lim="800000"/>
            <a:headEnd/>
            <a:tailEnd/>
          </a:ln>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kern="0">
              <a:solidFill>
                <a:srgbClr val="000000"/>
              </a:solidFill>
              <a:latin typeface="Tahoma" panose="020B0604030504040204" pitchFamily="34" charset="0"/>
            </a:endParaRPr>
          </a:p>
        </p:txBody>
      </p:sp>
      <p:grpSp>
        <p:nvGrpSpPr>
          <p:cNvPr id="44051" name="Group 30"/>
          <p:cNvGrpSpPr>
            <a:grpSpLocks/>
          </p:cNvGrpSpPr>
          <p:nvPr/>
        </p:nvGrpSpPr>
        <p:grpSpPr bwMode="auto">
          <a:xfrm>
            <a:off x="3267076" y="1511300"/>
            <a:ext cx="5084763" cy="795338"/>
            <a:chOff x="1632" y="864"/>
            <a:chExt cx="3888" cy="576"/>
          </a:xfrm>
        </p:grpSpPr>
        <p:sp>
          <p:nvSpPr>
            <p:cNvPr id="44069" name="Line 31"/>
            <p:cNvSpPr>
              <a:spLocks noChangeShapeType="1"/>
            </p:cNvSpPr>
            <p:nvPr/>
          </p:nvSpPr>
          <p:spPr bwMode="auto">
            <a:xfrm flipV="1">
              <a:off x="1632" y="864"/>
              <a:ext cx="2016" cy="480"/>
            </a:xfrm>
            <a:prstGeom prst="line">
              <a:avLst/>
            </a:prstGeom>
            <a:noFill/>
            <a:ln w="381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70" name="Line 32"/>
            <p:cNvSpPr>
              <a:spLocks noChangeShapeType="1"/>
            </p:cNvSpPr>
            <p:nvPr/>
          </p:nvSpPr>
          <p:spPr bwMode="auto">
            <a:xfrm>
              <a:off x="3600" y="864"/>
              <a:ext cx="1920" cy="576"/>
            </a:xfrm>
            <a:prstGeom prst="line">
              <a:avLst/>
            </a:prstGeom>
            <a:noFill/>
            <a:ln w="381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sp>
        <p:nvSpPr>
          <p:cNvPr id="44052" name="Freeform 33"/>
          <p:cNvSpPr>
            <a:spLocks/>
          </p:cNvSpPr>
          <p:nvPr/>
        </p:nvSpPr>
        <p:spPr bwMode="auto">
          <a:xfrm>
            <a:off x="3294064" y="981075"/>
            <a:ext cx="3614737" cy="1187450"/>
          </a:xfrm>
          <a:custGeom>
            <a:avLst/>
            <a:gdLst>
              <a:gd name="T0" fmla="*/ 0 w 2764"/>
              <a:gd name="T1" fmla="*/ 2147483646 h 860"/>
              <a:gd name="T2" fmla="*/ 2147483646 w 2764"/>
              <a:gd name="T3" fmla="*/ 2147483646 h 860"/>
              <a:gd name="T4" fmla="*/ 2147483646 w 2764"/>
              <a:gd name="T5" fmla="*/ 0 h 860"/>
              <a:gd name="T6" fmla="*/ 2147483646 w 2764"/>
              <a:gd name="T7" fmla="*/ 2147483646 h 860"/>
              <a:gd name="T8" fmla="*/ 0 w 2764"/>
              <a:gd name="T9" fmla="*/ 2147483646 h 8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4" h="860">
                <a:moveTo>
                  <a:pt x="0" y="860"/>
                </a:moveTo>
                <a:lnTo>
                  <a:pt x="844" y="432"/>
                </a:lnTo>
                <a:lnTo>
                  <a:pt x="2764" y="0"/>
                </a:lnTo>
                <a:lnTo>
                  <a:pt x="1948" y="384"/>
                </a:lnTo>
                <a:lnTo>
                  <a:pt x="0" y="860"/>
                </a:lnTo>
                <a:close/>
              </a:path>
            </a:pathLst>
          </a:custGeom>
          <a:gradFill rotWithShape="0">
            <a:gsLst>
              <a:gs pos="0">
                <a:srgbClr val="FF0000"/>
              </a:gs>
              <a:gs pos="100000">
                <a:srgbClr val="FE9C7E"/>
              </a:gs>
            </a:gsLst>
            <a:lin ang="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53" name="Line 34"/>
          <p:cNvSpPr>
            <a:spLocks noChangeShapeType="1"/>
          </p:cNvSpPr>
          <p:nvPr/>
        </p:nvSpPr>
        <p:spPr bwMode="auto">
          <a:xfrm flipV="1">
            <a:off x="5840414" y="981076"/>
            <a:ext cx="1068387" cy="5302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54" name="Freeform 35"/>
          <p:cNvSpPr>
            <a:spLocks/>
          </p:cNvSpPr>
          <p:nvPr/>
        </p:nvSpPr>
        <p:spPr bwMode="auto">
          <a:xfrm>
            <a:off x="5840414" y="981076"/>
            <a:ext cx="3201987" cy="1325563"/>
          </a:xfrm>
          <a:custGeom>
            <a:avLst/>
            <a:gdLst>
              <a:gd name="T0" fmla="*/ 0 w 2448"/>
              <a:gd name="T1" fmla="*/ 2147483646 h 960"/>
              <a:gd name="T2" fmla="*/ 2147483646 w 2448"/>
              <a:gd name="T3" fmla="*/ 0 h 960"/>
              <a:gd name="T4" fmla="*/ 2147483646 w 2448"/>
              <a:gd name="T5" fmla="*/ 2147483646 h 960"/>
              <a:gd name="T6" fmla="*/ 2147483646 w 2448"/>
              <a:gd name="T7" fmla="*/ 2147483646 h 960"/>
              <a:gd name="T8" fmla="*/ 0 w 2448"/>
              <a:gd name="T9" fmla="*/ 2147483646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960">
                <a:moveTo>
                  <a:pt x="0" y="384"/>
                </a:moveTo>
                <a:lnTo>
                  <a:pt x="816" y="0"/>
                </a:lnTo>
                <a:lnTo>
                  <a:pt x="2448" y="528"/>
                </a:lnTo>
                <a:lnTo>
                  <a:pt x="1920" y="960"/>
                </a:lnTo>
                <a:lnTo>
                  <a:pt x="0" y="384"/>
                </a:lnTo>
                <a:close/>
              </a:path>
            </a:pathLst>
          </a:custGeom>
          <a:gradFill rotWithShape="0">
            <a:gsLst>
              <a:gs pos="0">
                <a:srgbClr val="FE9C7E"/>
              </a:gs>
              <a:gs pos="100000">
                <a:srgbClr val="DA0A0A"/>
              </a:gs>
            </a:gsLst>
            <a:lin ang="540000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55" name="Freeform 36"/>
          <p:cNvSpPr>
            <a:spLocks/>
          </p:cNvSpPr>
          <p:nvPr/>
        </p:nvSpPr>
        <p:spPr bwMode="auto">
          <a:xfrm>
            <a:off x="8289925" y="1725614"/>
            <a:ext cx="769938" cy="3163887"/>
          </a:xfrm>
          <a:custGeom>
            <a:avLst/>
            <a:gdLst>
              <a:gd name="T0" fmla="*/ 0 w 531"/>
              <a:gd name="T1" fmla="*/ 2147483646 h 2292"/>
              <a:gd name="T2" fmla="*/ 2147483646 w 531"/>
              <a:gd name="T3" fmla="*/ 2147483646 h 2292"/>
              <a:gd name="T4" fmla="*/ 2147483646 w 531"/>
              <a:gd name="T5" fmla="*/ 0 h 2292"/>
              <a:gd name="T6" fmla="*/ 2147483646 w 531"/>
              <a:gd name="T7" fmla="*/ 2147483646 h 2292"/>
              <a:gd name="T8" fmla="*/ 0 w 531"/>
              <a:gd name="T9" fmla="*/ 2147483646 h 2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1" h="2292">
                <a:moveTo>
                  <a:pt x="0" y="2292"/>
                </a:moveTo>
                <a:lnTo>
                  <a:pt x="3" y="408"/>
                </a:lnTo>
                <a:lnTo>
                  <a:pt x="531" y="0"/>
                </a:lnTo>
                <a:lnTo>
                  <a:pt x="531" y="1920"/>
                </a:lnTo>
                <a:lnTo>
                  <a:pt x="0" y="2292"/>
                </a:lnTo>
                <a:close/>
              </a:path>
            </a:pathLst>
          </a:custGeom>
          <a:gradFill rotWithShape="0">
            <a:gsLst>
              <a:gs pos="0">
                <a:schemeClr val="bg1"/>
              </a:gs>
              <a:gs pos="100000">
                <a:schemeClr val="bg2"/>
              </a:gs>
            </a:gsLst>
            <a:lin ang="540000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7141" name="AutoShape 37"/>
          <p:cNvSpPr>
            <a:spLocks noChangeArrowheads="1"/>
          </p:cNvSpPr>
          <p:nvPr/>
        </p:nvSpPr>
        <p:spPr bwMode="auto">
          <a:xfrm>
            <a:off x="9042400" y="981075"/>
            <a:ext cx="1066800" cy="463550"/>
          </a:xfrm>
          <a:prstGeom prst="wedgeRectCallout">
            <a:avLst>
              <a:gd name="adj1" fmla="val -226736"/>
              <a:gd name="adj2" fmla="val 320236"/>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Interface </a:t>
            </a:r>
          </a:p>
          <a:p>
            <a:pPr>
              <a:spcBef>
                <a:spcPct val="0"/>
              </a:spcBef>
              <a:buClrTx/>
              <a:buSzTx/>
            </a:pPr>
            <a:r>
              <a:rPr lang="nl-NL" altLang="en-US" sz="1200" b="1" kern="0">
                <a:latin typeface="Tahoma" panose="020B0604030504040204" pitchFamily="34" charset="0"/>
              </a:rPr>
              <a:t>cables</a:t>
            </a:r>
          </a:p>
          <a:p>
            <a:pPr>
              <a:spcBef>
                <a:spcPct val="0"/>
              </a:spcBef>
              <a:buClrTx/>
              <a:buSzTx/>
            </a:pPr>
            <a:endParaRPr lang="nl-NL" altLang="en-US" sz="1200" kern="0">
              <a:latin typeface="Tahoma" panose="020B0604030504040204" pitchFamily="34" charset="0"/>
            </a:endParaRPr>
          </a:p>
        </p:txBody>
      </p:sp>
      <p:sp>
        <p:nvSpPr>
          <p:cNvPr id="47142" name="AutoShape 38"/>
          <p:cNvSpPr>
            <a:spLocks noChangeArrowheads="1"/>
          </p:cNvSpPr>
          <p:nvPr/>
        </p:nvSpPr>
        <p:spPr bwMode="auto">
          <a:xfrm>
            <a:off x="6673851" y="3365501"/>
            <a:ext cx="1393825" cy="530225"/>
          </a:xfrm>
          <a:prstGeom prst="wedgeRectCallout">
            <a:avLst>
              <a:gd name="adj1" fmla="val -105106"/>
              <a:gd name="adj2" fmla="val -5650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Customer Cabinet</a:t>
            </a:r>
          </a:p>
          <a:p>
            <a:pPr>
              <a:spcBef>
                <a:spcPct val="0"/>
              </a:spcBef>
              <a:buClrTx/>
              <a:buSzTx/>
            </a:pPr>
            <a:endParaRPr lang="nl-NL" altLang="en-US" sz="1200" kern="0">
              <a:latin typeface="Tahoma" panose="020B0604030504040204" pitchFamily="34" charset="0"/>
            </a:endParaRPr>
          </a:p>
        </p:txBody>
      </p:sp>
      <p:sp>
        <p:nvSpPr>
          <p:cNvPr id="47143" name="AutoShape 39"/>
          <p:cNvSpPr>
            <a:spLocks noChangeArrowheads="1"/>
          </p:cNvSpPr>
          <p:nvPr/>
        </p:nvSpPr>
        <p:spPr bwMode="auto">
          <a:xfrm>
            <a:off x="2424114" y="1312864"/>
            <a:ext cx="1944687" cy="396875"/>
          </a:xfrm>
          <a:prstGeom prst="wedgeRectCallout">
            <a:avLst>
              <a:gd name="adj1" fmla="val 42241"/>
              <a:gd name="adj2" fmla="val 59375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Building Flexibility Point </a:t>
            </a:r>
          </a:p>
          <a:p>
            <a:pPr>
              <a:spcBef>
                <a:spcPct val="0"/>
              </a:spcBef>
              <a:buClrTx/>
              <a:buSzTx/>
            </a:pPr>
            <a:r>
              <a:rPr lang="nl-NL" altLang="en-US" sz="1200" b="1" kern="0">
                <a:latin typeface="Tahoma" panose="020B0604030504040204" pitchFamily="34" charset="0"/>
              </a:rPr>
              <a:t>(BFP)</a:t>
            </a:r>
          </a:p>
          <a:p>
            <a:pPr>
              <a:spcBef>
                <a:spcPct val="0"/>
              </a:spcBef>
              <a:buClrTx/>
              <a:buSzTx/>
            </a:pPr>
            <a:endParaRPr lang="nl-NL" altLang="en-US" sz="1200" kern="0">
              <a:latin typeface="Tahoma" panose="020B0604030504040204" pitchFamily="34" charset="0"/>
            </a:endParaRPr>
          </a:p>
        </p:txBody>
      </p:sp>
      <p:sp>
        <p:nvSpPr>
          <p:cNvPr id="47144" name="AutoShape 40"/>
          <p:cNvSpPr>
            <a:spLocks noChangeArrowheads="1"/>
          </p:cNvSpPr>
          <p:nvPr/>
        </p:nvSpPr>
        <p:spPr bwMode="auto">
          <a:xfrm>
            <a:off x="8758239" y="2708276"/>
            <a:ext cx="1393825" cy="862013"/>
          </a:xfrm>
          <a:prstGeom prst="wedgeRectCallout">
            <a:avLst>
              <a:gd name="adj1" fmla="val -201148"/>
              <a:gd name="adj2" fmla="val 251921"/>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1-12 ducts </a:t>
            </a:r>
          </a:p>
          <a:p>
            <a:pPr>
              <a:spcBef>
                <a:spcPct val="0"/>
              </a:spcBef>
              <a:buClrTx/>
              <a:buSzTx/>
            </a:pPr>
            <a:r>
              <a:rPr lang="nl-NL" altLang="en-US" sz="1200" b="1" kern="0">
                <a:latin typeface="Tahoma" panose="020B0604030504040204" pitchFamily="34" charset="0"/>
              </a:rPr>
              <a:t>some for</a:t>
            </a:r>
          </a:p>
          <a:p>
            <a:pPr>
              <a:spcBef>
                <a:spcPct val="0"/>
              </a:spcBef>
              <a:buClrTx/>
              <a:buSzTx/>
            </a:pPr>
            <a:r>
              <a:rPr lang="nl-NL" altLang="en-US" sz="1200" b="1" kern="0">
                <a:latin typeface="Tahoma" panose="020B0604030504040204" pitchFamily="34" charset="0"/>
              </a:rPr>
              <a:t> future use</a:t>
            </a:r>
          </a:p>
        </p:txBody>
      </p:sp>
      <p:sp>
        <p:nvSpPr>
          <p:cNvPr id="47145" name="AutoShape 41"/>
          <p:cNvSpPr>
            <a:spLocks noChangeArrowheads="1"/>
          </p:cNvSpPr>
          <p:nvPr/>
        </p:nvSpPr>
        <p:spPr bwMode="auto">
          <a:xfrm>
            <a:off x="4200525" y="2454276"/>
            <a:ext cx="941388" cy="398463"/>
          </a:xfrm>
          <a:prstGeom prst="wedgeRectCallout">
            <a:avLst>
              <a:gd name="adj1" fmla="val 35958"/>
              <a:gd name="adj2" fmla="val 295486"/>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latin typeface="Tahoma" panose="020B0604030504040204" pitchFamily="34" charset="0"/>
              </a:rPr>
              <a:t>Internal Cable</a:t>
            </a:r>
          </a:p>
          <a:p>
            <a:pPr>
              <a:spcBef>
                <a:spcPct val="0"/>
              </a:spcBef>
              <a:buClrTx/>
              <a:buSzTx/>
            </a:pPr>
            <a:r>
              <a:rPr lang="nl-NL" altLang="en-US" sz="1200" kern="0">
                <a:latin typeface="Tahoma" panose="020B0604030504040204" pitchFamily="34" charset="0"/>
              </a:rPr>
              <a:t>12/24 fibers</a:t>
            </a:r>
          </a:p>
        </p:txBody>
      </p:sp>
      <p:sp>
        <p:nvSpPr>
          <p:cNvPr id="47146" name="AutoShape 42"/>
          <p:cNvSpPr>
            <a:spLocks noChangeArrowheads="1"/>
          </p:cNvSpPr>
          <p:nvPr/>
        </p:nvSpPr>
        <p:spPr bwMode="auto">
          <a:xfrm>
            <a:off x="2563814" y="3630613"/>
            <a:ext cx="1254125" cy="596900"/>
          </a:xfrm>
          <a:prstGeom prst="wedgeRectCallout">
            <a:avLst>
              <a:gd name="adj1" fmla="val 78819"/>
              <a:gd name="adj2" fmla="val 99074"/>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b="1" kern="0">
              <a:latin typeface="Tahoma" panose="020B0604030504040204" pitchFamily="34" charset="0"/>
            </a:endParaRPr>
          </a:p>
          <a:p>
            <a:pPr>
              <a:spcBef>
                <a:spcPct val="0"/>
              </a:spcBef>
              <a:buClrTx/>
              <a:buSzTx/>
            </a:pPr>
            <a:r>
              <a:rPr lang="nl-NL" altLang="en-US" sz="1200" b="1" kern="0">
                <a:latin typeface="Tahoma" panose="020B0604030504040204" pitchFamily="34" charset="0"/>
              </a:rPr>
              <a:t>Opt Fibre Cable </a:t>
            </a:r>
          </a:p>
          <a:p>
            <a:pPr>
              <a:spcBef>
                <a:spcPct val="0"/>
              </a:spcBef>
              <a:buClrTx/>
              <a:buSzTx/>
            </a:pPr>
            <a:r>
              <a:rPr lang="nl-NL" altLang="en-US" sz="1200" b="1" kern="0">
                <a:latin typeface="Tahoma" panose="020B0604030504040204" pitchFamily="34" charset="0"/>
              </a:rPr>
              <a:t>12-48 fibers</a:t>
            </a:r>
          </a:p>
          <a:p>
            <a:pPr>
              <a:spcBef>
                <a:spcPct val="0"/>
              </a:spcBef>
              <a:buClrTx/>
              <a:buSzTx/>
            </a:pPr>
            <a:r>
              <a:rPr lang="nl-NL" altLang="en-US" sz="1200" b="1" kern="0">
                <a:latin typeface="Tahoma" panose="020B0604030504040204" pitchFamily="34" charset="0"/>
              </a:rPr>
              <a:t>(4 in use)</a:t>
            </a:r>
          </a:p>
          <a:p>
            <a:pPr>
              <a:spcBef>
                <a:spcPct val="0"/>
              </a:spcBef>
              <a:buClrTx/>
              <a:buSzTx/>
            </a:pPr>
            <a:endParaRPr lang="nl-NL" altLang="en-US" sz="1200" kern="0">
              <a:latin typeface="Tahoma" panose="020B0604030504040204" pitchFamily="34" charset="0"/>
            </a:endParaRPr>
          </a:p>
        </p:txBody>
      </p:sp>
      <p:grpSp>
        <p:nvGrpSpPr>
          <p:cNvPr id="47147" name="Group 43"/>
          <p:cNvGrpSpPr>
            <a:grpSpLocks/>
          </p:cNvGrpSpPr>
          <p:nvPr/>
        </p:nvGrpSpPr>
        <p:grpSpPr bwMode="auto">
          <a:xfrm rot="16200000">
            <a:off x="3817144" y="4598194"/>
            <a:ext cx="909638" cy="209550"/>
            <a:chOff x="2016" y="3600"/>
            <a:chExt cx="2980" cy="192"/>
          </a:xfrm>
        </p:grpSpPr>
        <p:grpSp>
          <p:nvGrpSpPr>
            <p:cNvPr id="44064" name="Group 44"/>
            <p:cNvGrpSpPr>
              <a:grpSpLocks/>
            </p:cNvGrpSpPr>
            <p:nvPr/>
          </p:nvGrpSpPr>
          <p:grpSpPr bwMode="auto">
            <a:xfrm rot="5400000">
              <a:off x="2760" y="2856"/>
              <a:ext cx="192" cy="1680"/>
              <a:chOff x="528" y="1104"/>
              <a:chExt cx="192" cy="1524"/>
            </a:xfrm>
          </p:grpSpPr>
          <p:sp>
            <p:nvSpPr>
              <p:cNvPr id="44067" name="Freeform 45"/>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68" name="Oval 46"/>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4065" name="Freeform 47"/>
            <p:cNvSpPr>
              <a:spLocks/>
            </p:cNvSpPr>
            <p:nvPr/>
          </p:nvSpPr>
          <p:spPr bwMode="auto">
            <a:xfrm rot="5400000">
              <a:off x="4250" y="3045"/>
              <a:ext cx="95" cy="1302"/>
            </a:xfrm>
            <a:custGeom>
              <a:avLst/>
              <a:gdLst>
                <a:gd name="T0" fmla="*/ 0 w 192"/>
                <a:gd name="T1" fmla="*/ 0 h 1476"/>
                <a:gd name="T2" fmla="*/ 0 w 192"/>
                <a:gd name="T3" fmla="*/ 769 h 1476"/>
                <a:gd name="T4" fmla="*/ 2 w 192"/>
                <a:gd name="T5" fmla="*/ 789 h 1476"/>
                <a:gd name="T6" fmla="*/ 4 w 192"/>
                <a:gd name="T7" fmla="*/ 783 h 1476"/>
                <a:gd name="T8" fmla="*/ 5 w 192"/>
                <a:gd name="T9" fmla="*/ 765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4066" name="Oval 48"/>
            <p:cNvSpPr>
              <a:spLocks noChangeArrowheads="1"/>
            </p:cNvSpPr>
            <p:nvPr/>
          </p:nvSpPr>
          <p:spPr bwMode="auto">
            <a:xfrm rot="5400000">
              <a:off x="4922" y="3670"/>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4063" name="Rectangle 49"/>
          <p:cNvSpPr>
            <a:spLocks noGrp="1" noChangeArrowheads="1"/>
          </p:cNvSpPr>
          <p:nvPr>
            <p:ph type="title"/>
          </p:nvPr>
        </p:nvSpPr>
        <p:spPr/>
        <p:txBody>
          <a:bodyPr/>
          <a:lstStyle/>
          <a:p>
            <a:pPr eaLnBrk="1" hangingPunct="1"/>
            <a:r>
              <a:rPr lang="en-GB" altLang="en-US"/>
              <a:t>Connecting a building On Net</a:t>
            </a:r>
          </a:p>
        </p:txBody>
      </p:sp>
    </p:spTree>
    <p:extLst>
      <p:ext uri="{BB962C8B-B14F-4D97-AF65-F5344CB8AC3E}">
        <p14:creationId xmlns:p14="http://schemas.microsoft.com/office/powerpoint/2010/main" val="25893537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down)">
                                      <p:cBhvr>
                                        <p:cTn id="7" dur="500"/>
                                        <p:tgtEl>
                                          <p:spTgt spid="47106"/>
                                        </p:tgtEl>
                                      </p:cBhvr>
                                    </p:animEffect>
                                  </p:childTnLst>
                                </p:cTn>
                              </p:par>
                              <p:par>
                                <p:cTn id="8" presetID="22" presetClass="entr" presetSubtype="4" fill="hold" nodeType="withEffect">
                                  <p:stCondLst>
                                    <p:cond delay="0"/>
                                  </p:stCondLst>
                                  <p:childTnLst>
                                    <p:set>
                                      <p:cBhvr>
                                        <p:cTn id="9" dur="1" fill="hold">
                                          <p:stCondLst>
                                            <p:cond delay="0"/>
                                          </p:stCondLst>
                                        </p:cTn>
                                        <p:tgtEl>
                                          <p:spTgt spid="47109"/>
                                        </p:tgtEl>
                                        <p:attrNameLst>
                                          <p:attrName>style.visibility</p:attrName>
                                        </p:attrNameLst>
                                      </p:cBhvr>
                                      <p:to>
                                        <p:strVal val="visible"/>
                                      </p:to>
                                    </p:set>
                                    <p:animEffect transition="in" filter="wipe(down)">
                                      <p:cBhvr>
                                        <p:cTn id="10" dur="500"/>
                                        <p:tgtEl>
                                          <p:spTgt spid="47109"/>
                                        </p:tgtEl>
                                      </p:cBhvr>
                                    </p:animEffect>
                                  </p:childTnLst>
                                </p:cTn>
                              </p:par>
                              <p:par>
                                <p:cTn id="11" presetID="22" presetClass="entr" presetSubtype="4" fill="hold" nodeType="withEffect">
                                  <p:stCondLst>
                                    <p:cond delay="0"/>
                                  </p:stCondLst>
                                  <p:childTnLst>
                                    <p:set>
                                      <p:cBhvr>
                                        <p:cTn id="12" dur="1" fill="hold">
                                          <p:stCondLst>
                                            <p:cond delay="0"/>
                                          </p:stCondLst>
                                        </p:cTn>
                                        <p:tgtEl>
                                          <p:spTgt spid="47112"/>
                                        </p:tgtEl>
                                        <p:attrNameLst>
                                          <p:attrName>style.visibility</p:attrName>
                                        </p:attrNameLst>
                                      </p:cBhvr>
                                      <p:to>
                                        <p:strVal val="visible"/>
                                      </p:to>
                                    </p:set>
                                    <p:animEffect transition="in" filter="wipe(down)">
                                      <p:cBhvr>
                                        <p:cTn id="13" dur="500"/>
                                        <p:tgtEl>
                                          <p:spTgt spid="471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47147"/>
                                        </p:tgtEl>
                                        <p:attrNameLst>
                                          <p:attrName>style.visibility</p:attrName>
                                        </p:attrNameLst>
                                      </p:cBhvr>
                                      <p:to>
                                        <p:strVal val="visible"/>
                                      </p:to>
                                    </p:set>
                                    <p:animEffect transition="in" filter="wipe(down)">
                                      <p:cBhvr>
                                        <p:cTn id="18" dur="500"/>
                                        <p:tgtEl>
                                          <p:spTgt spid="4714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7115"/>
                                        </p:tgtEl>
                                        <p:attrNameLst>
                                          <p:attrName>style.visibility</p:attrName>
                                        </p:attrNameLst>
                                      </p:cBhvr>
                                      <p:to>
                                        <p:strVal val="visible"/>
                                      </p:to>
                                    </p:set>
                                    <p:animEffect transition="in" filter="wipe(down)">
                                      <p:cBhvr>
                                        <p:cTn id="21" dur="500"/>
                                        <p:tgtEl>
                                          <p:spTgt spid="471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7122"/>
                                        </p:tgtEl>
                                        <p:attrNameLst>
                                          <p:attrName>style.visibility</p:attrName>
                                        </p:attrNameLst>
                                      </p:cBhvr>
                                      <p:to>
                                        <p:strVal val="visible"/>
                                      </p:to>
                                    </p:set>
                                    <p:animEffect transition="in" filter="wipe(down)">
                                      <p:cBhvr>
                                        <p:cTn id="26" dur="500"/>
                                        <p:tgtEl>
                                          <p:spTgt spid="4712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7144"/>
                                        </p:tgtEl>
                                        <p:attrNameLst>
                                          <p:attrName>style.visibility</p:attrName>
                                        </p:attrNameLst>
                                      </p:cBhvr>
                                      <p:to>
                                        <p:strVal val="visible"/>
                                      </p:to>
                                    </p:set>
                                    <p:animEffect transition="in" filter="wipe(down)">
                                      <p:cBhvr>
                                        <p:cTn id="29" dur="500"/>
                                        <p:tgtEl>
                                          <p:spTgt spid="47144"/>
                                        </p:tgtEl>
                                      </p:cBhvr>
                                    </p:animEffect>
                                  </p:childTnLst>
                                </p:cTn>
                              </p:par>
                              <p:par>
                                <p:cTn id="30" presetID="22" presetClass="entr" presetSubtype="4" fill="hold" nodeType="withEffect">
                                  <p:stCondLst>
                                    <p:cond delay="0"/>
                                  </p:stCondLst>
                                  <p:childTnLst>
                                    <p:set>
                                      <p:cBhvr>
                                        <p:cTn id="31" dur="1" fill="hold">
                                          <p:stCondLst>
                                            <p:cond delay="0"/>
                                          </p:stCondLst>
                                        </p:cTn>
                                        <p:tgtEl>
                                          <p:spTgt spid="47116"/>
                                        </p:tgtEl>
                                        <p:attrNameLst>
                                          <p:attrName>style.visibility</p:attrName>
                                        </p:attrNameLst>
                                      </p:cBhvr>
                                      <p:to>
                                        <p:strVal val="visible"/>
                                      </p:to>
                                    </p:set>
                                    <p:animEffect transition="in" filter="wipe(down)">
                                      <p:cBhvr>
                                        <p:cTn id="32" dur="500"/>
                                        <p:tgtEl>
                                          <p:spTgt spid="471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7146"/>
                                        </p:tgtEl>
                                        <p:attrNameLst>
                                          <p:attrName>style.visibility</p:attrName>
                                        </p:attrNameLst>
                                      </p:cBhvr>
                                      <p:to>
                                        <p:strVal val="visible"/>
                                      </p:to>
                                    </p:set>
                                    <p:animEffect transition="in" filter="wipe(down)">
                                      <p:cBhvr>
                                        <p:cTn id="37" dur="500"/>
                                        <p:tgtEl>
                                          <p:spTgt spid="471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7123"/>
                                        </p:tgtEl>
                                        <p:attrNameLst>
                                          <p:attrName>style.visibility</p:attrName>
                                        </p:attrNameLst>
                                      </p:cBhvr>
                                      <p:to>
                                        <p:strVal val="visible"/>
                                      </p:to>
                                    </p:set>
                                    <p:animEffect transition="in" filter="wipe(down)">
                                      <p:cBhvr>
                                        <p:cTn id="42" dur="500"/>
                                        <p:tgtEl>
                                          <p:spTgt spid="4712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143"/>
                                        </p:tgtEl>
                                        <p:attrNameLst>
                                          <p:attrName>style.visibility</p:attrName>
                                        </p:attrNameLst>
                                      </p:cBhvr>
                                      <p:to>
                                        <p:strVal val="visible"/>
                                      </p:to>
                                    </p:set>
                                    <p:animEffect transition="in" filter="wipe(down)">
                                      <p:cBhvr>
                                        <p:cTn id="45" dur="500"/>
                                        <p:tgtEl>
                                          <p:spTgt spid="4714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nodeType="clickEffect">
                                  <p:stCondLst>
                                    <p:cond delay="0"/>
                                  </p:stCondLst>
                                  <p:childTnLst>
                                    <p:set>
                                      <p:cBhvr>
                                        <p:cTn id="49" dur="1" fill="hold">
                                          <p:stCondLst>
                                            <p:cond delay="0"/>
                                          </p:stCondLst>
                                        </p:cTn>
                                        <p:tgtEl>
                                          <p:spTgt spid="47130"/>
                                        </p:tgtEl>
                                        <p:attrNameLst>
                                          <p:attrName>style.visibility</p:attrName>
                                        </p:attrNameLst>
                                      </p:cBhvr>
                                      <p:to>
                                        <p:strVal val="visible"/>
                                      </p:to>
                                    </p:set>
                                    <p:animEffect transition="in" filter="wipe(down)">
                                      <p:cBhvr>
                                        <p:cTn id="50" dur="500"/>
                                        <p:tgtEl>
                                          <p:spTgt spid="47130"/>
                                        </p:tgtEl>
                                      </p:cBhvr>
                                    </p:animEffect>
                                  </p:childTnLst>
                                </p:cTn>
                              </p:par>
                              <p:par>
                                <p:cTn id="51" presetID="22" presetClass="entr" presetSubtype="4" fill="hold" nodeType="withEffect">
                                  <p:stCondLst>
                                    <p:cond delay="0"/>
                                  </p:stCondLst>
                                  <p:childTnLst>
                                    <p:set>
                                      <p:cBhvr>
                                        <p:cTn id="52" dur="1" fill="hold">
                                          <p:stCondLst>
                                            <p:cond delay="0"/>
                                          </p:stCondLst>
                                        </p:cTn>
                                        <p:tgtEl>
                                          <p:spTgt spid="47132"/>
                                        </p:tgtEl>
                                        <p:attrNameLst>
                                          <p:attrName>style.visibility</p:attrName>
                                        </p:attrNameLst>
                                      </p:cBhvr>
                                      <p:to>
                                        <p:strVal val="visible"/>
                                      </p:to>
                                    </p:set>
                                    <p:animEffect transition="in" filter="wipe(down)">
                                      <p:cBhvr>
                                        <p:cTn id="53" dur="500"/>
                                        <p:tgtEl>
                                          <p:spTgt spid="47132"/>
                                        </p:tgtEl>
                                      </p:cBhvr>
                                    </p:animEffect>
                                  </p:childTnLst>
                                </p:cTn>
                              </p:par>
                              <p:par>
                                <p:cTn id="54" presetID="22" presetClass="entr" presetSubtype="4" fill="hold" nodeType="withEffect">
                                  <p:stCondLst>
                                    <p:cond delay="0"/>
                                  </p:stCondLst>
                                  <p:childTnLst>
                                    <p:set>
                                      <p:cBhvr>
                                        <p:cTn id="55" dur="1" fill="hold">
                                          <p:stCondLst>
                                            <p:cond delay="0"/>
                                          </p:stCondLst>
                                        </p:cTn>
                                        <p:tgtEl>
                                          <p:spTgt spid="47131"/>
                                        </p:tgtEl>
                                        <p:attrNameLst>
                                          <p:attrName>style.visibility</p:attrName>
                                        </p:attrNameLst>
                                      </p:cBhvr>
                                      <p:to>
                                        <p:strVal val="visible"/>
                                      </p:to>
                                    </p:set>
                                    <p:animEffect transition="in" filter="wipe(down)">
                                      <p:cBhvr>
                                        <p:cTn id="56" dur="500"/>
                                        <p:tgtEl>
                                          <p:spTgt spid="47131"/>
                                        </p:tgtEl>
                                      </p:cBhvr>
                                    </p:animEffect>
                                  </p:childTnLst>
                                </p:cTn>
                              </p:par>
                              <p:par>
                                <p:cTn id="57" presetID="22" presetClass="entr" presetSubtype="4" fill="hold" nodeType="withEffect">
                                  <p:stCondLst>
                                    <p:cond delay="0"/>
                                  </p:stCondLst>
                                  <p:childTnLst>
                                    <p:set>
                                      <p:cBhvr>
                                        <p:cTn id="58" dur="1" fill="hold">
                                          <p:stCondLst>
                                            <p:cond delay="0"/>
                                          </p:stCondLst>
                                        </p:cTn>
                                        <p:tgtEl>
                                          <p:spTgt spid="47129"/>
                                        </p:tgtEl>
                                        <p:attrNameLst>
                                          <p:attrName>style.visibility</p:attrName>
                                        </p:attrNameLst>
                                      </p:cBhvr>
                                      <p:to>
                                        <p:strVal val="visible"/>
                                      </p:to>
                                    </p:set>
                                    <p:animEffect transition="in" filter="wipe(down)">
                                      <p:cBhvr>
                                        <p:cTn id="59" dur="500"/>
                                        <p:tgtEl>
                                          <p:spTgt spid="4712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7145"/>
                                        </p:tgtEl>
                                        <p:attrNameLst>
                                          <p:attrName>style.visibility</p:attrName>
                                        </p:attrNameLst>
                                      </p:cBhvr>
                                      <p:to>
                                        <p:strVal val="visible"/>
                                      </p:to>
                                    </p:set>
                                    <p:animEffect transition="in" filter="wipe(down)">
                                      <p:cBhvr>
                                        <p:cTn id="62" dur="500"/>
                                        <p:tgtEl>
                                          <p:spTgt spid="4714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47125"/>
                                        </p:tgtEl>
                                        <p:attrNameLst>
                                          <p:attrName>style.visibility</p:attrName>
                                        </p:attrNameLst>
                                      </p:cBhvr>
                                      <p:to>
                                        <p:strVal val="visible"/>
                                      </p:to>
                                    </p:set>
                                    <p:animEffect transition="in" filter="wipe(down)">
                                      <p:cBhvr>
                                        <p:cTn id="67" dur="500"/>
                                        <p:tgtEl>
                                          <p:spTgt spid="4712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7142"/>
                                        </p:tgtEl>
                                        <p:attrNameLst>
                                          <p:attrName>style.visibility</p:attrName>
                                        </p:attrNameLst>
                                      </p:cBhvr>
                                      <p:to>
                                        <p:strVal val="visible"/>
                                      </p:to>
                                    </p:set>
                                    <p:animEffect transition="in" filter="wipe(down)">
                                      <p:cBhvr>
                                        <p:cTn id="70" dur="500"/>
                                        <p:tgtEl>
                                          <p:spTgt spid="4714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47128"/>
                                        </p:tgtEl>
                                        <p:attrNameLst>
                                          <p:attrName>style.visibility</p:attrName>
                                        </p:attrNameLst>
                                      </p:cBhvr>
                                      <p:to>
                                        <p:strVal val="visible"/>
                                      </p:to>
                                    </p:set>
                                    <p:animEffect transition="in" filter="wipe(down)">
                                      <p:cBhvr>
                                        <p:cTn id="75" dur="500"/>
                                        <p:tgtEl>
                                          <p:spTgt spid="47128"/>
                                        </p:tgtEl>
                                      </p:cBhvr>
                                    </p:animEffect>
                                  </p:childTnLst>
                                </p:cTn>
                              </p:par>
                              <p:par>
                                <p:cTn id="76" presetID="22" presetClass="entr" presetSubtype="4" fill="hold" nodeType="withEffect">
                                  <p:stCondLst>
                                    <p:cond delay="0"/>
                                  </p:stCondLst>
                                  <p:childTnLst>
                                    <p:set>
                                      <p:cBhvr>
                                        <p:cTn id="77" dur="1" fill="hold">
                                          <p:stCondLst>
                                            <p:cond delay="0"/>
                                          </p:stCondLst>
                                        </p:cTn>
                                        <p:tgtEl>
                                          <p:spTgt spid="47127"/>
                                        </p:tgtEl>
                                        <p:attrNameLst>
                                          <p:attrName>style.visibility</p:attrName>
                                        </p:attrNameLst>
                                      </p:cBhvr>
                                      <p:to>
                                        <p:strVal val="visible"/>
                                      </p:to>
                                    </p:set>
                                    <p:animEffect transition="in" filter="wipe(down)">
                                      <p:cBhvr>
                                        <p:cTn id="78" dur="500"/>
                                        <p:tgtEl>
                                          <p:spTgt spid="4712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47141"/>
                                        </p:tgtEl>
                                        <p:attrNameLst>
                                          <p:attrName>style.visibility</p:attrName>
                                        </p:attrNameLst>
                                      </p:cBhvr>
                                      <p:to>
                                        <p:strVal val="visible"/>
                                      </p:to>
                                    </p:set>
                                    <p:animEffect transition="in" filter="wipe(down)">
                                      <p:cBhvr>
                                        <p:cTn id="81" dur="500"/>
                                        <p:tgtEl>
                                          <p:spTgt spid="47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5" grpId="0" animBg="1"/>
      <p:bldP spid="47122" grpId="0" animBg="1"/>
      <p:bldP spid="47141" grpId="0" animBg="1"/>
      <p:bldP spid="47142" grpId="0" animBg="1"/>
      <p:bldP spid="47143" grpId="0" animBg="1"/>
      <p:bldP spid="47144" grpId="0" animBg="1"/>
      <p:bldP spid="47145" grpId="0" animBg="1"/>
      <p:bldP spid="4714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1524000" y="908051"/>
            <a:ext cx="8566150" cy="4822825"/>
            <a:chOff x="-520" y="528"/>
            <a:chExt cx="6220" cy="3599"/>
          </a:xfrm>
        </p:grpSpPr>
        <p:grpSp>
          <p:nvGrpSpPr>
            <p:cNvPr id="46085" name="Group 3"/>
            <p:cNvGrpSpPr>
              <a:grpSpLocks/>
            </p:cNvGrpSpPr>
            <p:nvPr/>
          </p:nvGrpSpPr>
          <p:grpSpPr bwMode="auto">
            <a:xfrm>
              <a:off x="2060" y="1224"/>
              <a:ext cx="948" cy="1412"/>
              <a:chOff x="1528" y="1272"/>
              <a:chExt cx="948" cy="1412"/>
            </a:xfrm>
          </p:grpSpPr>
          <p:sp>
            <p:nvSpPr>
              <p:cNvPr id="46133" name="AutoShape 4"/>
              <p:cNvSpPr>
                <a:spLocks noChangeArrowheads="1"/>
              </p:cNvSpPr>
              <p:nvPr/>
            </p:nvSpPr>
            <p:spPr bwMode="auto">
              <a:xfrm>
                <a:off x="1528" y="1272"/>
                <a:ext cx="948" cy="1412"/>
              </a:xfrm>
              <a:prstGeom prst="cube">
                <a:avLst>
                  <a:gd name="adj" fmla="val 24986"/>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6134" name="AutoShape 5"/>
              <p:cNvSpPr>
                <a:spLocks noChangeArrowheads="1"/>
              </p:cNvSpPr>
              <p:nvPr/>
            </p:nvSpPr>
            <p:spPr bwMode="auto">
              <a:xfrm>
                <a:off x="1528" y="1984"/>
                <a:ext cx="772" cy="235"/>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CTP</a:t>
                </a:r>
              </a:p>
            </p:txBody>
          </p:sp>
          <p:sp>
            <p:nvSpPr>
              <p:cNvPr id="46135" name="AutoShape 6"/>
              <p:cNvSpPr>
                <a:spLocks noChangeArrowheads="1"/>
              </p:cNvSpPr>
              <p:nvPr/>
            </p:nvSpPr>
            <p:spPr bwMode="auto">
              <a:xfrm>
                <a:off x="1528" y="1600"/>
                <a:ext cx="816" cy="440"/>
              </a:xfrm>
              <a:prstGeom prst="cube">
                <a:avLst>
                  <a:gd name="adj" fmla="val 24986"/>
                </a:avLst>
              </a:prstGeom>
              <a:solidFill>
                <a:srgbClr val="800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6136" name="Text Box 7"/>
              <p:cNvSpPr txBox="1">
                <a:spLocks noChangeArrowheads="1"/>
              </p:cNvSpPr>
              <p:nvPr/>
            </p:nvSpPr>
            <p:spPr bwMode="auto">
              <a:xfrm>
                <a:off x="1697" y="2332"/>
                <a:ext cx="13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600" b="1" i="1" kern="0">
                  <a:latin typeface="Tahoma" panose="020B0604030504040204" pitchFamily="34" charset="0"/>
                </a:endParaRPr>
              </a:p>
            </p:txBody>
          </p:sp>
          <p:sp>
            <p:nvSpPr>
              <p:cNvPr id="46137" name="AutoShape 8"/>
              <p:cNvSpPr>
                <a:spLocks noChangeArrowheads="1"/>
              </p:cNvSpPr>
              <p:nvPr/>
            </p:nvSpPr>
            <p:spPr bwMode="auto">
              <a:xfrm>
                <a:off x="1528" y="1428"/>
                <a:ext cx="784" cy="300"/>
              </a:xfrm>
              <a:prstGeom prst="cube">
                <a:avLst>
                  <a:gd name="adj" fmla="val 24986"/>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000" kern="0">
                    <a:solidFill>
                      <a:srgbClr val="EDEDED"/>
                    </a:solidFill>
                    <a:latin typeface="Tahoma" panose="020B0604030504040204" pitchFamily="34" charset="0"/>
                  </a:rPr>
                  <a:t>Presentation</a:t>
                </a:r>
                <a:br>
                  <a:rPr lang="nl-NL" altLang="en-US" sz="1000" kern="0">
                    <a:solidFill>
                      <a:srgbClr val="EDEDED"/>
                    </a:solidFill>
                    <a:latin typeface="Tahoma" panose="020B0604030504040204" pitchFamily="34" charset="0"/>
                  </a:rPr>
                </a:br>
                <a:r>
                  <a:rPr lang="nl-NL" altLang="en-US" sz="1000" kern="0">
                    <a:solidFill>
                      <a:srgbClr val="EDEDED"/>
                    </a:solidFill>
                    <a:latin typeface="Tahoma" panose="020B0604030504040204" pitchFamily="34" charset="0"/>
                  </a:rPr>
                  <a:t>Panel</a:t>
                </a:r>
              </a:p>
            </p:txBody>
          </p:sp>
        </p:grpSp>
        <p:grpSp>
          <p:nvGrpSpPr>
            <p:cNvPr id="46086" name="Group 9"/>
            <p:cNvGrpSpPr>
              <a:grpSpLocks/>
            </p:cNvGrpSpPr>
            <p:nvPr/>
          </p:nvGrpSpPr>
          <p:grpSpPr bwMode="auto">
            <a:xfrm rot="5400000">
              <a:off x="912" y="2832"/>
              <a:ext cx="192" cy="1728"/>
              <a:chOff x="528" y="1104"/>
              <a:chExt cx="192" cy="1524"/>
            </a:xfrm>
          </p:grpSpPr>
          <p:sp>
            <p:nvSpPr>
              <p:cNvPr id="46131" name="Freeform 10"/>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32" name="Oval 11"/>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087" name="Rectangle 13"/>
            <p:cNvSpPr>
              <a:spLocks noChangeArrowheads="1"/>
            </p:cNvSpPr>
            <p:nvPr/>
          </p:nvSpPr>
          <p:spPr bwMode="auto">
            <a:xfrm>
              <a:off x="1837" y="1626"/>
              <a:ext cx="50" cy="192"/>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46088" name="Rectangle 14"/>
            <p:cNvSpPr>
              <a:spLocks noChangeArrowheads="1"/>
            </p:cNvSpPr>
            <p:nvPr/>
          </p:nvSpPr>
          <p:spPr bwMode="auto">
            <a:xfrm>
              <a:off x="725" y="1392"/>
              <a:ext cx="43" cy="1920"/>
            </a:xfrm>
            <a:prstGeom prst="rect">
              <a:avLst/>
            </a:prstGeom>
            <a:solidFill>
              <a:srgbClr val="808080"/>
            </a:solidFill>
            <a:ln w="9525">
              <a:solidFill>
                <a:srgbClr val="000000"/>
              </a:solidFill>
              <a:miter lim="800000"/>
              <a:headEnd/>
              <a:tailEnd/>
            </a:ln>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000" kern="0">
                <a:solidFill>
                  <a:srgbClr val="000000"/>
                </a:solidFill>
                <a:latin typeface="Tahoma" panose="020B0604030504040204" pitchFamily="34" charset="0"/>
              </a:endParaRPr>
            </a:p>
          </p:txBody>
        </p:sp>
        <p:sp>
          <p:nvSpPr>
            <p:cNvPr id="46089" name="Rectangle 15"/>
            <p:cNvSpPr>
              <a:spLocks noChangeArrowheads="1"/>
            </p:cNvSpPr>
            <p:nvPr/>
          </p:nvSpPr>
          <p:spPr bwMode="auto">
            <a:xfrm>
              <a:off x="725" y="3264"/>
              <a:ext cx="3460" cy="96"/>
            </a:xfrm>
            <a:prstGeom prst="rect">
              <a:avLst/>
            </a:prstGeom>
            <a:solidFill>
              <a:srgbClr val="808080"/>
            </a:solidFill>
            <a:ln w="9525">
              <a:solidFill>
                <a:srgbClr val="000000"/>
              </a:solidFill>
              <a:miter lim="800000"/>
              <a:headEnd/>
              <a:tailEnd/>
            </a:ln>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000" kern="0">
                <a:solidFill>
                  <a:srgbClr val="000000"/>
                </a:solidFill>
                <a:latin typeface="Tahoma" panose="020B0604030504040204" pitchFamily="34" charset="0"/>
              </a:endParaRPr>
            </a:p>
          </p:txBody>
        </p:sp>
        <p:grpSp>
          <p:nvGrpSpPr>
            <p:cNvPr id="46090" name="Group 16"/>
            <p:cNvGrpSpPr>
              <a:grpSpLocks/>
            </p:cNvGrpSpPr>
            <p:nvPr/>
          </p:nvGrpSpPr>
          <p:grpSpPr bwMode="auto">
            <a:xfrm>
              <a:off x="725" y="912"/>
              <a:ext cx="3503" cy="576"/>
              <a:chOff x="1632" y="864"/>
              <a:chExt cx="3888" cy="576"/>
            </a:xfrm>
          </p:grpSpPr>
          <p:sp>
            <p:nvSpPr>
              <p:cNvPr id="46129" name="Line 17"/>
              <p:cNvSpPr>
                <a:spLocks noChangeShapeType="1"/>
              </p:cNvSpPr>
              <p:nvPr/>
            </p:nvSpPr>
            <p:spPr bwMode="auto">
              <a:xfrm flipV="1">
                <a:off x="1632" y="864"/>
                <a:ext cx="2016" cy="480"/>
              </a:xfrm>
              <a:prstGeom prst="line">
                <a:avLst/>
              </a:prstGeom>
              <a:noFill/>
              <a:ln w="381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30" name="Line 18"/>
              <p:cNvSpPr>
                <a:spLocks noChangeShapeType="1"/>
              </p:cNvSpPr>
              <p:nvPr/>
            </p:nvSpPr>
            <p:spPr bwMode="auto">
              <a:xfrm>
                <a:off x="3600" y="864"/>
                <a:ext cx="1920" cy="576"/>
              </a:xfrm>
              <a:prstGeom prst="line">
                <a:avLst/>
              </a:prstGeom>
              <a:noFill/>
              <a:ln w="381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sp>
          <p:nvSpPr>
            <p:cNvPr id="46091" name="Freeform 19"/>
            <p:cNvSpPr>
              <a:spLocks/>
            </p:cNvSpPr>
            <p:nvPr/>
          </p:nvSpPr>
          <p:spPr bwMode="auto">
            <a:xfrm>
              <a:off x="743" y="528"/>
              <a:ext cx="2491" cy="860"/>
            </a:xfrm>
            <a:custGeom>
              <a:avLst/>
              <a:gdLst>
                <a:gd name="T0" fmla="*/ 0 w 2764"/>
                <a:gd name="T1" fmla="*/ 860 h 860"/>
                <a:gd name="T2" fmla="*/ 502 w 2764"/>
                <a:gd name="T3" fmla="*/ 432 h 860"/>
                <a:gd name="T4" fmla="*/ 1643 w 2764"/>
                <a:gd name="T5" fmla="*/ 0 h 860"/>
                <a:gd name="T6" fmla="*/ 1159 w 2764"/>
                <a:gd name="T7" fmla="*/ 384 h 860"/>
                <a:gd name="T8" fmla="*/ 0 w 2764"/>
                <a:gd name="T9" fmla="*/ 860 h 8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4" h="860">
                  <a:moveTo>
                    <a:pt x="0" y="860"/>
                  </a:moveTo>
                  <a:lnTo>
                    <a:pt x="844" y="432"/>
                  </a:lnTo>
                  <a:lnTo>
                    <a:pt x="2764" y="0"/>
                  </a:lnTo>
                  <a:lnTo>
                    <a:pt x="1948" y="384"/>
                  </a:lnTo>
                  <a:lnTo>
                    <a:pt x="0" y="860"/>
                  </a:lnTo>
                  <a:close/>
                </a:path>
              </a:pathLst>
            </a:custGeom>
            <a:gradFill rotWithShape="0">
              <a:gsLst>
                <a:gs pos="0">
                  <a:srgbClr val="FF0000"/>
                </a:gs>
                <a:gs pos="100000">
                  <a:srgbClr val="FE9C7E"/>
                </a:gs>
              </a:gsLst>
              <a:lin ang="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092" name="Line 20"/>
            <p:cNvSpPr>
              <a:spLocks noChangeShapeType="1"/>
            </p:cNvSpPr>
            <p:nvPr/>
          </p:nvSpPr>
          <p:spPr bwMode="auto">
            <a:xfrm flipV="1">
              <a:off x="2498" y="528"/>
              <a:ext cx="736"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093" name="Freeform 21"/>
            <p:cNvSpPr>
              <a:spLocks/>
            </p:cNvSpPr>
            <p:nvPr/>
          </p:nvSpPr>
          <p:spPr bwMode="auto">
            <a:xfrm>
              <a:off x="2498" y="528"/>
              <a:ext cx="2206" cy="960"/>
            </a:xfrm>
            <a:custGeom>
              <a:avLst/>
              <a:gdLst>
                <a:gd name="T0" fmla="*/ 0 w 2448"/>
                <a:gd name="T1" fmla="*/ 384 h 960"/>
                <a:gd name="T2" fmla="*/ 485 w 2448"/>
                <a:gd name="T3" fmla="*/ 0 h 960"/>
                <a:gd name="T4" fmla="*/ 1454 w 2448"/>
                <a:gd name="T5" fmla="*/ 528 h 960"/>
                <a:gd name="T6" fmla="*/ 1141 w 2448"/>
                <a:gd name="T7" fmla="*/ 960 h 960"/>
                <a:gd name="T8" fmla="*/ 0 w 2448"/>
                <a:gd name="T9" fmla="*/ 384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960">
                  <a:moveTo>
                    <a:pt x="0" y="384"/>
                  </a:moveTo>
                  <a:lnTo>
                    <a:pt x="816" y="0"/>
                  </a:lnTo>
                  <a:lnTo>
                    <a:pt x="2448" y="528"/>
                  </a:lnTo>
                  <a:lnTo>
                    <a:pt x="1920" y="960"/>
                  </a:lnTo>
                  <a:lnTo>
                    <a:pt x="0" y="384"/>
                  </a:lnTo>
                  <a:close/>
                </a:path>
              </a:pathLst>
            </a:custGeom>
            <a:gradFill rotWithShape="0">
              <a:gsLst>
                <a:gs pos="0">
                  <a:srgbClr val="FE9C7E"/>
                </a:gs>
                <a:gs pos="100000">
                  <a:srgbClr val="DA0A0A"/>
                </a:gs>
              </a:gsLst>
              <a:lin ang="540000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094" name="Freeform 22"/>
            <p:cNvSpPr>
              <a:spLocks/>
            </p:cNvSpPr>
            <p:nvPr/>
          </p:nvSpPr>
          <p:spPr bwMode="auto">
            <a:xfrm>
              <a:off x="4185" y="1068"/>
              <a:ext cx="531" cy="2292"/>
            </a:xfrm>
            <a:custGeom>
              <a:avLst/>
              <a:gdLst>
                <a:gd name="T0" fmla="*/ 0 w 531"/>
                <a:gd name="T1" fmla="*/ 2292 h 2292"/>
                <a:gd name="T2" fmla="*/ 3 w 531"/>
                <a:gd name="T3" fmla="*/ 408 h 2292"/>
                <a:gd name="T4" fmla="*/ 531 w 531"/>
                <a:gd name="T5" fmla="*/ 0 h 2292"/>
                <a:gd name="T6" fmla="*/ 531 w 531"/>
                <a:gd name="T7" fmla="*/ 1920 h 2292"/>
                <a:gd name="T8" fmla="*/ 0 w 531"/>
                <a:gd name="T9" fmla="*/ 2292 h 2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1" h="2292">
                  <a:moveTo>
                    <a:pt x="0" y="2292"/>
                  </a:moveTo>
                  <a:lnTo>
                    <a:pt x="3" y="408"/>
                  </a:lnTo>
                  <a:lnTo>
                    <a:pt x="531" y="0"/>
                  </a:lnTo>
                  <a:lnTo>
                    <a:pt x="531" y="1920"/>
                  </a:lnTo>
                  <a:lnTo>
                    <a:pt x="0" y="2292"/>
                  </a:lnTo>
                  <a:close/>
                </a:path>
              </a:pathLst>
            </a:custGeom>
            <a:gradFill rotWithShape="0">
              <a:gsLst>
                <a:gs pos="0">
                  <a:schemeClr val="bg1"/>
                </a:gs>
                <a:gs pos="100000">
                  <a:schemeClr val="bg2"/>
                </a:gs>
              </a:gsLst>
              <a:lin ang="5400000" scaled="1"/>
            </a:gra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46095" name="Group 23"/>
            <p:cNvGrpSpPr>
              <a:grpSpLocks/>
            </p:cNvGrpSpPr>
            <p:nvPr/>
          </p:nvGrpSpPr>
          <p:grpSpPr bwMode="auto">
            <a:xfrm>
              <a:off x="143" y="3887"/>
              <a:ext cx="4801" cy="144"/>
              <a:chOff x="143" y="3887"/>
              <a:chExt cx="4801" cy="144"/>
            </a:xfrm>
          </p:grpSpPr>
          <p:sp>
            <p:nvSpPr>
              <p:cNvPr id="46127" name="Freeform 24"/>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28" name="Oval 25"/>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6096" name="Group 26"/>
            <p:cNvGrpSpPr>
              <a:grpSpLocks/>
            </p:cNvGrpSpPr>
            <p:nvPr/>
          </p:nvGrpSpPr>
          <p:grpSpPr bwMode="auto">
            <a:xfrm>
              <a:off x="192" y="3984"/>
              <a:ext cx="4848" cy="143"/>
              <a:chOff x="143" y="3887"/>
              <a:chExt cx="4801" cy="144"/>
            </a:xfrm>
          </p:grpSpPr>
          <p:sp>
            <p:nvSpPr>
              <p:cNvPr id="46125" name="Freeform 27"/>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26" name="Oval 28"/>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097" name="AutoShape 29"/>
            <p:cNvSpPr>
              <a:spLocks noChangeArrowheads="1"/>
            </p:cNvSpPr>
            <p:nvPr/>
          </p:nvSpPr>
          <p:spPr bwMode="auto">
            <a:xfrm>
              <a:off x="768" y="3456"/>
              <a:ext cx="1344" cy="559"/>
            </a:xfrm>
            <a:prstGeom prst="cube">
              <a:avLst>
                <a:gd name="adj" fmla="val 24986"/>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EDEDED"/>
                  </a:solidFill>
                  <a:latin typeface="Tahoma" panose="020B0604030504040204" pitchFamily="34" charset="0"/>
                </a:rPr>
                <a:t>Flexibility Point</a:t>
              </a:r>
            </a:p>
            <a:p>
              <a:pPr>
                <a:spcBef>
                  <a:spcPct val="0"/>
                </a:spcBef>
                <a:buClrTx/>
                <a:buSzTx/>
              </a:pPr>
              <a:r>
                <a:rPr lang="nl-NL" altLang="en-US" sz="1000" kern="0">
                  <a:solidFill>
                    <a:srgbClr val="EDEDED"/>
                  </a:solidFill>
                  <a:latin typeface="Tahoma" panose="020B0604030504040204" pitchFamily="34" charset="0"/>
                </a:rPr>
                <a:t>(handhole with </a:t>
              </a:r>
            </a:p>
            <a:p>
              <a:pPr>
                <a:spcBef>
                  <a:spcPct val="0"/>
                </a:spcBef>
                <a:buClrTx/>
                <a:buSzTx/>
              </a:pPr>
              <a:r>
                <a:rPr lang="nl-NL" altLang="en-US" sz="1000" kern="0">
                  <a:solidFill>
                    <a:srgbClr val="EDEDED"/>
                  </a:solidFill>
                  <a:latin typeface="Tahoma" panose="020B0604030504040204" pitchFamily="34" charset="0"/>
                </a:rPr>
                <a:t>joint = doplas)</a:t>
              </a:r>
            </a:p>
          </p:txBody>
        </p:sp>
        <p:sp>
          <p:nvSpPr>
            <p:cNvPr id="46098" name="Text Box 30"/>
            <p:cNvSpPr txBox="1">
              <a:spLocks noChangeArrowheads="1"/>
            </p:cNvSpPr>
            <p:nvPr/>
          </p:nvSpPr>
          <p:spPr bwMode="auto">
            <a:xfrm>
              <a:off x="3368" y="2592"/>
              <a:ext cx="34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latin typeface="Tahoma" panose="020B0604030504040204" pitchFamily="34" charset="0"/>
                </a:rPr>
                <a:t>24 F</a:t>
              </a:r>
            </a:p>
          </p:txBody>
        </p:sp>
        <p:grpSp>
          <p:nvGrpSpPr>
            <p:cNvPr id="46099" name="Group 31"/>
            <p:cNvGrpSpPr>
              <a:grpSpLocks/>
            </p:cNvGrpSpPr>
            <p:nvPr/>
          </p:nvGrpSpPr>
          <p:grpSpPr bwMode="auto">
            <a:xfrm rot="5400000">
              <a:off x="2760" y="2951"/>
              <a:ext cx="192" cy="1680"/>
              <a:chOff x="528" y="1104"/>
              <a:chExt cx="192" cy="1524"/>
            </a:xfrm>
          </p:grpSpPr>
          <p:sp>
            <p:nvSpPr>
              <p:cNvPr id="46123" name="Freeform 32"/>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24" name="Oval 33"/>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6100" name="Group 34"/>
            <p:cNvGrpSpPr>
              <a:grpSpLocks/>
            </p:cNvGrpSpPr>
            <p:nvPr/>
          </p:nvGrpSpPr>
          <p:grpSpPr bwMode="auto">
            <a:xfrm rot="-5400000">
              <a:off x="1039" y="3097"/>
              <a:ext cx="769" cy="144"/>
              <a:chOff x="2016" y="3600"/>
              <a:chExt cx="2980" cy="192"/>
            </a:xfrm>
          </p:grpSpPr>
          <p:grpSp>
            <p:nvGrpSpPr>
              <p:cNvPr id="46118" name="Group 35"/>
              <p:cNvGrpSpPr>
                <a:grpSpLocks/>
              </p:cNvGrpSpPr>
              <p:nvPr/>
            </p:nvGrpSpPr>
            <p:grpSpPr bwMode="auto">
              <a:xfrm rot="5400000">
                <a:off x="2760" y="2856"/>
                <a:ext cx="192" cy="1680"/>
                <a:chOff x="528" y="1104"/>
                <a:chExt cx="192" cy="1524"/>
              </a:xfrm>
            </p:grpSpPr>
            <p:sp>
              <p:nvSpPr>
                <p:cNvPr id="46121" name="Freeform 36"/>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22" name="Oval 37"/>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119" name="Freeform 38"/>
              <p:cNvSpPr>
                <a:spLocks/>
              </p:cNvSpPr>
              <p:nvPr/>
            </p:nvSpPr>
            <p:spPr bwMode="auto">
              <a:xfrm rot="5400000">
                <a:off x="4250" y="3045"/>
                <a:ext cx="95" cy="1302"/>
              </a:xfrm>
              <a:custGeom>
                <a:avLst/>
                <a:gdLst>
                  <a:gd name="T0" fmla="*/ 0 w 192"/>
                  <a:gd name="T1" fmla="*/ 0 h 1476"/>
                  <a:gd name="T2" fmla="*/ 0 w 192"/>
                  <a:gd name="T3" fmla="*/ 769 h 1476"/>
                  <a:gd name="T4" fmla="*/ 2 w 192"/>
                  <a:gd name="T5" fmla="*/ 789 h 1476"/>
                  <a:gd name="T6" fmla="*/ 4 w 192"/>
                  <a:gd name="T7" fmla="*/ 783 h 1476"/>
                  <a:gd name="T8" fmla="*/ 5 w 192"/>
                  <a:gd name="T9" fmla="*/ 765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20" name="Oval 39"/>
              <p:cNvSpPr>
                <a:spLocks noChangeArrowheads="1"/>
              </p:cNvSpPr>
              <p:nvPr/>
            </p:nvSpPr>
            <p:spPr bwMode="auto">
              <a:xfrm rot="5400000">
                <a:off x="4922" y="3670"/>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101" name="AutoShape 40"/>
            <p:cNvSpPr>
              <a:spLocks noChangeArrowheads="1"/>
            </p:cNvSpPr>
            <p:nvPr/>
          </p:nvSpPr>
          <p:spPr bwMode="auto">
            <a:xfrm>
              <a:off x="1160" y="2592"/>
              <a:ext cx="528" cy="271"/>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BFP</a:t>
              </a:r>
            </a:p>
          </p:txBody>
        </p:sp>
        <p:cxnSp>
          <p:nvCxnSpPr>
            <p:cNvPr id="46102" name="AutoShape 41"/>
            <p:cNvCxnSpPr>
              <a:cxnSpLocks noChangeShapeType="1"/>
              <a:stCxn id="46101" idx="0"/>
            </p:cNvCxnSpPr>
            <p:nvPr/>
          </p:nvCxnSpPr>
          <p:spPr bwMode="auto">
            <a:xfrm rot="-5400000">
              <a:off x="1482" y="2011"/>
              <a:ext cx="557" cy="606"/>
            </a:xfrm>
            <a:prstGeom prst="curvedConnector2">
              <a:avLst/>
            </a:prstGeom>
            <a:noFill/>
            <a:ln w="38100">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6103" name="Group 42"/>
            <p:cNvGrpSpPr>
              <a:grpSpLocks/>
            </p:cNvGrpSpPr>
            <p:nvPr/>
          </p:nvGrpSpPr>
          <p:grpSpPr bwMode="auto">
            <a:xfrm>
              <a:off x="2736" y="2043"/>
              <a:ext cx="2964" cy="1931"/>
              <a:chOff x="2688" y="2131"/>
              <a:chExt cx="2964" cy="1931"/>
            </a:xfrm>
          </p:grpSpPr>
          <p:sp>
            <p:nvSpPr>
              <p:cNvPr id="46104" name="AutoShape 43"/>
              <p:cNvSpPr>
                <a:spLocks noChangeArrowheads="1"/>
              </p:cNvSpPr>
              <p:nvPr/>
            </p:nvSpPr>
            <p:spPr bwMode="auto">
              <a:xfrm>
                <a:off x="2688" y="3503"/>
                <a:ext cx="1344" cy="559"/>
              </a:xfrm>
              <a:prstGeom prst="cube">
                <a:avLst>
                  <a:gd name="adj" fmla="val 24986"/>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EDEDED"/>
                    </a:solidFill>
                    <a:latin typeface="Tahoma" panose="020B0604030504040204" pitchFamily="34" charset="0"/>
                  </a:rPr>
                  <a:t>Flexibility Point</a:t>
                </a:r>
              </a:p>
              <a:p>
                <a:pPr>
                  <a:spcBef>
                    <a:spcPct val="0"/>
                  </a:spcBef>
                  <a:buClrTx/>
                  <a:buSzTx/>
                </a:pPr>
                <a:r>
                  <a:rPr lang="nl-NL" altLang="en-US" sz="1000" kern="0">
                    <a:solidFill>
                      <a:srgbClr val="EDEDED"/>
                    </a:solidFill>
                    <a:latin typeface="Tahoma" panose="020B0604030504040204" pitchFamily="34" charset="0"/>
                  </a:rPr>
                  <a:t>(handhole with </a:t>
                </a:r>
              </a:p>
              <a:p>
                <a:pPr>
                  <a:spcBef>
                    <a:spcPct val="0"/>
                  </a:spcBef>
                  <a:buClrTx/>
                  <a:buSzTx/>
                </a:pPr>
                <a:r>
                  <a:rPr lang="nl-NL" altLang="en-US" sz="1000" kern="0">
                    <a:solidFill>
                      <a:srgbClr val="EDEDED"/>
                    </a:solidFill>
                    <a:latin typeface="Tahoma" panose="020B0604030504040204" pitchFamily="34" charset="0"/>
                  </a:rPr>
                  <a:t>“fiber splice”)</a:t>
                </a:r>
              </a:p>
            </p:txBody>
          </p:sp>
          <p:grpSp>
            <p:nvGrpSpPr>
              <p:cNvPr id="46105" name="Group 44"/>
              <p:cNvGrpSpPr>
                <a:grpSpLocks/>
              </p:cNvGrpSpPr>
              <p:nvPr/>
            </p:nvGrpSpPr>
            <p:grpSpPr bwMode="auto">
              <a:xfrm rot="5400000">
                <a:off x="4338" y="3269"/>
                <a:ext cx="168" cy="972"/>
                <a:chOff x="528" y="1104"/>
                <a:chExt cx="192" cy="1524"/>
              </a:xfrm>
            </p:grpSpPr>
            <p:sp>
              <p:nvSpPr>
                <p:cNvPr id="46116" name="Freeform 45"/>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17" name="Oval 46"/>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6106" name="Group 47"/>
              <p:cNvGrpSpPr>
                <a:grpSpLocks/>
              </p:cNvGrpSpPr>
              <p:nvPr/>
            </p:nvGrpSpPr>
            <p:grpSpPr bwMode="auto">
              <a:xfrm rot="-5400000">
                <a:off x="3047" y="3240"/>
                <a:ext cx="578" cy="144"/>
                <a:chOff x="2016" y="3600"/>
                <a:chExt cx="2980" cy="192"/>
              </a:xfrm>
            </p:grpSpPr>
            <p:grpSp>
              <p:nvGrpSpPr>
                <p:cNvPr id="46111" name="Group 48"/>
                <p:cNvGrpSpPr>
                  <a:grpSpLocks/>
                </p:cNvGrpSpPr>
                <p:nvPr/>
              </p:nvGrpSpPr>
              <p:grpSpPr bwMode="auto">
                <a:xfrm rot="5400000">
                  <a:off x="2760" y="2856"/>
                  <a:ext cx="192" cy="1680"/>
                  <a:chOff x="528" y="1104"/>
                  <a:chExt cx="192" cy="1524"/>
                </a:xfrm>
              </p:grpSpPr>
              <p:sp>
                <p:nvSpPr>
                  <p:cNvPr id="46114" name="Freeform 49"/>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15" name="Oval 50"/>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112" name="Freeform 51"/>
                <p:cNvSpPr>
                  <a:spLocks/>
                </p:cNvSpPr>
                <p:nvPr/>
              </p:nvSpPr>
              <p:spPr bwMode="auto">
                <a:xfrm rot="5400000">
                  <a:off x="4250" y="3045"/>
                  <a:ext cx="95" cy="1302"/>
                </a:xfrm>
                <a:custGeom>
                  <a:avLst/>
                  <a:gdLst>
                    <a:gd name="T0" fmla="*/ 0 w 192"/>
                    <a:gd name="T1" fmla="*/ 0 h 1476"/>
                    <a:gd name="T2" fmla="*/ 0 w 192"/>
                    <a:gd name="T3" fmla="*/ 769 h 1476"/>
                    <a:gd name="T4" fmla="*/ 2 w 192"/>
                    <a:gd name="T5" fmla="*/ 789 h 1476"/>
                    <a:gd name="T6" fmla="*/ 4 w 192"/>
                    <a:gd name="T7" fmla="*/ 783 h 1476"/>
                    <a:gd name="T8" fmla="*/ 5 w 192"/>
                    <a:gd name="T9" fmla="*/ 765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13" name="Oval 52"/>
                <p:cNvSpPr>
                  <a:spLocks noChangeArrowheads="1"/>
                </p:cNvSpPr>
                <p:nvPr/>
              </p:nvSpPr>
              <p:spPr bwMode="auto">
                <a:xfrm rot="5400000">
                  <a:off x="4922" y="3670"/>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6107" name="AutoShape 53"/>
              <p:cNvSpPr>
                <a:spLocks noChangeArrowheads="1"/>
              </p:cNvSpPr>
              <p:nvPr/>
            </p:nvSpPr>
            <p:spPr bwMode="auto">
              <a:xfrm>
                <a:off x="3072" y="2736"/>
                <a:ext cx="528" cy="271"/>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BFP</a:t>
                </a:r>
              </a:p>
            </p:txBody>
          </p:sp>
          <p:cxnSp>
            <p:nvCxnSpPr>
              <p:cNvPr id="46108" name="AutoShape 54"/>
              <p:cNvCxnSpPr>
                <a:cxnSpLocks noChangeShapeType="1"/>
                <a:endCxn id="46107" idx="0"/>
              </p:cNvCxnSpPr>
              <p:nvPr/>
            </p:nvCxnSpPr>
            <p:spPr bwMode="auto">
              <a:xfrm>
                <a:off x="2769" y="2131"/>
                <a:ext cx="601" cy="605"/>
              </a:xfrm>
              <a:prstGeom prst="curvedConnector2">
                <a:avLst/>
              </a:prstGeom>
              <a:noFill/>
              <a:ln w="38100">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09" name="Freeform 55"/>
              <p:cNvSpPr>
                <a:spLocks/>
              </p:cNvSpPr>
              <p:nvPr/>
            </p:nvSpPr>
            <p:spPr bwMode="auto">
              <a:xfrm rot="5400000">
                <a:off x="5200" y="3394"/>
                <a:ext cx="95" cy="723"/>
              </a:xfrm>
              <a:custGeom>
                <a:avLst/>
                <a:gdLst>
                  <a:gd name="T0" fmla="*/ 0 w 192"/>
                  <a:gd name="T1" fmla="*/ 0 h 1476"/>
                  <a:gd name="T2" fmla="*/ 0 w 192"/>
                  <a:gd name="T3" fmla="*/ 41 h 1476"/>
                  <a:gd name="T4" fmla="*/ 2 w 192"/>
                  <a:gd name="T5" fmla="*/ 42 h 1476"/>
                  <a:gd name="T6" fmla="*/ 4 w 192"/>
                  <a:gd name="T7" fmla="*/ 41 h 1476"/>
                  <a:gd name="T8" fmla="*/ 5 w 192"/>
                  <a:gd name="T9" fmla="*/ 40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6110" name="Oval 56"/>
              <p:cNvSpPr>
                <a:spLocks noChangeArrowheads="1"/>
              </p:cNvSpPr>
              <p:nvPr/>
            </p:nvSpPr>
            <p:spPr bwMode="auto">
              <a:xfrm rot="5400000">
                <a:off x="5578" y="3727"/>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sp>
        <p:nvSpPr>
          <p:cNvPr id="46083" name="Rectangle 57"/>
          <p:cNvSpPr>
            <a:spLocks noGrp="1" noChangeArrowheads="1"/>
          </p:cNvSpPr>
          <p:nvPr>
            <p:ph type="title"/>
          </p:nvPr>
        </p:nvSpPr>
        <p:spPr/>
        <p:txBody>
          <a:bodyPr/>
          <a:lstStyle/>
          <a:p>
            <a:pPr eaLnBrk="1" hangingPunct="1"/>
            <a:r>
              <a:rPr lang="en-GB" altLang="en-US"/>
              <a:t>Dual Entry Building</a:t>
            </a:r>
          </a:p>
        </p:txBody>
      </p:sp>
      <p:sp>
        <p:nvSpPr>
          <p:cNvPr id="46084" name="Rectangle 12"/>
          <p:cNvSpPr>
            <a:spLocks noGrp="1" noChangeArrowheads="1"/>
          </p:cNvSpPr>
          <p:nvPr/>
        </p:nvSpPr>
        <p:spPr bwMode="auto">
          <a:xfrm>
            <a:off x="698500" y="2959100"/>
            <a:ext cx="3994150" cy="277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85750" indent="-285750">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70000"/>
              </a:spcBef>
              <a:buClrTx/>
              <a:buSzTx/>
            </a:pPr>
            <a:r>
              <a:rPr lang="en-GB" altLang="en-US" kern="0">
                <a:solidFill>
                  <a:srgbClr val="21333E"/>
                </a:solidFill>
              </a:rPr>
              <a:t> </a:t>
            </a:r>
          </a:p>
        </p:txBody>
      </p:sp>
    </p:spTree>
    <p:extLst>
      <p:ext uri="{BB962C8B-B14F-4D97-AF65-F5344CB8AC3E}">
        <p14:creationId xmlns:p14="http://schemas.microsoft.com/office/powerpoint/2010/main" val="3545622074"/>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fld id="{3F1B280A-C05A-4930-A3BD-BDFD3040B68F}" type="slidenum">
              <a:rPr lang="en-GB" altLang="en-US" sz="1800" kern="0" spc="0"/>
              <a:pPr eaLnBrk="1" hangingPunct="1"/>
              <a:t>53</a:t>
            </a:fld>
            <a:endParaRPr lang="en-GB" altLang="en-US" sz="1800" kern="0" spc="0"/>
          </a:p>
        </p:txBody>
      </p:sp>
      <p:sp>
        <p:nvSpPr>
          <p:cNvPr id="16387"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r>
              <a:rPr lang="en-GB" altLang="en-US" sz="1800" kern="0" spc="0"/>
              <a:t>Internal document. Not for external distribution</a:t>
            </a:r>
          </a:p>
        </p:txBody>
      </p:sp>
      <p:sp>
        <p:nvSpPr>
          <p:cNvPr id="16388" name="Rectangle 2"/>
          <p:cNvSpPr>
            <a:spLocks noGrp="1" noChangeArrowheads="1"/>
          </p:cNvSpPr>
          <p:nvPr>
            <p:ph type="title"/>
          </p:nvPr>
        </p:nvSpPr>
        <p:spPr/>
        <p:txBody>
          <a:bodyPr/>
          <a:lstStyle/>
          <a:p>
            <a:pPr eaLnBrk="1" hangingPunct="1"/>
            <a:r>
              <a:rPr lang="en-US" altLang="en-US" dirty="0"/>
              <a:t>BFP and CTP</a:t>
            </a:r>
          </a:p>
        </p:txBody>
      </p:sp>
      <p:sp>
        <p:nvSpPr>
          <p:cNvPr id="16392" name="Text Box 8"/>
          <p:cNvSpPr txBox="1">
            <a:spLocks noChangeArrowheads="1"/>
          </p:cNvSpPr>
          <p:nvPr/>
        </p:nvSpPr>
        <p:spPr bwMode="auto">
          <a:xfrm>
            <a:off x="1841989" y="694731"/>
            <a:ext cx="8573965" cy="427979"/>
          </a:xfrm>
          <a:prstGeom prst="rect">
            <a:avLst/>
          </a:prstGeom>
          <a:solidFill>
            <a:schemeClr val="tx1">
              <a:alpha val="59999"/>
            </a:schemeClr>
          </a:solidFill>
          <a:ln w="19050" algn="ctr">
            <a:solidFill>
              <a:srgbClr val="F2663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spcBef>
                <a:spcPct val="50000"/>
              </a:spcBef>
            </a:pPr>
            <a:r>
              <a:rPr lang="en-GB" altLang="en-US" sz="1600" b="1" kern="0" dirty="0">
                <a:solidFill>
                  <a:schemeClr val="accent5"/>
                </a:solidFill>
              </a:rPr>
              <a:t>External fibre </a:t>
            </a:r>
            <a:r>
              <a:rPr lang="en-GB" altLang="en-US" sz="1600" kern="0" dirty="0">
                <a:solidFill>
                  <a:schemeClr val="bg1"/>
                </a:solidFill>
              </a:rPr>
              <a:t>from street is terminated onto an </a:t>
            </a:r>
            <a:r>
              <a:rPr lang="en-GB" altLang="en-US" sz="1600" b="1" kern="0" dirty="0">
                <a:solidFill>
                  <a:schemeClr val="accent5"/>
                </a:solidFill>
              </a:rPr>
              <a:t>internal cable </a:t>
            </a:r>
            <a:r>
              <a:rPr lang="en-GB" altLang="en-US" sz="1600" kern="0" dirty="0">
                <a:solidFill>
                  <a:schemeClr val="bg1"/>
                </a:solidFill>
              </a:rPr>
              <a:t>within the BFP</a:t>
            </a:r>
          </a:p>
        </p:txBody>
      </p:sp>
      <p:pic>
        <p:nvPicPr>
          <p:cNvPr id="9" name="Picture 2" descr="MVC-170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0532" y="1754407"/>
            <a:ext cx="3940170" cy="2954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420" y="1814821"/>
            <a:ext cx="4192185" cy="2988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lgn="ctr">
                <a:solidFill>
                  <a:schemeClr val="tx1"/>
                </a:solidFill>
                <a:miter lim="800000"/>
                <a:headEnd/>
                <a:tailEnd/>
              </a14:hiddenLine>
            </a:ext>
          </a:extLst>
        </p:spPr>
      </p:pic>
      <p:sp>
        <p:nvSpPr>
          <p:cNvPr id="13" name="Text Box 8"/>
          <p:cNvSpPr txBox="1">
            <a:spLocks noChangeArrowheads="1"/>
          </p:cNvSpPr>
          <p:nvPr/>
        </p:nvSpPr>
        <p:spPr bwMode="auto">
          <a:xfrm>
            <a:off x="1741713" y="5441268"/>
            <a:ext cx="8573965" cy="674200"/>
          </a:xfrm>
          <a:prstGeom prst="rect">
            <a:avLst/>
          </a:prstGeom>
          <a:solidFill>
            <a:schemeClr val="tx1">
              <a:alpha val="59999"/>
            </a:schemeClr>
          </a:solidFill>
          <a:ln w="19050" algn="ctr">
            <a:solidFill>
              <a:srgbClr val="F2663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spcBef>
                <a:spcPct val="50000"/>
              </a:spcBef>
            </a:pPr>
            <a:r>
              <a:rPr lang="en-GB" altLang="en-US" sz="1600" kern="0" dirty="0">
                <a:solidFill>
                  <a:prstClr val="white"/>
                </a:solidFill>
              </a:rPr>
              <a:t>The internal fibre is terminated on the </a:t>
            </a:r>
            <a:r>
              <a:rPr lang="en-GB" altLang="en-US" sz="1600" kern="0" dirty="0">
                <a:solidFill>
                  <a:schemeClr val="accent5"/>
                </a:solidFill>
              </a:rPr>
              <a:t>Colt CTP. </a:t>
            </a:r>
            <a:r>
              <a:rPr lang="en-GB" altLang="en-US" sz="1600" kern="0" dirty="0">
                <a:solidFill>
                  <a:schemeClr val="bg1"/>
                </a:solidFill>
              </a:rPr>
              <a:t>Fr</a:t>
            </a:r>
            <a:r>
              <a:rPr lang="en-GB" altLang="en-US" sz="1600" kern="0" dirty="0">
                <a:solidFill>
                  <a:prstClr val="white"/>
                </a:solidFill>
              </a:rPr>
              <a:t>om here connections can be made to the CPE, or to an optical patch panel for further connectivity within the </a:t>
            </a:r>
            <a:r>
              <a:rPr lang="en-GB" altLang="en-US" sz="1600" kern="0" dirty="0" err="1">
                <a:solidFill>
                  <a:prstClr val="white"/>
                </a:solidFill>
              </a:rPr>
              <a:t>comms</a:t>
            </a:r>
            <a:r>
              <a:rPr lang="en-GB" altLang="en-US" sz="1600" kern="0" dirty="0">
                <a:solidFill>
                  <a:prstClr val="white"/>
                </a:solidFill>
              </a:rPr>
              <a:t> room</a:t>
            </a:r>
          </a:p>
        </p:txBody>
      </p:sp>
      <p:cxnSp>
        <p:nvCxnSpPr>
          <p:cNvPr id="7" name="Straight Arrow Connector 6"/>
          <p:cNvCxnSpPr/>
          <p:nvPr/>
        </p:nvCxnSpPr>
        <p:spPr>
          <a:xfrm>
            <a:off x="2639616" y="1122710"/>
            <a:ext cx="1008112" cy="8661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4439817" y="1478604"/>
            <a:ext cx="5983682" cy="1950396"/>
          </a:xfrm>
          <a:custGeom>
            <a:avLst/>
            <a:gdLst>
              <a:gd name="connsiteX0" fmla="*/ 11557 w 5817659"/>
              <a:gd name="connsiteY0" fmla="*/ 330741 h 1750979"/>
              <a:gd name="connsiteX1" fmla="*/ 21284 w 5817659"/>
              <a:gd name="connsiteY1" fmla="*/ 116732 h 1750979"/>
              <a:gd name="connsiteX2" fmla="*/ 206110 w 5817659"/>
              <a:gd name="connsiteY2" fmla="*/ 29183 h 1750979"/>
              <a:gd name="connsiteX3" fmla="*/ 1013506 w 5817659"/>
              <a:gd name="connsiteY3" fmla="*/ 0 h 1750979"/>
              <a:gd name="connsiteX4" fmla="*/ 2725574 w 5817659"/>
              <a:gd name="connsiteY4" fmla="*/ 9728 h 1750979"/>
              <a:gd name="connsiteX5" fmla="*/ 5225582 w 5817659"/>
              <a:gd name="connsiteY5" fmla="*/ 29183 h 1750979"/>
              <a:gd name="connsiteX6" fmla="*/ 5663327 w 5817659"/>
              <a:gd name="connsiteY6" fmla="*/ 68094 h 1750979"/>
              <a:gd name="connsiteX7" fmla="*/ 5760604 w 5817659"/>
              <a:gd name="connsiteY7" fmla="*/ 525294 h 1750979"/>
              <a:gd name="connsiteX8" fmla="*/ 5750876 w 5817659"/>
              <a:gd name="connsiteY8" fmla="*/ 1507787 h 1750979"/>
              <a:gd name="connsiteX9" fmla="*/ 4943480 w 5817659"/>
              <a:gd name="connsiteY9" fmla="*/ 1750979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7659" h="1750979">
                <a:moveTo>
                  <a:pt x="11557" y="330741"/>
                </a:moveTo>
                <a:cubicBezTo>
                  <a:pt x="208" y="248866"/>
                  <a:pt x="-11141" y="166992"/>
                  <a:pt x="21284" y="116732"/>
                </a:cubicBezTo>
                <a:cubicBezTo>
                  <a:pt x="53709" y="66472"/>
                  <a:pt x="40740" y="48638"/>
                  <a:pt x="206110" y="29183"/>
                </a:cubicBezTo>
                <a:cubicBezTo>
                  <a:pt x="371480" y="9728"/>
                  <a:pt x="1013506" y="0"/>
                  <a:pt x="1013506" y="0"/>
                </a:cubicBezTo>
                <a:lnTo>
                  <a:pt x="2725574" y="9728"/>
                </a:lnTo>
                <a:lnTo>
                  <a:pt x="5225582" y="29183"/>
                </a:lnTo>
                <a:cubicBezTo>
                  <a:pt x="5715208" y="38911"/>
                  <a:pt x="5574157" y="-14591"/>
                  <a:pt x="5663327" y="68094"/>
                </a:cubicBezTo>
                <a:cubicBezTo>
                  <a:pt x="5752497" y="150779"/>
                  <a:pt x="5746013" y="285345"/>
                  <a:pt x="5760604" y="525294"/>
                </a:cubicBezTo>
                <a:cubicBezTo>
                  <a:pt x="5775195" y="765243"/>
                  <a:pt x="5887063" y="1303506"/>
                  <a:pt x="5750876" y="1507787"/>
                </a:cubicBezTo>
                <a:cubicBezTo>
                  <a:pt x="5614689" y="1712068"/>
                  <a:pt x="5279084" y="1731523"/>
                  <a:pt x="4943480" y="1750979"/>
                </a:cubicBezTo>
              </a:path>
            </a:pathLst>
          </a:cu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18" name="Freeform 17"/>
          <p:cNvSpPr/>
          <p:nvPr/>
        </p:nvSpPr>
        <p:spPr>
          <a:xfrm>
            <a:off x="7710008" y="3289974"/>
            <a:ext cx="1816526" cy="128287"/>
          </a:xfrm>
          <a:custGeom>
            <a:avLst/>
            <a:gdLst>
              <a:gd name="connsiteX0" fmla="*/ 1816526 w 1816526"/>
              <a:gd name="connsiteY0" fmla="*/ 128287 h 128287"/>
              <a:gd name="connsiteX1" fmla="*/ 1644693 w 1816526"/>
              <a:gd name="connsiteY1" fmla="*/ 100671 h 128287"/>
              <a:gd name="connsiteX2" fmla="*/ 1304094 w 1816526"/>
              <a:gd name="connsiteY2" fmla="*/ 5549 h 128287"/>
              <a:gd name="connsiteX3" fmla="*/ 282298 w 1816526"/>
              <a:gd name="connsiteY3" fmla="*/ 20891 h 128287"/>
              <a:gd name="connsiteX4" fmla="*/ 0 w 1816526"/>
              <a:gd name="connsiteY4" fmla="*/ 100671 h 12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526" h="128287">
                <a:moveTo>
                  <a:pt x="1816526" y="128287"/>
                </a:moveTo>
                <a:cubicBezTo>
                  <a:pt x="1773312" y="124707"/>
                  <a:pt x="1730098" y="121127"/>
                  <a:pt x="1644693" y="100671"/>
                </a:cubicBezTo>
                <a:cubicBezTo>
                  <a:pt x="1559288" y="80215"/>
                  <a:pt x="1531160" y="18846"/>
                  <a:pt x="1304094" y="5549"/>
                </a:cubicBezTo>
                <a:cubicBezTo>
                  <a:pt x="1077028" y="-7748"/>
                  <a:pt x="499647" y="5037"/>
                  <a:pt x="282298" y="20891"/>
                </a:cubicBezTo>
                <a:cubicBezTo>
                  <a:pt x="64949" y="36745"/>
                  <a:pt x="32474" y="68708"/>
                  <a:pt x="0" y="10067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19" name="Freeform 18"/>
          <p:cNvSpPr/>
          <p:nvPr/>
        </p:nvSpPr>
        <p:spPr>
          <a:xfrm>
            <a:off x="7930937" y="3328801"/>
            <a:ext cx="1589460" cy="107934"/>
          </a:xfrm>
          <a:custGeom>
            <a:avLst/>
            <a:gdLst>
              <a:gd name="connsiteX0" fmla="*/ 1589460 w 1589460"/>
              <a:gd name="connsiteY0" fmla="*/ 107870 h 107934"/>
              <a:gd name="connsiteX1" fmla="*/ 1359326 w 1589460"/>
              <a:gd name="connsiteY1" fmla="*/ 92528 h 107934"/>
              <a:gd name="connsiteX2" fmla="*/ 1113850 w 1589460"/>
              <a:gd name="connsiteY2" fmla="*/ 12748 h 107934"/>
              <a:gd name="connsiteX3" fmla="*/ 665855 w 1589460"/>
              <a:gd name="connsiteY3" fmla="*/ 474 h 107934"/>
              <a:gd name="connsiteX4" fmla="*/ 119670 w 1589460"/>
              <a:gd name="connsiteY4" fmla="*/ 15816 h 107934"/>
              <a:gd name="connsiteX5" fmla="*/ 0 w 1589460"/>
              <a:gd name="connsiteY5" fmla="*/ 67980 h 10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460" h="107934">
                <a:moveTo>
                  <a:pt x="1589460" y="107870"/>
                </a:moveTo>
                <a:cubicBezTo>
                  <a:pt x="1514027" y="108126"/>
                  <a:pt x="1438594" y="108382"/>
                  <a:pt x="1359326" y="92528"/>
                </a:cubicBezTo>
                <a:cubicBezTo>
                  <a:pt x="1280058" y="76674"/>
                  <a:pt x="1229428" y="28090"/>
                  <a:pt x="1113850" y="12748"/>
                </a:cubicBezTo>
                <a:cubicBezTo>
                  <a:pt x="998272" y="-2594"/>
                  <a:pt x="831552" y="-37"/>
                  <a:pt x="665855" y="474"/>
                </a:cubicBezTo>
                <a:cubicBezTo>
                  <a:pt x="500158" y="985"/>
                  <a:pt x="230646" y="4565"/>
                  <a:pt x="119670" y="15816"/>
                </a:cubicBezTo>
                <a:cubicBezTo>
                  <a:pt x="8694" y="27067"/>
                  <a:pt x="4347" y="47523"/>
                  <a:pt x="0" y="6798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20" name="Freeform 19"/>
          <p:cNvSpPr/>
          <p:nvPr/>
        </p:nvSpPr>
        <p:spPr>
          <a:xfrm>
            <a:off x="7688529" y="3368164"/>
            <a:ext cx="1831868" cy="154424"/>
          </a:xfrm>
          <a:custGeom>
            <a:avLst/>
            <a:gdLst>
              <a:gd name="connsiteX0" fmla="*/ 1831868 w 1831868"/>
              <a:gd name="connsiteY0" fmla="*/ 74644 h 154424"/>
              <a:gd name="connsiteX1" fmla="*/ 1534228 w 1831868"/>
              <a:gd name="connsiteY1" fmla="*/ 80781 h 154424"/>
              <a:gd name="connsiteX2" fmla="*/ 1098507 w 1831868"/>
              <a:gd name="connsiteY2" fmla="*/ 13275 h 154424"/>
              <a:gd name="connsiteX3" fmla="*/ 478679 w 1831868"/>
              <a:gd name="connsiteY3" fmla="*/ 7138 h 154424"/>
              <a:gd name="connsiteX4" fmla="*/ 220929 w 1831868"/>
              <a:gd name="connsiteY4" fmla="*/ 93055 h 154424"/>
              <a:gd name="connsiteX5" fmla="*/ 61369 w 1831868"/>
              <a:gd name="connsiteY5" fmla="*/ 99192 h 154424"/>
              <a:gd name="connsiteX6" fmla="*/ 0 w 1831868"/>
              <a:gd name="connsiteY6" fmla="*/ 154424 h 1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868" h="154424">
                <a:moveTo>
                  <a:pt x="1831868" y="74644"/>
                </a:moveTo>
                <a:cubicBezTo>
                  <a:pt x="1744161" y="82826"/>
                  <a:pt x="1656455" y="91009"/>
                  <a:pt x="1534228" y="80781"/>
                </a:cubicBezTo>
                <a:cubicBezTo>
                  <a:pt x="1412001" y="70553"/>
                  <a:pt x="1274432" y="25549"/>
                  <a:pt x="1098507" y="13275"/>
                </a:cubicBezTo>
                <a:cubicBezTo>
                  <a:pt x="922582" y="1001"/>
                  <a:pt x="624942" y="-6159"/>
                  <a:pt x="478679" y="7138"/>
                </a:cubicBezTo>
                <a:cubicBezTo>
                  <a:pt x="332416" y="20435"/>
                  <a:pt x="290481" y="77713"/>
                  <a:pt x="220929" y="93055"/>
                </a:cubicBezTo>
                <a:cubicBezTo>
                  <a:pt x="151377" y="108397"/>
                  <a:pt x="98191" y="88964"/>
                  <a:pt x="61369" y="99192"/>
                </a:cubicBezTo>
                <a:cubicBezTo>
                  <a:pt x="24547" y="109420"/>
                  <a:pt x="12273" y="131922"/>
                  <a:pt x="0" y="15442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21" name="Freeform 20"/>
          <p:cNvSpPr/>
          <p:nvPr/>
        </p:nvSpPr>
        <p:spPr>
          <a:xfrm>
            <a:off x="7903322" y="3427220"/>
            <a:ext cx="1607871" cy="110710"/>
          </a:xfrm>
          <a:custGeom>
            <a:avLst/>
            <a:gdLst>
              <a:gd name="connsiteX0" fmla="*/ 1607871 w 1607871"/>
              <a:gd name="connsiteY0" fmla="*/ 18657 h 110710"/>
              <a:gd name="connsiteX1" fmla="*/ 1356258 w 1607871"/>
              <a:gd name="connsiteY1" fmla="*/ 73889 h 110710"/>
              <a:gd name="connsiteX2" fmla="*/ 902126 w 1607871"/>
              <a:gd name="connsiteY2" fmla="*/ 27862 h 110710"/>
              <a:gd name="connsiteX3" fmla="*/ 429584 w 1607871"/>
              <a:gd name="connsiteY3" fmla="*/ 246 h 110710"/>
              <a:gd name="connsiteX4" fmla="*/ 113533 w 1607871"/>
              <a:gd name="connsiteY4" fmla="*/ 43204 h 110710"/>
              <a:gd name="connsiteX5" fmla="*/ 0 w 1607871"/>
              <a:gd name="connsiteY5" fmla="*/ 110710 h 1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871" h="110710">
                <a:moveTo>
                  <a:pt x="1607871" y="18657"/>
                </a:moveTo>
                <a:cubicBezTo>
                  <a:pt x="1540876" y="45506"/>
                  <a:pt x="1473882" y="72355"/>
                  <a:pt x="1356258" y="73889"/>
                </a:cubicBezTo>
                <a:cubicBezTo>
                  <a:pt x="1238634" y="75423"/>
                  <a:pt x="1056572" y="40136"/>
                  <a:pt x="902126" y="27862"/>
                </a:cubicBezTo>
                <a:cubicBezTo>
                  <a:pt x="747680" y="15588"/>
                  <a:pt x="561016" y="-2311"/>
                  <a:pt x="429584" y="246"/>
                </a:cubicBezTo>
                <a:cubicBezTo>
                  <a:pt x="298152" y="2803"/>
                  <a:pt x="185130" y="24793"/>
                  <a:pt x="113533" y="43204"/>
                </a:cubicBezTo>
                <a:cubicBezTo>
                  <a:pt x="41936" y="61615"/>
                  <a:pt x="20968" y="86162"/>
                  <a:pt x="0" y="11071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22" name="Freeform 21"/>
          <p:cNvSpPr/>
          <p:nvPr/>
        </p:nvSpPr>
        <p:spPr>
          <a:xfrm>
            <a:off x="7226913" y="3409122"/>
            <a:ext cx="409490" cy="1268303"/>
          </a:xfrm>
          <a:custGeom>
            <a:avLst/>
            <a:gdLst>
              <a:gd name="connsiteX0" fmla="*/ 409490 w 409490"/>
              <a:gd name="connsiteY0" fmla="*/ 0 h 606287"/>
              <a:gd name="connsiteX1" fmla="*/ 61620 w 409490"/>
              <a:gd name="connsiteY1" fmla="*/ 119269 h 606287"/>
              <a:gd name="connsiteX2" fmla="*/ 1985 w 409490"/>
              <a:gd name="connsiteY2" fmla="*/ 606287 h 606287"/>
            </a:gdLst>
            <a:ahLst/>
            <a:cxnLst>
              <a:cxn ang="0">
                <a:pos x="connsiteX0" y="connsiteY0"/>
              </a:cxn>
              <a:cxn ang="0">
                <a:pos x="connsiteX1" y="connsiteY1"/>
              </a:cxn>
              <a:cxn ang="0">
                <a:pos x="connsiteX2" y="connsiteY2"/>
              </a:cxn>
            </a:cxnLst>
            <a:rect l="l" t="t" r="r" b="b"/>
            <a:pathLst>
              <a:path w="409490" h="606287">
                <a:moveTo>
                  <a:pt x="409490" y="0"/>
                </a:moveTo>
                <a:cubicBezTo>
                  <a:pt x="269513" y="9110"/>
                  <a:pt x="129537" y="18221"/>
                  <a:pt x="61620" y="119269"/>
                </a:cubicBezTo>
                <a:cubicBezTo>
                  <a:pt x="-6298" y="220317"/>
                  <a:pt x="-2157" y="413302"/>
                  <a:pt x="1985" y="60628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29" name="Freeform 28"/>
          <p:cNvSpPr/>
          <p:nvPr/>
        </p:nvSpPr>
        <p:spPr>
          <a:xfrm>
            <a:off x="7355313" y="3544926"/>
            <a:ext cx="266734" cy="1132499"/>
          </a:xfrm>
          <a:custGeom>
            <a:avLst/>
            <a:gdLst>
              <a:gd name="connsiteX0" fmla="*/ 409490 w 409490"/>
              <a:gd name="connsiteY0" fmla="*/ 0 h 606287"/>
              <a:gd name="connsiteX1" fmla="*/ 61620 w 409490"/>
              <a:gd name="connsiteY1" fmla="*/ 119269 h 606287"/>
              <a:gd name="connsiteX2" fmla="*/ 1985 w 409490"/>
              <a:gd name="connsiteY2" fmla="*/ 606287 h 606287"/>
            </a:gdLst>
            <a:ahLst/>
            <a:cxnLst>
              <a:cxn ang="0">
                <a:pos x="connsiteX0" y="connsiteY0"/>
              </a:cxn>
              <a:cxn ang="0">
                <a:pos x="connsiteX1" y="connsiteY1"/>
              </a:cxn>
              <a:cxn ang="0">
                <a:pos x="connsiteX2" y="connsiteY2"/>
              </a:cxn>
            </a:cxnLst>
            <a:rect l="l" t="t" r="r" b="b"/>
            <a:pathLst>
              <a:path w="409490" h="606287">
                <a:moveTo>
                  <a:pt x="409490" y="0"/>
                </a:moveTo>
                <a:cubicBezTo>
                  <a:pt x="269513" y="9110"/>
                  <a:pt x="129537" y="18221"/>
                  <a:pt x="61620" y="119269"/>
                </a:cubicBezTo>
                <a:cubicBezTo>
                  <a:pt x="-6298" y="220317"/>
                  <a:pt x="-2157" y="413302"/>
                  <a:pt x="1985" y="60628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30" name="Freeform 29"/>
          <p:cNvSpPr/>
          <p:nvPr/>
        </p:nvSpPr>
        <p:spPr>
          <a:xfrm>
            <a:off x="7622047" y="3400207"/>
            <a:ext cx="231557" cy="1283540"/>
          </a:xfrm>
          <a:custGeom>
            <a:avLst/>
            <a:gdLst>
              <a:gd name="connsiteX0" fmla="*/ 409490 w 409490"/>
              <a:gd name="connsiteY0" fmla="*/ 0 h 606287"/>
              <a:gd name="connsiteX1" fmla="*/ 61620 w 409490"/>
              <a:gd name="connsiteY1" fmla="*/ 119269 h 606287"/>
              <a:gd name="connsiteX2" fmla="*/ 1985 w 409490"/>
              <a:gd name="connsiteY2" fmla="*/ 606287 h 606287"/>
            </a:gdLst>
            <a:ahLst/>
            <a:cxnLst>
              <a:cxn ang="0">
                <a:pos x="connsiteX0" y="connsiteY0"/>
              </a:cxn>
              <a:cxn ang="0">
                <a:pos x="connsiteX1" y="connsiteY1"/>
              </a:cxn>
              <a:cxn ang="0">
                <a:pos x="connsiteX2" y="connsiteY2"/>
              </a:cxn>
            </a:cxnLst>
            <a:rect l="l" t="t" r="r" b="b"/>
            <a:pathLst>
              <a:path w="409490" h="606287">
                <a:moveTo>
                  <a:pt x="409490" y="0"/>
                </a:moveTo>
                <a:cubicBezTo>
                  <a:pt x="269513" y="9110"/>
                  <a:pt x="129537" y="18221"/>
                  <a:pt x="61620" y="119269"/>
                </a:cubicBezTo>
                <a:cubicBezTo>
                  <a:pt x="-6298" y="220317"/>
                  <a:pt x="-2157" y="413302"/>
                  <a:pt x="1985" y="60628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31" name="Freeform 30"/>
          <p:cNvSpPr/>
          <p:nvPr/>
        </p:nvSpPr>
        <p:spPr>
          <a:xfrm>
            <a:off x="7685981" y="3544926"/>
            <a:ext cx="160175" cy="1132499"/>
          </a:xfrm>
          <a:custGeom>
            <a:avLst/>
            <a:gdLst>
              <a:gd name="connsiteX0" fmla="*/ 409490 w 409490"/>
              <a:gd name="connsiteY0" fmla="*/ 0 h 606287"/>
              <a:gd name="connsiteX1" fmla="*/ 61620 w 409490"/>
              <a:gd name="connsiteY1" fmla="*/ 119269 h 606287"/>
              <a:gd name="connsiteX2" fmla="*/ 1985 w 409490"/>
              <a:gd name="connsiteY2" fmla="*/ 606287 h 606287"/>
            </a:gdLst>
            <a:ahLst/>
            <a:cxnLst>
              <a:cxn ang="0">
                <a:pos x="connsiteX0" y="connsiteY0"/>
              </a:cxn>
              <a:cxn ang="0">
                <a:pos x="connsiteX1" y="connsiteY1"/>
              </a:cxn>
              <a:cxn ang="0">
                <a:pos x="connsiteX2" y="connsiteY2"/>
              </a:cxn>
            </a:cxnLst>
            <a:rect l="l" t="t" r="r" b="b"/>
            <a:pathLst>
              <a:path w="409490" h="606287">
                <a:moveTo>
                  <a:pt x="409490" y="0"/>
                </a:moveTo>
                <a:cubicBezTo>
                  <a:pt x="269513" y="9110"/>
                  <a:pt x="129537" y="18221"/>
                  <a:pt x="61620" y="119269"/>
                </a:cubicBezTo>
                <a:cubicBezTo>
                  <a:pt x="-6298" y="220317"/>
                  <a:pt x="-2157" y="413302"/>
                  <a:pt x="1985" y="60628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pic>
        <p:nvPicPr>
          <p:cNvPr id="2355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3527" y="4329356"/>
            <a:ext cx="1446138" cy="673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3" name="Straight Arrow Connector 32"/>
          <p:cNvCxnSpPr/>
          <p:nvPr/>
        </p:nvCxnSpPr>
        <p:spPr>
          <a:xfrm flipH="1">
            <a:off x="4439818" y="1052736"/>
            <a:ext cx="2448271" cy="936104"/>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611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right)">
                                      <p:cBhvr>
                                        <p:cTn id="23" dur="500"/>
                                        <p:tgtEl>
                                          <p:spTgt spid="2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righ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up)">
                                      <p:cBhvr>
                                        <p:cTn id="40" dur="500"/>
                                        <p:tgtEl>
                                          <p:spTgt spid="31"/>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23556"/>
                                        </p:tgtEl>
                                        <p:attrNameLst>
                                          <p:attrName>style.visibility</p:attrName>
                                        </p:attrNameLst>
                                      </p:cBhvr>
                                      <p:to>
                                        <p:strVal val="visible"/>
                                      </p:to>
                                    </p:set>
                                    <p:anim calcmode="lin" valueType="num">
                                      <p:cBhvr>
                                        <p:cTn id="44" dur="500" fill="hold"/>
                                        <p:tgtEl>
                                          <p:spTgt spid="23556"/>
                                        </p:tgtEl>
                                        <p:attrNameLst>
                                          <p:attrName>ppt_w</p:attrName>
                                        </p:attrNameLst>
                                      </p:cBhvr>
                                      <p:tavLst>
                                        <p:tav tm="0">
                                          <p:val>
                                            <p:fltVal val="0"/>
                                          </p:val>
                                        </p:tav>
                                        <p:tav tm="100000">
                                          <p:val>
                                            <p:strVal val="#ppt_w"/>
                                          </p:val>
                                        </p:tav>
                                      </p:tavLst>
                                    </p:anim>
                                    <p:anim calcmode="lin" valueType="num">
                                      <p:cBhvr>
                                        <p:cTn id="45" dur="500" fill="hold"/>
                                        <p:tgtEl>
                                          <p:spTgt spid="23556"/>
                                        </p:tgtEl>
                                        <p:attrNameLst>
                                          <p:attrName>ppt_h</p:attrName>
                                        </p:attrNameLst>
                                      </p:cBhvr>
                                      <p:tavLst>
                                        <p:tav tm="0">
                                          <p:val>
                                            <p:fltVal val="0"/>
                                          </p:val>
                                        </p:tav>
                                        <p:tav tm="100000">
                                          <p:val>
                                            <p:strVal val="#ppt_h"/>
                                          </p:val>
                                        </p:tav>
                                      </p:tavLst>
                                    </p:anim>
                                    <p:animEffect transition="in" filter="fade">
                                      <p:cBhvr>
                                        <p:cTn id="46"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18" grpId="0" animBg="1"/>
      <p:bldP spid="19" grpId="0" animBg="1"/>
      <p:bldP spid="20" grpId="0" animBg="1"/>
      <p:bldP spid="21" grpId="0" animBg="1"/>
      <p:bldP spid="22" grpId="0" animBg="1"/>
      <p:bldP spid="29" grpId="0" animBg="1"/>
      <p:bldP spid="30"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71913" y="1993901"/>
            <a:ext cx="1801812" cy="2346325"/>
          </a:xfrm>
          <a:prstGeom prst="rect">
            <a:avLst/>
          </a:prstGeom>
          <a:noFill/>
          <a:ln w="12700">
            <a:solidFill>
              <a:schemeClr val="tx1"/>
            </a:solidFill>
            <a:prstDash val="sysDot"/>
            <a:miter lim="800000"/>
            <a:headEnd type="none" w="sm" len="sm"/>
            <a:tailEnd type="none" w="sm" len="sm"/>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48131" name="Text Box 3"/>
          <p:cNvSpPr txBox="1">
            <a:spLocks noChangeArrowheads="1"/>
          </p:cNvSpPr>
          <p:nvPr/>
        </p:nvSpPr>
        <p:spPr bwMode="auto">
          <a:xfrm>
            <a:off x="4100513" y="1687513"/>
            <a:ext cx="1465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600" kern="0">
                <a:latin typeface="Tahoma" panose="020B0604030504040204" pitchFamily="34" charset="0"/>
              </a:rPr>
              <a:t>Central Room </a:t>
            </a:r>
          </a:p>
        </p:txBody>
      </p:sp>
      <p:sp>
        <p:nvSpPr>
          <p:cNvPr id="48132" name="Rectangle 4"/>
          <p:cNvSpPr>
            <a:spLocks noChangeArrowheads="1"/>
          </p:cNvSpPr>
          <p:nvPr/>
        </p:nvSpPr>
        <p:spPr bwMode="auto">
          <a:xfrm>
            <a:off x="6688138" y="2078039"/>
            <a:ext cx="2895600" cy="2168525"/>
          </a:xfrm>
          <a:prstGeom prst="rect">
            <a:avLst/>
          </a:prstGeom>
          <a:noFill/>
          <a:ln w="12700">
            <a:solidFill>
              <a:schemeClr val="tx1"/>
            </a:solidFill>
            <a:prstDash val="sysDot"/>
            <a:miter lim="800000"/>
            <a:headEnd type="none" w="sm" len="sm"/>
            <a:tailEnd type="none" w="sm" len="sm"/>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48133" name="Text Box 5"/>
          <p:cNvSpPr txBox="1">
            <a:spLocks noChangeArrowheads="1"/>
          </p:cNvSpPr>
          <p:nvPr/>
        </p:nvSpPr>
        <p:spPr bwMode="auto">
          <a:xfrm>
            <a:off x="7677151" y="1712913"/>
            <a:ext cx="171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600" kern="0">
                <a:latin typeface="Tahoma" panose="020B0604030504040204" pitchFamily="34" charset="0"/>
              </a:rPr>
              <a:t>Customer Rooms</a:t>
            </a:r>
          </a:p>
        </p:txBody>
      </p:sp>
      <p:sp>
        <p:nvSpPr>
          <p:cNvPr id="48134" name="Line 6"/>
          <p:cNvSpPr>
            <a:spLocks noChangeShapeType="1"/>
          </p:cNvSpPr>
          <p:nvPr/>
        </p:nvSpPr>
        <p:spPr bwMode="auto">
          <a:xfrm>
            <a:off x="8054975" y="2078038"/>
            <a:ext cx="0" cy="215265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35" name="Line 7"/>
          <p:cNvSpPr>
            <a:spLocks noChangeShapeType="1"/>
          </p:cNvSpPr>
          <p:nvPr/>
        </p:nvSpPr>
        <p:spPr bwMode="auto">
          <a:xfrm>
            <a:off x="6688139" y="3186113"/>
            <a:ext cx="1366837"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36" name="Text Box 8"/>
          <p:cNvSpPr txBox="1">
            <a:spLocks noChangeArrowheads="1"/>
          </p:cNvSpPr>
          <p:nvPr/>
        </p:nvSpPr>
        <p:spPr bwMode="auto">
          <a:xfrm>
            <a:off x="3073400" y="3875089"/>
            <a:ext cx="47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latin typeface="Tahoma" panose="020B0604030504040204" pitchFamily="34" charset="0"/>
              </a:rPr>
              <a:t>24 F</a:t>
            </a:r>
          </a:p>
        </p:txBody>
      </p:sp>
      <p:sp>
        <p:nvSpPr>
          <p:cNvPr id="48137" name="Rectangle 9"/>
          <p:cNvSpPr>
            <a:spLocks noChangeArrowheads="1"/>
          </p:cNvSpPr>
          <p:nvPr/>
        </p:nvSpPr>
        <p:spPr bwMode="auto">
          <a:xfrm>
            <a:off x="2473326" y="1412875"/>
            <a:ext cx="7254875" cy="3354388"/>
          </a:xfrm>
          <a:prstGeom prst="rect">
            <a:avLst/>
          </a:prstGeom>
          <a:noFill/>
          <a:ln w="38100">
            <a:solidFill>
              <a:schemeClr val="bg2"/>
            </a:solidFill>
            <a:miter lim="800000"/>
            <a:headEnd type="none" w="sm" len="sm"/>
            <a:tailEnd type="none" w="sm" len="sm"/>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nvGrpSpPr>
          <p:cNvPr id="48138" name="Group 10"/>
          <p:cNvGrpSpPr>
            <a:grpSpLocks/>
          </p:cNvGrpSpPr>
          <p:nvPr/>
        </p:nvGrpSpPr>
        <p:grpSpPr bwMode="auto">
          <a:xfrm rot="5400000">
            <a:off x="3326607" y="4399757"/>
            <a:ext cx="222250" cy="2316163"/>
            <a:chOff x="528" y="1104"/>
            <a:chExt cx="192" cy="1524"/>
          </a:xfrm>
        </p:grpSpPr>
        <p:sp>
          <p:nvSpPr>
            <p:cNvPr id="48177" name="Freeform 11"/>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78" name="Oval 12"/>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8139" name="Group 13"/>
          <p:cNvGrpSpPr>
            <a:grpSpLocks/>
          </p:cNvGrpSpPr>
          <p:nvPr/>
        </p:nvGrpSpPr>
        <p:grpSpPr bwMode="auto">
          <a:xfrm>
            <a:off x="2535238" y="5192713"/>
            <a:ext cx="6437312" cy="188912"/>
            <a:chOff x="143" y="3887"/>
            <a:chExt cx="4801" cy="144"/>
          </a:xfrm>
        </p:grpSpPr>
        <p:sp>
          <p:nvSpPr>
            <p:cNvPr id="48175" name="Freeform 14"/>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76" name="Oval 15"/>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8140" name="Group 16"/>
          <p:cNvGrpSpPr>
            <a:grpSpLocks/>
          </p:cNvGrpSpPr>
          <p:nvPr/>
        </p:nvGrpSpPr>
        <p:grpSpPr bwMode="auto">
          <a:xfrm>
            <a:off x="2601914" y="5319713"/>
            <a:ext cx="6499225" cy="188912"/>
            <a:chOff x="143" y="3887"/>
            <a:chExt cx="4801" cy="144"/>
          </a:xfrm>
        </p:grpSpPr>
        <p:sp>
          <p:nvSpPr>
            <p:cNvPr id="48173" name="Freeform 17"/>
            <p:cNvSpPr>
              <a:spLocks/>
            </p:cNvSpPr>
            <p:nvPr/>
          </p:nvSpPr>
          <p:spPr bwMode="auto">
            <a:xfrm rot="5400000">
              <a:off x="2442" y="1588"/>
              <a:ext cx="144" cy="4742"/>
            </a:xfrm>
            <a:custGeom>
              <a:avLst/>
              <a:gdLst>
                <a:gd name="T0" fmla="*/ 0 w 192"/>
                <a:gd name="T1" fmla="*/ 0 h 1476"/>
                <a:gd name="T2" fmla="*/ 0 w 192"/>
                <a:gd name="T3" fmla="*/ 492840 h 1476"/>
                <a:gd name="T4" fmla="*/ 17 w 192"/>
                <a:gd name="T5" fmla="*/ 505206 h 1476"/>
                <a:gd name="T6" fmla="*/ 33 w 192"/>
                <a:gd name="T7" fmla="*/ 502417 h 1476"/>
                <a:gd name="T8" fmla="*/ 46 w 192"/>
                <a:gd name="T9" fmla="*/ 490187 h 1476"/>
                <a:gd name="T10" fmla="*/ 46 w 192"/>
                <a:gd name="T11" fmla="*/ 0 h 1476"/>
                <a:gd name="T12" fmla="*/ 2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74" name="Oval 18"/>
            <p:cNvSpPr>
              <a:spLocks noChangeArrowheads="1"/>
            </p:cNvSpPr>
            <p:nvPr/>
          </p:nvSpPr>
          <p:spPr bwMode="auto">
            <a:xfrm rot="5400000">
              <a:off x="4843" y="3930"/>
              <a:ext cx="143" cy="59"/>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8141" name="AutoShape 19"/>
          <p:cNvSpPr>
            <a:spLocks noChangeArrowheads="1"/>
          </p:cNvSpPr>
          <p:nvPr/>
        </p:nvSpPr>
        <p:spPr bwMode="auto">
          <a:xfrm>
            <a:off x="2536826" y="5256213"/>
            <a:ext cx="1801813" cy="736600"/>
          </a:xfrm>
          <a:prstGeom prst="cube">
            <a:avLst>
              <a:gd name="adj" fmla="val 24986"/>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b="1" kern="0">
                <a:solidFill>
                  <a:srgbClr val="EDEDED"/>
                </a:solidFill>
                <a:latin typeface="Tahoma" panose="020B0604030504040204" pitchFamily="34" charset="0"/>
              </a:rPr>
              <a:t>Flexibility Point</a:t>
            </a:r>
          </a:p>
          <a:p>
            <a:pPr>
              <a:spcBef>
                <a:spcPct val="0"/>
              </a:spcBef>
              <a:buClrTx/>
              <a:buSzTx/>
            </a:pPr>
            <a:r>
              <a:rPr lang="nl-NL" altLang="en-US" sz="1000" kern="0">
                <a:solidFill>
                  <a:srgbClr val="EDEDED"/>
                </a:solidFill>
                <a:latin typeface="Tahoma" panose="020B0604030504040204" pitchFamily="34" charset="0"/>
              </a:rPr>
              <a:t>(handhole with </a:t>
            </a:r>
          </a:p>
          <a:p>
            <a:pPr>
              <a:spcBef>
                <a:spcPct val="0"/>
              </a:spcBef>
              <a:buClrTx/>
              <a:buSzTx/>
            </a:pPr>
            <a:r>
              <a:rPr lang="nl-NL" altLang="en-US" sz="1000" kern="0">
                <a:solidFill>
                  <a:srgbClr val="EDEDED"/>
                </a:solidFill>
                <a:latin typeface="Tahoma" panose="020B0604030504040204" pitchFamily="34" charset="0"/>
              </a:rPr>
              <a:t>joint = doplas)</a:t>
            </a:r>
          </a:p>
        </p:txBody>
      </p:sp>
      <p:grpSp>
        <p:nvGrpSpPr>
          <p:cNvPr id="48142" name="Group 20"/>
          <p:cNvGrpSpPr>
            <a:grpSpLocks/>
          </p:cNvGrpSpPr>
          <p:nvPr/>
        </p:nvGrpSpPr>
        <p:grpSpPr bwMode="auto">
          <a:xfrm rot="5400000">
            <a:off x="5209382" y="4445794"/>
            <a:ext cx="254000" cy="2252663"/>
            <a:chOff x="528" y="1104"/>
            <a:chExt cx="192" cy="1524"/>
          </a:xfrm>
        </p:grpSpPr>
        <p:sp>
          <p:nvSpPr>
            <p:cNvPr id="48171" name="Freeform 21"/>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72" name="Oval 22"/>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grpSp>
        <p:nvGrpSpPr>
          <p:cNvPr id="48143" name="Group 23"/>
          <p:cNvGrpSpPr>
            <a:grpSpLocks/>
          </p:cNvGrpSpPr>
          <p:nvPr/>
        </p:nvGrpSpPr>
        <p:grpSpPr bwMode="auto">
          <a:xfrm rot="16200000">
            <a:off x="2899570" y="4782345"/>
            <a:ext cx="1012825" cy="192087"/>
            <a:chOff x="2016" y="3600"/>
            <a:chExt cx="2980" cy="192"/>
          </a:xfrm>
        </p:grpSpPr>
        <p:grpSp>
          <p:nvGrpSpPr>
            <p:cNvPr id="48166" name="Group 24"/>
            <p:cNvGrpSpPr>
              <a:grpSpLocks/>
            </p:cNvGrpSpPr>
            <p:nvPr/>
          </p:nvGrpSpPr>
          <p:grpSpPr bwMode="auto">
            <a:xfrm rot="5400000">
              <a:off x="2760" y="2856"/>
              <a:ext cx="192" cy="1680"/>
              <a:chOff x="528" y="1104"/>
              <a:chExt cx="192" cy="1524"/>
            </a:xfrm>
          </p:grpSpPr>
          <p:sp>
            <p:nvSpPr>
              <p:cNvPr id="48169" name="Freeform 25"/>
              <p:cNvSpPr>
                <a:spLocks/>
              </p:cNvSpPr>
              <p:nvPr/>
            </p:nvSpPr>
            <p:spPr bwMode="auto">
              <a:xfrm>
                <a:off x="528" y="1152"/>
                <a:ext cx="192" cy="1476"/>
              </a:xfrm>
              <a:custGeom>
                <a:avLst/>
                <a:gdLst>
                  <a:gd name="T0" fmla="*/ 0 w 192"/>
                  <a:gd name="T1" fmla="*/ 0 h 1476"/>
                  <a:gd name="T2" fmla="*/ 0 w 192"/>
                  <a:gd name="T3" fmla="*/ 1440 h 1476"/>
                  <a:gd name="T4" fmla="*/ 68 w 192"/>
                  <a:gd name="T5" fmla="*/ 1476 h 1476"/>
                  <a:gd name="T6" fmla="*/ 140 w 192"/>
                  <a:gd name="T7" fmla="*/ 1468 h 1476"/>
                  <a:gd name="T8" fmla="*/ 192 w 192"/>
                  <a:gd name="T9" fmla="*/ 1432 h 1476"/>
                  <a:gd name="T10" fmla="*/ 192 w 192"/>
                  <a:gd name="T11" fmla="*/ 0 h 1476"/>
                  <a:gd name="T12" fmla="*/ 9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47762F"/>
                  </a:gs>
                  <a:gs pos="50000">
                    <a:srgbClr val="99FF66"/>
                  </a:gs>
                  <a:gs pos="100000">
                    <a:srgbClr val="47762F"/>
                  </a:gs>
                </a:gsLst>
                <a:lin ang="5400000" scaled="1"/>
              </a:gradFill>
              <a:ln w="12700" cap="flat" cmpd="sng">
                <a:solidFill>
                  <a:schemeClr val="accent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70" name="Oval 26"/>
              <p:cNvSpPr>
                <a:spLocks noChangeArrowheads="1"/>
              </p:cNvSpPr>
              <p:nvPr/>
            </p:nvSpPr>
            <p:spPr bwMode="auto">
              <a:xfrm>
                <a:off x="528" y="1104"/>
                <a:ext cx="192" cy="48"/>
              </a:xfrm>
              <a:prstGeom prst="ellipse">
                <a:avLst/>
              </a:prstGeom>
              <a:gradFill rotWithShape="0">
                <a:gsLst>
                  <a:gs pos="0">
                    <a:srgbClr val="47762F"/>
                  </a:gs>
                  <a:gs pos="50000">
                    <a:srgbClr val="99FF66"/>
                  </a:gs>
                  <a:gs pos="100000">
                    <a:srgbClr val="47762F"/>
                  </a:gs>
                </a:gsLst>
                <a:lin ang="5400000" scaled="1"/>
              </a:grad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8167" name="Freeform 27"/>
            <p:cNvSpPr>
              <a:spLocks/>
            </p:cNvSpPr>
            <p:nvPr/>
          </p:nvSpPr>
          <p:spPr bwMode="auto">
            <a:xfrm rot="5400000">
              <a:off x="4250" y="3045"/>
              <a:ext cx="95" cy="1302"/>
            </a:xfrm>
            <a:custGeom>
              <a:avLst/>
              <a:gdLst>
                <a:gd name="T0" fmla="*/ 0 w 192"/>
                <a:gd name="T1" fmla="*/ 0 h 1476"/>
                <a:gd name="T2" fmla="*/ 0 w 192"/>
                <a:gd name="T3" fmla="*/ 769 h 1476"/>
                <a:gd name="T4" fmla="*/ 2 w 192"/>
                <a:gd name="T5" fmla="*/ 789 h 1476"/>
                <a:gd name="T6" fmla="*/ 4 w 192"/>
                <a:gd name="T7" fmla="*/ 783 h 1476"/>
                <a:gd name="T8" fmla="*/ 5 w 192"/>
                <a:gd name="T9" fmla="*/ 765 h 1476"/>
                <a:gd name="T10" fmla="*/ 5 w 192"/>
                <a:gd name="T11" fmla="*/ 0 h 1476"/>
                <a:gd name="T12" fmla="*/ 3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68" name="Oval 28"/>
            <p:cNvSpPr>
              <a:spLocks noChangeArrowheads="1"/>
            </p:cNvSpPr>
            <p:nvPr/>
          </p:nvSpPr>
          <p:spPr bwMode="auto">
            <a:xfrm rot="5400000">
              <a:off x="4922" y="3670"/>
              <a:ext cx="95" cy="52"/>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grpSp>
      <p:sp>
        <p:nvSpPr>
          <p:cNvPr id="48144" name="AutoShape 29"/>
          <p:cNvSpPr>
            <a:spLocks noChangeArrowheads="1"/>
          </p:cNvSpPr>
          <p:nvPr/>
        </p:nvSpPr>
        <p:spPr bwMode="auto">
          <a:xfrm>
            <a:off x="3051176" y="4117975"/>
            <a:ext cx="708025" cy="357188"/>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BFP</a:t>
            </a:r>
          </a:p>
        </p:txBody>
      </p:sp>
      <p:cxnSp>
        <p:nvCxnSpPr>
          <p:cNvPr id="48145" name="AutoShape 30"/>
          <p:cNvCxnSpPr>
            <a:cxnSpLocks noChangeShapeType="1"/>
            <a:stCxn id="48144" idx="0"/>
            <a:endCxn id="48162" idx="2"/>
          </p:cNvCxnSpPr>
          <p:nvPr/>
        </p:nvCxnSpPr>
        <p:spPr bwMode="auto">
          <a:xfrm rot="16200000">
            <a:off x="3489326" y="3343276"/>
            <a:ext cx="735012" cy="814387"/>
          </a:xfrm>
          <a:prstGeom prst="curvedConnector2">
            <a:avLst/>
          </a:prstGeom>
          <a:noFill/>
          <a:ln w="38100">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8146" name="Group 31"/>
          <p:cNvGrpSpPr>
            <a:grpSpLocks/>
          </p:cNvGrpSpPr>
          <p:nvPr/>
        </p:nvGrpSpPr>
        <p:grpSpPr bwMode="auto">
          <a:xfrm>
            <a:off x="4264025" y="2251075"/>
            <a:ext cx="1270000" cy="1862138"/>
            <a:chOff x="1528" y="1272"/>
            <a:chExt cx="948" cy="1412"/>
          </a:xfrm>
        </p:grpSpPr>
        <p:sp>
          <p:nvSpPr>
            <p:cNvPr id="48161" name="AutoShape 32"/>
            <p:cNvSpPr>
              <a:spLocks noChangeArrowheads="1"/>
            </p:cNvSpPr>
            <p:nvPr/>
          </p:nvSpPr>
          <p:spPr bwMode="auto">
            <a:xfrm>
              <a:off x="1528" y="1272"/>
              <a:ext cx="948" cy="1412"/>
            </a:xfrm>
            <a:prstGeom prst="cube">
              <a:avLst>
                <a:gd name="adj" fmla="val 24986"/>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8162" name="AutoShape 33"/>
            <p:cNvSpPr>
              <a:spLocks noChangeArrowheads="1"/>
            </p:cNvSpPr>
            <p:nvPr/>
          </p:nvSpPr>
          <p:spPr bwMode="auto">
            <a:xfrm>
              <a:off x="1528" y="1984"/>
              <a:ext cx="772" cy="235"/>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CTP</a:t>
              </a:r>
            </a:p>
          </p:txBody>
        </p:sp>
        <p:sp>
          <p:nvSpPr>
            <p:cNvPr id="48163" name="AutoShape 34"/>
            <p:cNvSpPr>
              <a:spLocks noChangeArrowheads="1"/>
            </p:cNvSpPr>
            <p:nvPr/>
          </p:nvSpPr>
          <p:spPr bwMode="auto">
            <a:xfrm>
              <a:off x="1528" y="1600"/>
              <a:ext cx="816" cy="440"/>
            </a:xfrm>
            <a:prstGeom prst="cube">
              <a:avLst>
                <a:gd name="adj" fmla="val 24986"/>
              </a:avLst>
            </a:prstGeom>
            <a:solidFill>
              <a:srgbClr val="800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8164" name="Text Box 35"/>
            <p:cNvSpPr txBox="1">
              <a:spLocks noChangeArrowheads="1"/>
            </p:cNvSpPr>
            <p:nvPr/>
          </p:nvSpPr>
          <p:spPr bwMode="auto">
            <a:xfrm>
              <a:off x="1695" y="2333"/>
              <a:ext cx="138"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600" b="1" i="1" kern="0">
                <a:latin typeface="Tahoma" panose="020B0604030504040204" pitchFamily="34" charset="0"/>
              </a:endParaRPr>
            </a:p>
          </p:txBody>
        </p:sp>
        <p:sp>
          <p:nvSpPr>
            <p:cNvPr id="48165" name="AutoShape 36"/>
            <p:cNvSpPr>
              <a:spLocks noChangeArrowheads="1"/>
            </p:cNvSpPr>
            <p:nvPr/>
          </p:nvSpPr>
          <p:spPr bwMode="auto">
            <a:xfrm>
              <a:off x="1528" y="1428"/>
              <a:ext cx="784" cy="300"/>
            </a:xfrm>
            <a:prstGeom prst="cube">
              <a:avLst>
                <a:gd name="adj" fmla="val 24986"/>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000" kern="0">
                  <a:solidFill>
                    <a:srgbClr val="EDEDED"/>
                  </a:solidFill>
                  <a:latin typeface="Tahoma" panose="020B0604030504040204" pitchFamily="34" charset="0"/>
                </a:rPr>
                <a:t>Presentation</a:t>
              </a:r>
              <a:br>
                <a:rPr lang="nl-NL" altLang="en-US" sz="1000" kern="0">
                  <a:solidFill>
                    <a:srgbClr val="EDEDED"/>
                  </a:solidFill>
                  <a:latin typeface="Tahoma" panose="020B0604030504040204" pitchFamily="34" charset="0"/>
                </a:rPr>
              </a:br>
              <a:r>
                <a:rPr lang="nl-NL" altLang="en-US" sz="1000" kern="0">
                  <a:solidFill>
                    <a:srgbClr val="EDEDED"/>
                  </a:solidFill>
                  <a:latin typeface="Tahoma" panose="020B0604030504040204" pitchFamily="34" charset="0"/>
                </a:rPr>
                <a:t>Panel</a:t>
              </a:r>
            </a:p>
          </p:txBody>
        </p:sp>
      </p:grpSp>
      <p:sp>
        <p:nvSpPr>
          <p:cNvPr id="48147" name="Line 37"/>
          <p:cNvSpPr>
            <a:spLocks noChangeShapeType="1"/>
          </p:cNvSpPr>
          <p:nvPr/>
        </p:nvSpPr>
        <p:spPr bwMode="auto">
          <a:xfrm>
            <a:off x="5240339" y="2662238"/>
            <a:ext cx="1639887" cy="0"/>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48" name="AutoShape 38"/>
          <p:cNvSpPr>
            <a:spLocks noChangeArrowheads="1"/>
          </p:cNvSpPr>
          <p:nvPr/>
        </p:nvSpPr>
        <p:spPr bwMode="auto">
          <a:xfrm>
            <a:off x="6848475" y="2409826"/>
            <a:ext cx="1030288" cy="442913"/>
          </a:xfrm>
          <a:prstGeom prst="cube">
            <a:avLst>
              <a:gd name="adj" fmla="val 24986"/>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CP-DDF</a:t>
            </a:r>
          </a:p>
        </p:txBody>
      </p:sp>
      <p:grpSp>
        <p:nvGrpSpPr>
          <p:cNvPr id="48149" name="Group 39"/>
          <p:cNvGrpSpPr>
            <a:grpSpLocks/>
          </p:cNvGrpSpPr>
          <p:nvPr/>
        </p:nvGrpSpPr>
        <p:grpSpPr bwMode="auto">
          <a:xfrm>
            <a:off x="8253414" y="2251075"/>
            <a:ext cx="1271587" cy="1862138"/>
            <a:chOff x="1528" y="1272"/>
            <a:chExt cx="948" cy="1412"/>
          </a:xfrm>
        </p:grpSpPr>
        <p:sp>
          <p:nvSpPr>
            <p:cNvPr id="48156" name="AutoShape 40"/>
            <p:cNvSpPr>
              <a:spLocks noChangeArrowheads="1"/>
            </p:cNvSpPr>
            <p:nvPr/>
          </p:nvSpPr>
          <p:spPr bwMode="auto">
            <a:xfrm>
              <a:off x="1528" y="1272"/>
              <a:ext cx="948" cy="1412"/>
            </a:xfrm>
            <a:prstGeom prst="cube">
              <a:avLst>
                <a:gd name="adj" fmla="val 24986"/>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8157" name="AutoShape 41"/>
            <p:cNvSpPr>
              <a:spLocks noChangeArrowheads="1"/>
            </p:cNvSpPr>
            <p:nvPr/>
          </p:nvSpPr>
          <p:spPr bwMode="auto">
            <a:xfrm>
              <a:off x="1528" y="1984"/>
              <a:ext cx="772" cy="235"/>
            </a:xfrm>
            <a:prstGeom prst="cube">
              <a:avLst>
                <a:gd name="adj" fmla="val 24986"/>
              </a:avLst>
            </a:prstGeom>
            <a:solidFill>
              <a:srgbClr val="99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CTP</a:t>
              </a:r>
            </a:p>
          </p:txBody>
        </p:sp>
        <p:sp>
          <p:nvSpPr>
            <p:cNvPr id="48158" name="AutoShape 42"/>
            <p:cNvSpPr>
              <a:spLocks noChangeArrowheads="1"/>
            </p:cNvSpPr>
            <p:nvPr/>
          </p:nvSpPr>
          <p:spPr bwMode="auto">
            <a:xfrm>
              <a:off x="1528" y="1600"/>
              <a:ext cx="816" cy="440"/>
            </a:xfrm>
            <a:prstGeom prst="cube">
              <a:avLst>
                <a:gd name="adj" fmla="val 24986"/>
              </a:avLst>
            </a:prstGeom>
            <a:solidFill>
              <a:srgbClr val="800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solidFill>
                    <a:srgbClr val="EDEDED"/>
                  </a:solidFill>
                  <a:latin typeface="Tahoma" panose="020B0604030504040204" pitchFamily="34" charset="0"/>
                </a:rPr>
                <a:t>SDH mux</a:t>
              </a:r>
            </a:p>
          </p:txBody>
        </p:sp>
        <p:sp>
          <p:nvSpPr>
            <p:cNvPr id="48159" name="Text Box 43"/>
            <p:cNvSpPr txBox="1">
              <a:spLocks noChangeArrowheads="1"/>
            </p:cNvSpPr>
            <p:nvPr/>
          </p:nvSpPr>
          <p:spPr bwMode="auto">
            <a:xfrm>
              <a:off x="1695" y="2333"/>
              <a:ext cx="137"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600" b="1" i="1" kern="0">
                <a:latin typeface="Tahoma" panose="020B0604030504040204" pitchFamily="34" charset="0"/>
              </a:endParaRPr>
            </a:p>
          </p:txBody>
        </p:sp>
        <p:sp>
          <p:nvSpPr>
            <p:cNvPr id="48160" name="AutoShape 44"/>
            <p:cNvSpPr>
              <a:spLocks noChangeArrowheads="1"/>
            </p:cNvSpPr>
            <p:nvPr/>
          </p:nvSpPr>
          <p:spPr bwMode="auto">
            <a:xfrm>
              <a:off x="1528" y="1428"/>
              <a:ext cx="784" cy="300"/>
            </a:xfrm>
            <a:prstGeom prst="cube">
              <a:avLst>
                <a:gd name="adj" fmla="val 24986"/>
              </a:avLst>
            </a:prstGeom>
            <a:solidFill>
              <a:srgbClr val="FF66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defTabSz="968375">
                <a:spcBef>
                  <a:spcPct val="75000"/>
                </a:spcBef>
                <a:buClr>
                  <a:schemeClr val="tx2"/>
                </a:buClr>
                <a:buSzPct val="125000"/>
                <a:defRPr sz="2000">
                  <a:solidFill>
                    <a:schemeClr val="tx1"/>
                  </a:solidFill>
                  <a:latin typeface="Arial" panose="020B0604020202020204" pitchFamily="34" charset="0"/>
                </a:defRPr>
              </a:lvl1pPr>
              <a:lvl2pPr marL="742950" indent="-285750" defTabSz="968375">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968375">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968375">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968375">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000" kern="0">
                  <a:solidFill>
                    <a:srgbClr val="EDEDED"/>
                  </a:solidFill>
                  <a:latin typeface="Tahoma" panose="020B0604030504040204" pitchFamily="34" charset="0"/>
                </a:rPr>
                <a:t>Presentation</a:t>
              </a:r>
            </a:p>
            <a:p>
              <a:pPr>
                <a:spcBef>
                  <a:spcPct val="0"/>
                </a:spcBef>
                <a:buClrTx/>
                <a:buSzTx/>
              </a:pPr>
              <a:r>
                <a:rPr lang="nl-NL" altLang="en-US" sz="1000" kern="0">
                  <a:solidFill>
                    <a:srgbClr val="EDEDED"/>
                  </a:solidFill>
                  <a:latin typeface="Tahoma" panose="020B0604030504040204" pitchFamily="34" charset="0"/>
                </a:rPr>
                <a:t>Panel</a:t>
              </a:r>
            </a:p>
          </p:txBody>
        </p:sp>
      </p:grpSp>
      <p:cxnSp>
        <p:nvCxnSpPr>
          <p:cNvPr id="48150" name="AutoShape 45"/>
          <p:cNvCxnSpPr>
            <a:cxnSpLocks noChangeShapeType="1"/>
            <a:stCxn id="48144" idx="4"/>
            <a:endCxn id="48157" idx="4"/>
          </p:cNvCxnSpPr>
          <p:nvPr/>
        </p:nvCxnSpPr>
        <p:spPr bwMode="auto">
          <a:xfrm flipV="1">
            <a:off x="3670301" y="3382963"/>
            <a:ext cx="5540375" cy="958850"/>
          </a:xfrm>
          <a:prstGeom prst="curvedConnector3">
            <a:avLst>
              <a:gd name="adj1" fmla="val 105528"/>
            </a:avLst>
          </a:prstGeom>
          <a:noFill/>
          <a:ln w="38100">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51" name="Freeform 46"/>
          <p:cNvSpPr>
            <a:spLocks/>
          </p:cNvSpPr>
          <p:nvPr/>
        </p:nvSpPr>
        <p:spPr bwMode="auto">
          <a:xfrm rot="5400000">
            <a:off x="6815932" y="5072857"/>
            <a:ext cx="125412" cy="968375"/>
          </a:xfrm>
          <a:custGeom>
            <a:avLst/>
            <a:gdLst>
              <a:gd name="T0" fmla="*/ 0 w 192"/>
              <a:gd name="T1" fmla="*/ 0 h 1476"/>
              <a:gd name="T2" fmla="*/ 0 w 192"/>
              <a:gd name="T3" fmla="*/ 2147483646 h 1476"/>
              <a:gd name="T4" fmla="*/ 2147483646 w 192"/>
              <a:gd name="T5" fmla="*/ 2147483646 h 1476"/>
              <a:gd name="T6" fmla="*/ 2147483646 w 192"/>
              <a:gd name="T7" fmla="*/ 2147483646 h 1476"/>
              <a:gd name="T8" fmla="*/ 2147483646 w 192"/>
              <a:gd name="T9" fmla="*/ 2147483646 h 1476"/>
              <a:gd name="T10" fmla="*/ 2147483646 w 192"/>
              <a:gd name="T11" fmla="*/ 0 h 1476"/>
              <a:gd name="T12" fmla="*/ 2147483646 w 192"/>
              <a:gd name="T13" fmla="*/ 0 h 1476"/>
              <a:gd name="T14" fmla="*/ 0 w 192"/>
              <a:gd name="T15" fmla="*/ 0 h 1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1476">
                <a:moveTo>
                  <a:pt x="0" y="0"/>
                </a:moveTo>
                <a:lnTo>
                  <a:pt x="0" y="1440"/>
                </a:lnTo>
                <a:lnTo>
                  <a:pt x="68" y="1476"/>
                </a:lnTo>
                <a:lnTo>
                  <a:pt x="140" y="1468"/>
                </a:lnTo>
                <a:lnTo>
                  <a:pt x="192" y="1432"/>
                </a:lnTo>
                <a:lnTo>
                  <a:pt x="192" y="0"/>
                </a:lnTo>
                <a:lnTo>
                  <a:pt x="96" y="0"/>
                </a:lnTo>
                <a:lnTo>
                  <a:pt x="0" y="0"/>
                </a:lnTo>
                <a:close/>
              </a:path>
            </a:pathLst>
          </a:custGeom>
          <a:gradFill rotWithShape="0">
            <a:gsLst>
              <a:gs pos="0">
                <a:srgbClr val="EDF553"/>
              </a:gs>
              <a:gs pos="50000">
                <a:srgbClr val="FFFFFF"/>
              </a:gs>
              <a:gs pos="100000">
                <a:srgbClr val="EDF553"/>
              </a:gs>
            </a:gsLst>
            <a:lin ang="5400000" scaled="1"/>
          </a:gradFill>
          <a:ln w="12700" cap="flat" cmpd="sng">
            <a:solidFill>
              <a:srgbClr val="FFCC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48152" name="Oval 47"/>
          <p:cNvSpPr>
            <a:spLocks noChangeArrowheads="1"/>
          </p:cNvSpPr>
          <p:nvPr/>
        </p:nvSpPr>
        <p:spPr bwMode="auto">
          <a:xfrm rot="5400000">
            <a:off x="7298532" y="5517357"/>
            <a:ext cx="125413" cy="69850"/>
          </a:xfrm>
          <a:prstGeom prst="ellipse">
            <a:avLst/>
          </a:prstGeom>
          <a:gradFill rotWithShape="0">
            <a:gsLst>
              <a:gs pos="0">
                <a:srgbClr val="EDF553"/>
              </a:gs>
              <a:gs pos="50000">
                <a:srgbClr val="FFFFFF"/>
              </a:gs>
              <a:gs pos="100000">
                <a:srgbClr val="EDF553"/>
              </a:gs>
            </a:gsLst>
            <a:lin ang="5400000" scaled="1"/>
          </a:gradFill>
          <a:ln w="12700">
            <a:solidFill>
              <a:srgbClr val="FFCC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48153" name="AutoShape 48"/>
          <p:cNvSpPr>
            <a:spLocks noChangeArrowheads="1"/>
          </p:cNvSpPr>
          <p:nvPr/>
        </p:nvSpPr>
        <p:spPr bwMode="auto">
          <a:xfrm>
            <a:off x="5689600" y="1524000"/>
            <a:ext cx="1093788" cy="584200"/>
          </a:xfrm>
          <a:prstGeom prst="wedgeRectCallout">
            <a:avLst>
              <a:gd name="adj1" fmla="val -3310"/>
              <a:gd name="adj2" fmla="val 140991"/>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nl-NL" altLang="en-US" sz="1200" kern="0">
              <a:latin typeface="Tahoma" panose="020B0604030504040204" pitchFamily="34" charset="0"/>
            </a:endParaRPr>
          </a:p>
          <a:p>
            <a:pPr>
              <a:spcBef>
                <a:spcPct val="0"/>
              </a:spcBef>
              <a:buClrTx/>
              <a:buSzTx/>
            </a:pPr>
            <a:r>
              <a:rPr lang="nl-NL" altLang="en-US" sz="1200" kern="0">
                <a:latin typeface="Tahoma" panose="020B0604030504040204" pitchFamily="34" charset="0"/>
              </a:rPr>
              <a:t>=&lt; one STM-1</a:t>
            </a:r>
          </a:p>
          <a:p>
            <a:pPr>
              <a:spcBef>
                <a:spcPct val="0"/>
              </a:spcBef>
              <a:buClrTx/>
              <a:buSzTx/>
            </a:pPr>
            <a:endParaRPr lang="nl-NL" altLang="en-US" sz="1600" kern="0">
              <a:latin typeface="Tahoma" panose="020B0604030504040204" pitchFamily="34" charset="0"/>
            </a:endParaRPr>
          </a:p>
        </p:txBody>
      </p:sp>
      <p:sp>
        <p:nvSpPr>
          <p:cNvPr id="48154" name="Text Box 49"/>
          <p:cNvSpPr txBox="1">
            <a:spLocks noChangeArrowheads="1"/>
          </p:cNvSpPr>
          <p:nvPr/>
        </p:nvSpPr>
        <p:spPr bwMode="auto">
          <a:xfrm>
            <a:off x="3529013" y="4860925"/>
            <a:ext cx="476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75000"/>
              </a:spcBef>
              <a:buClr>
                <a:schemeClr val="tx2"/>
              </a:buClr>
              <a:buSzPct val="125000"/>
              <a:defRPr sz="2000">
                <a:solidFill>
                  <a:schemeClr val="tx1"/>
                </a:solidFill>
                <a:latin typeface="Arial" panose="020B0604020202020204" pitchFamily="34" charset="0"/>
              </a:defRPr>
            </a:lvl1pPr>
            <a:lvl2pPr marL="742950" indent="-285750" defTabSz="762000">
              <a:spcBef>
                <a:spcPct val="50000"/>
              </a:spcBef>
              <a:buClr>
                <a:schemeClr val="tx2"/>
              </a:buClr>
              <a:buSzPct val="125000"/>
              <a:buChar char="•"/>
              <a:defRPr sz="2000">
                <a:solidFill>
                  <a:schemeClr val="tx1"/>
                </a:solidFill>
                <a:latin typeface="Arial" panose="020B0604020202020204" pitchFamily="34" charset="0"/>
              </a:defRPr>
            </a:lvl2pPr>
            <a:lvl3pPr marL="1143000" indent="-228600" defTabSz="7620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defTabSz="762000">
              <a:spcBef>
                <a:spcPct val="20000"/>
              </a:spcBef>
              <a:buClr>
                <a:schemeClr val="tx1"/>
              </a:buClr>
              <a:buSzPct val="125000"/>
              <a:buChar char="•"/>
              <a:defRPr sz="1600">
                <a:solidFill>
                  <a:schemeClr val="tx1"/>
                </a:solidFill>
                <a:latin typeface="Arial" panose="020B0604020202020204" pitchFamily="34" charset="0"/>
              </a:defRPr>
            </a:lvl4pPr>
            <a:lvl5pPr marL="2057400" indent="-228600" defTabSz="762000">
              <a:spcBef>
                <a:spcPct val="20000"/>
              </a:spcBef>
              <a:buClr>
                <a:schemeClr val="tx2"/>
              </a:buClr>
              <a:buSzPct val="125000"/>
              <a:buChar char="•"/>
              <a:defRPr sz="14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200" kern="0">
                <a:latin typeface="Tahoma" panose="020B0604030504040204" pitchFamily="34" charset="0"/>
              </a:rPr>
              <a:t>24 F</a:t>
            </a:r>
          </a:p>
        </p:txBody>
      </p:sp>
      <p:sp>
        <p:nvSpPr>
          <p:cNvPr id="48155" name="Rectangle 50"/>
          <p:cNvSpPr>
            <a:spLocks noGrp="1" noChangeArrowheads="1"/>
          </p:cNvSpPr>
          <p:nvPr>
            <p:ph type="title"/>
          </p:nvPr>
        </p:nvSpPr>
        <p:spPr/>
        <p:txBody>
          <a:bodyPr/>
          <a:lstStyle/>
          <a:p>
            <a:pPr eaLnBrk="1" hangingPunct="1"/>
            <a:r>
              <a:rPr lang="en-GB" altLang="en-US"/>
              <a:t>Multi Tennant Building</a:t>
            </a:r>
          </a:p>
        </p:txBody>
      </p:sp>
    </p:spTree>
    <p:extLst>
      <p:ext uri="{BB962C8B-B14F-4D97-AF65-F5344CB8AC3E}">
        <p14:creationId xmlns:p14="http://schemas.microsoft.com/office/powerpoint/2010/main" val="1417546680"/>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566227" y="3126109"/>
            <a:ext cx="3237465" cy="2412601"/>
          </a:xfrm>
          <a:prstGeom prst="rect">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dirty="0">
              <a:solidFill>
                <a:sysClr val="windowText" lastClr="000000"/>
              </a:solidFill>
            </a:endParaRPr>
          </a:p>
        </p:txBody>
      </p:sp>
      <p:cxnSp>
        <p:nvCxnSpPr>
          <p:cNvPr id="54" name="Straight Connector 53"/>
          <p:cNvCxnSpPr/>
          <p:nvPr/>
        </p:nvCxnSpPr>
        <p:spPr>
          <a:xfrm flipH="1">
            <a:off x="2738803" y="5551536"/>
            <a:ext cx="6188075"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32799" name="Rectangle 49"/>
          <p:cNvSpPr>
            <a:spLocks noGrp="1" noChangeArrowheads="1"/>
          </p:cNvSpPr>
          <p:nvPr>
            <p:ph type="title"/>
          </p:nvPr>
        </p:nvSpPr>
        <p:spPr>
          <a:xfrm>
            <a:off x="1891869" y="273257"/>
            <a:ext cx="6336150" cy="504825"/>
          </a:xfrm>
        </p:spPr>
        <p:txBody>
          <a:bodyPr/>
          <a:lstStyle/>
          <a:p>
            <a:pPr eaLnBrk="1" hangingPunct="1"/>
            <a:r>
              <a:rPr lang="en-GB" altLang="en-US" dirty="0"/>
              <a:t>Connecting a building On Net</a:t>
            </a:r>
          </a:p>
        </p:txBody>
      </p:sp>
      <p:cxnSp>
        <p:nvCxnSpPr>
          <p:cNvPr id="3" name="Straight Connector 2"/>
          <p:cNvCxnSpPr/>
          <p:nvPr/>
        </p:nvCxnSpPr>
        <p:spPr>
          <a:xfrm>
            <a:off x="2733326" y="3580656"/>
            <a:ext cx="0" cy="1970881"/>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733327" y="1095274"/>
            <a:ext cx="0" cy="2266491"/>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1" name="Cube 50"/>
          <p:cNvSpPr/>
          <p:nvPr/>
        </p:nvSpPr>
        <p:spPr>
          <a:xfrm>
            <a:off x="4482018" y="3416586"/>
            <a:ext cx="1204981" cy="201418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52" name="Cube 51"/>
          <p:cNvSpPr/>
          <p:nvPr/>
        </p:nvSpPr>
        <p:spPr>
          <a:xfrm>
            <a:off x="4535753" y="4070812"/>
            <a:ext cx="983919" cy="717550"/>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kern="0" dirty="0">
                <a:solidFill>
                  <a:schemeClr val="tx1"/>
                </a:solidFill>
              </a:rPr>
              <a:t>CPE</a:t>
            </a:r>
          </a:p>
        </p:txBody>
      </p:sp>
      <p:sp>
        <p:nvSpPr>
          <p:cNvPr id="53" name="Cube 52"/>
          <p:cNvSpPr/>
          <p:nvPr/>
        </p:nvSpPr>
        <p:spPr>
          <a:xfrm>
            <a:off x="4573526" y="3695036"/>
            <a:ext cx="908373" cy="37577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kern="0" dirty="0">
                <a:solidFill>
                  <a:schemeClr val="tx1"/>
                </a:solidFill>
              </a:rPr>
              <a:t>CTP</a:t>
            </a:r>
            <a:endParaRPr lang="en-GB" kern="0" dirty="0">
              <a:solidFill>
                <a:schemeClr val="tx1"/>
              </a:solidFill>
            </a:endParaRPr>
          </a:p>
        </p:txBody>
      </p:sp>
      <p:sp>
        <p:nvSpPr>
          <p:cNvPr id="55" name="Cube 54"/>
          <p:cNvSpPr/>
          <p:nvPr/>
        </p:nvSpPr>
        <p:spPr>
          <a:xfrm>
            <a:off x="4547905" y="5001395"/>
            <a:ext cx="908373" cy="37577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kern="0" dirty="0">
                <a:solidFill>
                  <a:schemeClr val="tx1"/>
                </a:solidFill>
              </a:rPr>
              <a:t>Patch Panel</a:t>
            </a:r>
            <a:endParaRPr lang="en-GB" sz="1050" kern="0" dirty="0">
              <a:solidFill>
                <a:schemeClr val="tx1"/>
              </a:solidFill>
            </a:endParaRPr>
          </a:p>
        </p:txBody>
      </p:sp>
      <p:sp>
        <p:nvSpPr>
          <p:cNvPr id="56" name="Freeform 55"/>
          <p:cNvSpPr/>
          <p:nvPr/>
        </p:nvSpPr>
        <p:spPr>
          <a:xfrm>
            <a:off x="4482018" y="3931909"/>
            <a:ext cx="218471" cy="464457"/>
          </a:xfrm>
          <a:custGeom>
            <a:avLst/>
            <a:gdLst>
              <a:gd name="connsiteX0" fmla="*/ 218471 w 218471"/>
              <a:gd name="connsiteY0" fmla="*/ 0 h 464457"/>
              <a:gd name="connsiteX1" fmla="*/ 757 w 218471"/>
              <a:gd name="connsiteY1" fmla="*/ 159657 h 464457"/>
              <a:gd name="connsiteX2" fmla="*/ 160414 w 218471"/>
              <a:gd name="connsiteY2" fmla="*/ 464457 h 464457"/>
            </a:gdLst>
            <a:ahLst/>
            <a:cxnLst>
              <a:cxn ang="0">
                <a:pos x="connsiteX0" y="connsiteY0"/>
              </a:cxn>
              <a:cxn ang="0">
                <a:pos x="connsiteX1" y="connsiteY1"/>
              </a:cxn>
              <a:cxn ang="0">
                <a:pos x="connsiteX2" y="connsiteY2"/>
              </a:cxn>
            </a:cxnLst>
            <a:rect l="l" t="t" r="r" b="b"/>
            <a:pathLst>
              <a:path w="218471" h="464457">
                <a:moveTo>
                  <a:pt x="218471" y="0"/>
                </a:moveTo>
                <a:cubicBezTo>
                  <a:pt x="114452" y="41124"/>
                  <a:pt x="10433" y="82248"/>
                  <a:pt x="757" y="159657"/>
                </a:cubicBezTo>
                <a:cubicBezTo>
                  <a:pt x="-8919" y="237067"/>
                  <a:pt x="75747" y="350762"/>
                  <a:pt x="160414" y="46445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58" name="Freeform 57"/>
          <p:cNvSpPr/>
          <p:nvPr/>
        </p:nvSpPr>
        <p:spPr>
          <a:xfrm>
            <a:off x="5237517" y="3960937"/>
            <a:ext cx="130700" cy="435429"/>
          </a:xfrm>
          <a:custGeom>
            <a:avLst/>
            <a:gdLst>
              <a:gd name="connsiteX0" fmla="*/ 14514 w 130700"/>
              <a:gd name="connsiteY0" fmla="*/ 0 h 435429"/>
              <a:gd name="connsiteX1" fmla="*/ 130629 w 130700"/>
              <a:gd name="connsiteY1" fmla="*/ 174172 h 435429"/>
              <a:gd name="connsiteX2" fmla="*/ 0 w 130700"/>
              <a:gd name="connsiteY2" fmla="*/ 435429 h 435429"/>
            </a:gdLst>
            <a:ahLst/>
            <a:cxnLst>
              <a:cxn ang="0">
                <a:pos x="connsiteX0" y="connsiteY0"/>
              </a:cxn>
              <a:cxn ang="0">
                <a:pos x="connsiteX1" y="connsiteY1"/>
              </a:cxn>
              <a:cxn ang="0">
                <a:pos x="connsiteX2" y="connsiteY2"/>
              </a:cxn>
            </a:cxnLst>
            <a:rect l="l" t="t" r="r" b="b"/>
            <a:pathLst>
              <a:path w="130700" h="435429">
                <a:moveTo>
                  <a:pt x="14514" y="0"/>
                </a:moveTo>
                <a:cubicBezTo>
                  <a:pt x="73781" y="50800"/>
                  <a:pt x="133048" y="101601"/>
                  <a:pt x="130629" y="174172"/>
                </a:cubicBezTo>
                <a:cubicBezTo>
                  <a:pt x="128210" y="246743"/>
                  <a:pt x="64105" y="341086"/>
                  <a:pt x="0" y="435429"/>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59" name="Freeform 58"/>
          <p:cNvSpPr/>
          <p:nvPr/>
        </p:nvSpPr>
        <p:spPr>
          <a:xfrm>
            <a:off x="5121403" y="3946422"/>
            <a:ext cx="181464" cy="435428"/>
          </a:xfrm>
          <a:custGeom>
            <a:avLst/>
            <a:gdLst>
              <a:gd name="connsiteX0" fmla="*/ 0 w 116465"/>
              <a:gd name="connsiteY0" fmla="*/ 0 h 435428"/>
              <a:gd name="connsiteX1" fmla="*/ 116114 w 116465"/>
              <a:gd name="connsiteY1" fmla="*/ 203200 h 435428"/>
              <a:gd name="connsiteX2" fmla="*/ 29028 w 116465"/>
              <a:gd name="connsiteY2" fmla="*/ 435428 h 435428"/>
            </a:gdLst>
            <a:ahLst/>
            <a:cxnLst>
              <a:cxn ang="0">
                <a:pos x="connsiteX0" y="connsiteY0"/>
              </a:cxn>
              <a:cxn ang="0">
                <a:pos x="connsiteX1" y="connsiteY1"/>
              </a:cxn>
              <a:cxn ang="0">
                <a:pos x="connsiteX2" y="connsiteY2"/>
              </a:cxn>
            </a:cxnLst>
            <a:rect l="l" t="t" r="r" b="b"/>
            <a:pathLst>
              <a:path w="116465" h="435428">
                <a:moveTo>
                  <a:pt x="0" y="0"/>
                </a:moveTo>
                <a:cubicBezTo>
                  <a:pt x="55638" y="65314"/>
                  <a:pt x="111276" y="130629"/>
                  <a:pt x="116114" y="203200"/>
                </a:cubicBezTo>
                <a:cubicBezTo>
                  <a:pt x="120952" y="275771"/>
                  <a:pt x="74990" y="355599"/>
                  <a:pt x="29028" y="435428"/>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60" name="Freeform 59"/>
          <p:cNvSpPr/>
          <p:nvPr/>
        </p:nvSpPr>
        <p:spPr>
          <a:xfrm>
            <a:off x="4596740" y="3917393"/>
            <a:ext cx="161806" cy="508000"/>
          </a:xfrm>
          <a:custGeom>
            <a:avLst/>
            <a:gdLst>
              <a:gd name="connsiteX0" fmla="*/ 147291 w 161806"/>
              <a:gd name="connsiteY0" fmla="*/ 0 h 508000"/>
              <a:gd name="connsiteX1" fmla="*/ 74720 w 161806"/>
              <a:gd name="connsiteY1" fmla="*/ 159657 h 508000"/>
              <a:gd name="connsiteX2" fmla="*/ 2148 w 161806"/>
              <a:gd name="connsiteY2" fmla="*/ 290286 h 508000"/>
              <a:gd name="connsiteX3" fmla="*/ 161806 w 161806"/>
              <a:gd name="connsiteY3" fmla="*/ 508000 h 508000"/>
            </a:gdLst>
            <a:ahLst/>
            <a:cxnLst>
              <a:cxn ang="0">
                <a:pos x="connsiteX0" y="connsiteY0"/>
              </a:cxn>
              <a:cxn ang="0">
                <a:pos x="connsiteX1" y="connsiteY1"/>
              </a:cxn>
              <a:cxn ang="0">
                <a:pos x="connsiteX2" y="connsiteY2"/>
              </a:cxn>
              <a:cxn ang="0">
                <a:pos x="connsiteX3" y="connsiteY3"/>
              </a:cxn>
            </a:cxnLst>
            <a:rect l="l" t="t" r="r" b="b"/>
            <a:pathLst>
              <a:path w="161806" h="508000">
                <a:moveTo>
                  <a:pt x="147291" y="0"/>
                </a:moveTo>
                <a:cubicBezTo>
                  <a:pt x="123101" y="55638"/>
                  <a:pt x="98911" y="111276"/>
                  <a:pt x="74720" y="159657"/>
                </a:cubicBezTo>
                <a:cubicBezTo>
                  <a:pt x="50529" y="208038"/>
                  <a:pt x="-12366" y="232229"/>
                  <a:pt x="2148" y="290286"/>
                </a:cubicBezTo>
                <a:cubicBezTo>
                  <a:pt x="16662" y="348343"/>
                  <a:pt x="89234" y="428171"/>
                  <a:pt x="161806" y="50800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80" name="Cube 79"/>
          <p:cNvSpPr/>
          <p:nvPr/>
        </p:nvSpPr>
        <p:spPr>
          <a:xfrm>
            <a:off x="8267468" y="3462802"/>
            <a:ext cx="1204981" cy="201418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88" name="Cube 87"/>
          <p:cNvSpPr/>
          <p:nvPr/>
        </p:nvSpPr>
        <p:spPr>
          <a:xfrm>
            <a:off x="4607975" y="1035763"/>
            <a:ext cx="1204981" cy="201418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89" name="Cube 88"/>
          <p:cNvSpPr/>
          <p:nvPr/>
        </p:nvSpPr>
        <p:spPr>
          <a:xfrm>
            <a:off x="4683521" y="1684079"/>
            <a:ext cx="983919" cy="717550"/>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kern="0" dirty="0">
                <a:solidFill>
                  <a:schemeClr val="tx1"/>
                </a:solidFill>
              </a:rPr>
              <a:t>CPE</a:t>
            </a:r>
          </a:p>
        </p:txBody>
      </p:sp>
      <p:sp>
        <p:nvSpPr>
          <p:cNvPr id="90" name="Cube 89"/>
          <p:cNvSpPr/>
          <p:nvPr/>
        </p:nvSpPr>
        <p:spPr>
          <a:xfrm>
            <a:off x="4721294" y="1308303"/>
            <a:ext cx="908373" cy="37577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kern="0" dirty="0">
                <a:solidFill>
                  <a:schemeClr val="tx1"/>
                </a:solidFill>
              </a:rPr>
              <a:t>CTP</a:t>
            </a:r>
            <a:endParaRPr lang="en-GB" kern="0" dirty="0">
              <a:solidFill>
                <a:schemeClr val="tx1"/>
              </a:solidFill>
            </a:endParaRPr>
          </a:p>
        </p:txBody>
      </p:sp>
      <p:sp>
        <p:nvSpPr>
          <p:cNvPr id="91" name="Cube 90"/>
          <p:cNvSpPr/>
          <p:nvPr/>
        </p:nvSpPr>
        <p:spPr>
          <a:xfrm>
            <a:off x="4695673" y="2614662"/>
            <a:ext cx="908373" cy="37577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kern="0" dirty="0">
                <a:solidFill>
                  <a:schemeClr val="tx1"/>
                </a:solidFill>
              </a:rPr>
              <a:t>Presentation</a:t>
            </a:r>
            <a:endParaRPr lang="en-GB" sz="1000" kern="0" dirty="0">
              <a:solidFill>
                <a:schemeClr val="tx1"/>
              </a:solidFill>
            </a:endParaRPr>
          </a:p>
        </p:txBody>
      </p:sp>
      <p:sp>
        <p:nvSpPr>
          <p:cNvPr id="92" name="Freeform 91"/>
          <p:cNvSpPr/>
          <p:nvPr/>
        </p:nvSpPr>
        <p:spPr>
          <a:xfrm>
            <a:off x="4629786" y="1545176"/>
            <a:ext cx="218471" cy="464457"/>
          </a:xfrm>
          <a:custGeom>
            <a:avLst/>
            <a:gdLst>
              <a:gd name="connsiteX0" fmla="*/ 218471 w 218471"/>
              <a:gd name="connsiteY0" fmla="*/ 0 h 464457"/>
              <a:gd name="connsiteX1" fmla="*/ 757 w 218471"/>
              <a:gd name="connsiteY1" fmla="*/ 159657 h 464457"/>
              <a:gd name="connsiteX2" fmla="*/ 160414 w 218471"/>
              <a:gd name="connsiteY2" fmla="*/ 464457 h 464457"/>
            </a:gdLst>
            <a:ahLst/>
            <a:cxnLst>
              <a:cxn ang="0">
                <a:pos x="connsiteX0" y="connsiteY0"/>
              </a:cxn>
              <a:cxn ang="0">
                <a:pos x="connsiteX1" y="connsiteY1"/>
              </a:cxn>
              <a:cxn ang="0">
                <a:pos x="connsiteX2" y="connsiteY2"/>
              </a:cxn>
            </a:cxnLst>
            <a:rect l="l" t="t" r="r" b="b"/>
            <a:pathLst>
              <a:path w="218471" h="464457">
                <a:moveTo>
                  <a:pt x="218471" y="0"/>
                </a:moveTo>
                <a:cubicBezTo>
                  <a:pt x="114452" y="41124"/>
                  <a:pt x="10433" y="82248"/>
                  <a:pt x="757" y="159657"/>
                </a:cubicBezTo>
                <a:cubicBezTo>
                  <a:pt x="-8919" y="237067"/>
                  <a:pt x="75747" y="350762"/>
                  <a:pt x="160414" y="46445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93" name="Freeform 92"/>
          <p:cNvSpPr/>
          <p:nvPr/>
        </p:nvSpPr>
        <p:spPr>
          <a:xfrm>
            <a:off x="5385285" y="1574204"/>
            <a:ext cx="130700" cy="435429"/>
          </a:xfrm>
          <a:custGeom>
            <a:avLst/>
            <a:gdLst>
              <a:gd name="connsiteX0" fmla="*/ 14514 w 130700"/>
              <a:gd name="connsiteY0" fmla="*/ 0 h 435429"/>
              <a:gd name="connsiteX1" fmla="*/ 130629 w 130700"/>
              <a:gd name="connsiteY1" fmla="*/ 174172 h 435429"/>
              <a:gd name="connsiteX2" fmla="*/ 0 w 130700"/>
              <a:gd name="connsiteY2" fmla="*/ 435429 h 435429"/>
            </a:gdLst>
            <a:ahLst/>
            <a:cxnLst>
              <a:cxn ang="0">
                <a:pos x="connsiteX0" y="connsiteY0"/>
              </a:cxn>
              <a:cxn ang="0">
                <a:pos x="connsiteX1" y="connsiteY1"/>
              </a:cxn>
              <a:cxn ang="0">
                <a:pos x="connsiteX2" y="connsiteY2"/>
              </a:cxn>
            </a:cxnLst>
            <a:rect l="l" t="t" r="r" b="b"/>
            <a:pathLst>
              <a:path w="130700" h="435429">
                <a:moveTo>
                  <a:pt x="14514" y="0"/>
                </a:moveTo>
                <a:cubicBezTo>
                  <a:pt x="73781" y="50800"/>
                  <a:pt x="133048" y="101601"/>
                  <a:pt x="130629" y="174172"/>
                </a:cubicBezTo>
                <a:cubicBezTo>
                  <a:pt x="128210" y="246743"/>
                  <a:pt x="64105" y="341086"/>
                  <a:pt x="0" y="435429"/>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94" name="Freeform 93"/>
          <p:cNvSpPr/>
          <p:nvPr/>
        </p:nvSpPr>
        <p:spPr>
          <a:xfrm>
            <a:off x="5269171" y="1559689"/>
            <a:ext cx="181464" cy="435428"/>
          </a:xfrm>
          <a:custGeom>
            <a:avLst/>
            <a:gdLst>
              <a:gd name="connsiteX0" fmla="*/ 0 w 116465"/>
              <a:gd name="connsiteY0" fmla="*/ 0 h 435428"/>
              <a:gd name="connsiteX1" fmla="*/ 116114 w 116465"/>
              <a:gd name="connsiteY1" fmla="*/ 203200 h 435428"/>
              <a:gd name="connsiteX2" fmla="*/ 29028 w 116465"/>
              <a:gd name="connsiteY2" fmla="*/ 435428 h 435428"/>
            </a:gdLst>
            <a:ahLst/>
            <a:cxnLst>
              <a:cxn ang="0">
                <a:pos x="connsiteX0" y="connsiteY0"/>
              </a:cxn>
              <a:cxn ang="0">
                <a:pos x="connsiteX1" y="connsiteY1"/>
              </a:cxn>
              <a:cxn ang="0">
                <a:pos x="connsiteX2" y="connsiteY2"/>
              </a:cxn>
            </a:cxnLst>
            <a:rect l="l" t="t" r="r" b="b"/>
            <a:pathLst>
              <a:path w="116465" h="435428">
                <a:moveTo>
                  <a:pt x="0" y="0"/>
                </a:moveTo>
                <a:cubicBezTo>
                  <a:pt x="55638" y="65314"/>
                  <a:pt x="111276" y="130629"/>
                  <a:pt x="116114" y="203200"/>
                </a:cubicBezTo>
                <a:cubicBezTo>
                  <a:pt x="120952" y="275771"/>
                  <a:pt x="74990" y="355599"/>
                  <a:pt x="29028" y="435428"/>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95" name="Freeform 94"/>
          <p:cNvSpPr/>
          <p:nvPr/>
        </p:nvSpPr>
        <p:spPr>
          <a:xfrm>
            <a:off x="4744508" y="1530660"/>
            <a:ext cx="161806" cy="508000"/>
          </a:xfrm>
          <a:custGeom>
            <a:avLst/>
            <a:gdLst>
              <a:gd name="connsiteX0" fmla="*/ 147291 w 161806"/>
              <a:gd name="connsiteY0" fmla="*/ 0 h 508000"/>
              <a:gd name="connsiteX1" fmla="*/ 74720 w 161806"/>
              <a:gd name="connsiteY1" fmla="*/ 159657 h 508000"/>
              <a:gd name="connsiteX2" fmla="*/ 2148 w 161806"/>
              <a:gd name="connsiteY2" fmla="*/ 290286 h 508000"/>
              <a:gd name="connsiteX3" fmla="*/ 161806 w 161806"/>
              <a:gd name="connsiteY3" fmla="*/ 508000 h 508000"/>
            </a:gdLst>
            <a:ahLst/>
            <a:cxnLst>
              <a:cxn ang="0">
                <a:pos x="connsiteX0" y="connsiteY0"/>
              </a:cxn>
              <a:cxn ang="0">
                <a:pos x="connsiteX1" y="connsiteY1"/>
              </a:cxn>
              <a:cxn ang="0">
                <a:pos x="connsiteX2" y="connsiteY2"/>
              </a:cxn>
              <a:cxn ang="0">
                <a:pos x="connsiteX3" y="connsiteY3"/>
              </a:cxn>
            </a:cxnLst>
            <a:rect l="l" t="t" r="r" b="b"/>
            <a:pathLst>
              <a:path w="161806" h="508000">
                <a:moveTo>
                  <a:pt x="147291" y="0"/>
                </a:moveTo>
                <a:cubicBezTo>
                  <a:pt x="123101" y="55638"/>
                  <a:pt x="98911" y="111276"/>
                  <a:pt x="74720" y="159657"/>
                </a:cubicBezTo>
                <a:cubicBezTo>
                  <a:pt x="50529" y="208038"/>
                  <a:pt x="-12366" y="232229"/>
                  <a:pt x="2148" y="290286"/>
                </a:cubicBezTo>
                <a:cubicBezTo>
                  <a:pt x="16662" y="348343"/>
                  <a:pt x="89234" y="428171"/>
                  <a:pt x="161806" y="50800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cxnSp>
        <p:nvCxnSpPr>
          <p:cNvPr id="98" name="Straight Connector 97"/>
          <p:cNvCxnSpPr/>
          <p:nvPr/>
        </p:nvCxnSpPr>
        <p:spPr>
          <a:xfrm flipH="1">
            <a:off x="2738803" y="3126108"/>
            <a:ext cx="7096373"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55" idx="5"/>
            <a:endCxn id="114" idx="2"/>
          </p:cNvCxnSpPr>
          <p:nvPr/>
        </p:nvCxnSpPr>
        <p:spPr>
          <a:xfrm>
            <a:off x="5456278" y="5142311"/>
            <a:ext cx="2911469" cy="115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Cube 113"/>
          <p:cNvSpPr/>
          <p:nvPr/>
        </p:nvSpPr>
        <p:spPr>
          <a:xfrm>
            <a:off x="8367747" y="4919023"/>
            <a:ext cx="908373" cy="37577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kern="0" dirty="0">
                <a:solidFill>
                  <a:schemeClr val="tx1"/>
                </a:solidFill>
              </a:rPr>
              <a:t>Presentation</a:t>
            </a:r>
            <a:endParaRPr lang="en-GB" sz="1050" kern="0" dirty="0">
              <a:solidFill>
                <a:schemeClr val="tx1"/>
              </a:solidFill>
            </a:endParaRPr>
          </a:p>
        </p:txBody>
      </p:sp>
      <p:sp>
        <p:nvSpPr>
          <p:cNvPr id="22" name="TextBox 21"/>
          <p:cNvSpPr txBox="1"/>
          <p:nvPr/>
        </p:nvSpPr>
        <p:spPr>
          <a:xfrm>
            <a:off x="6678165" y="3162892"/>
            <a:ext cx="1441941" cy="217714"/>
          </a:xfrm>
          <a:prstGeom prst="rect">
            <a:avLst/>
          </a:prstGeom>
        </p:spPr>
        <p:txBody>
          <a:bodyPr wrap="none" lIns="0" tIns="0" rIns="0" bIns="0" rtlCol="0">
            <a:noAutofit/>
          </a:bodyPr>
          <a:lstStyle/>
          <a:p>
            <a:r>
              <a:rPr lang="en-GB" sz="1400" b="1" kern="0" dirty="0">
                <a:solidFill>
                  <a:sysClr val="windowText" lastClr="000000"/>
                </a:solidFill>
              </a:rPr>
              <a:t>Customer Room</a:t>
            </a:r>
          </a:p>
        </p:txBody>
      </p:sp>
      <p:sp>
        <p:nvSpPr>
          <p:cNvPr id="50" name="Freeform 49"/>
          <p:cNvSpPr/>
          <p:nvPr/>
        </p:nvSpPr>
        <p:spPr>
          <a:xfrm>
            <a:off x="4602371" y="4630917"/>
            <a:ext cx="102621" cy="522515"/>
          </a:xfrm>
          <a:custGeom>
            <a:avLst/>
            <a:gdLst>
              <a:gd name="connsiteX0" fmla="*/ 102621 w 102621"/>
              <a:gd name="connsiteY0" fmla="*/ 0 h 522515"/>
              <a:gd name="connsiteX1" fmla="*/ 1021 w 102621"/>
              <a:gd name="connsiteY1" fmla="*/ 217715 h 522515"/>
              <a:gd name="connsiteX2" fmla="*/ 59078 w 102621"/>
              <a:gd name="connsiteY2" fmla="*/ 522515 h 522515"/>
            </a:gdLst>
            <a:ahLst/>
            <a:cxnLst>
              <a:cxn ang="0">
                <a:pos x="connsiteX0" y="connsiteY0"/>
              </a:cxn>
              <a:cxn ang="0">
                <a:pos x="connsiteX1" y="connsiteY1"/>
              </a:cxn>
              <a:cxn ang="0">
                <a:pos x="connsiteX2" y="connsiteY2"/>
              </a:cxn>
            </a:cxnLst>
            <a:rect l="l" t="t" r="r" b="b"/>
            <a:pathLst>
              <a:path w="102621" h="522515">
                <a:moveTo>
                  <a:pt x="102621" y="0"/>
                </a:moveTo>
                <a:cubicBezTo>
                  <a:pt x="55449" y="65314"/>
                  <a:pt x="8278" y="130629"/>
                  <a:pt x="1021" y="217715"/>
                </a:cubicBezTo>
                <a:cubicBezTo>
                  <a:pt x="-6236" y="304801"/>
                  <a:pt x="26421" y="413658"/>
                  <a:pt x="59078" y="52251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141" name="Arc 140"/>
          <p:cNvSpPr/>
          <p:nvPr/>
        </p:nvSpPr>
        <p:spPr>
          <a:xfrm rot="16200000">
            <a:off x="3552159" y="4077960"/>
            <a:ext cx="2002785" cy="1612709"/>
          </a:xfrm>
          <a:prstGeom prst="arc">
            <a:avLst>
              <a:gd name="adj1" fmla="val 15958175"/>
              <a:gd name="adj2" fmla="val 181412"/>
            </a:avLst>
          </a:prstGeom>
          <a:ln w="762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kern="0">
              <a:solidFill>
                <a:sysClr val="windowText" lastClr="000000"/>
              </a:solidFill>
            </a:endParaRPr>
          </a:p>
        </p:txBody>
      </p:sp>
      <p:sp>
        <p:nvSpPr>
          <p:cNvPr id="143" name="Freeform 142"/>
          <p:cNvSpPr/>
          <p:nvPr/>
        </p:nvSpPr>
        <p:spPr>
          <a:xfrm>
            <a:off x="4708139" y="2280034"/>
            <a:ext cx="102621" cy="522515"/>
          </a:xfrm>
          <a:custGeom>
            <a:avLst/>
            <a:gdLst>
              <a:gd name="connsiteX0" fmla="*/ 102621 w 102621"/>
              <a:gd name="connsiteY0" fmla="*/ 0 h 522515"/>
              <a:gd name="connsiteX1" fmla="*/ 1021 w 102621"/>
              <a:gd name="connsiteY1" fmla="*/ 217715 h 522515"/>
              <a:gd name="connsiteX2" fmla="*/ 59078 w 102621"/>
              <a:gd name="connsiteY2" fmla="*/ 522515 h 522515"/>
            </a:gdLst>
            <a:ahLst/>
            <a:cxnLst>
              <a:cxn ang="0">
                <a:pos x="connsiteX0" y="connsiteY0"/>
              </a:cxn>
              <a:cxn ang="0">
                <a:pos x="connsiteX1" y="connsiteY1"/>
              </a:cxn>
              <a:cxn ang="0">
                <a:pos x="connsiteX2" y="connsiteY2"/>
              </a:cxn>
            </a:cxnLst>
            <a:rect l="l" t="t" r="r" b="b"/>
            <a:pathLst>
              <a:path w="102621" h="522515">
                <a:moveTo>
                  <a:pt x="102621" y="0"/>
                </a:moveTo>
                <a:cubicBezTo>
                  <a:pt x="55449" y="65314"/>
                  <a:pt x="8278" y="130629"/>
                  <a:pt x="1021" y="217715"/>
                </a:cubicBezTo>
                <a:cubicBezTo>
                  <a:pt x="-6236" y="304801"/>
                  <a:pt x="26421" y="413658"/>
                  <a:pt x="59078" y="52251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47112" name="Freeform 47111"/>
          <p:cNvSpPr/>
          <p:nvPr/>
        </p:nvSpPr>
        <p:spPr>
          <a:xfrm>
            <a:off x="3560524" y="1442499"/>
            <a:ext cx="1173604" cy="3440786"/>
          </a:xfrm>
          <a:custGeom>
            <a:avLst/>
            <a:gdLst>
              <a:gd name="connsiteX0" fmla="*/ 1173604 w 1173604"/>
              <a:gd name="connsiteY0" fmla="*/ 26378 h 3440786"/>
              <a:gd name="connsiteX1" fmla="*/ 726131 w 1173604"/>
              <a:gd name="connsiteY1" fmla="*/ 36105 h 3440786"/>
              <a:gd name="connsiteX2" fmla="*/ 366208 w 1173604"/>
              <a:gd name="connsiteY2" fmla="*/ 376573 h 3440786"/>
              <a:gd name="connsiteX3" fmla="*/ 16012 w 1173604"/>
              <a:gd name="connsiteY3" fmla="*/ 1329884 h 3440786"/>
              <a:gd name="connsiteX4" fmla="*/ 54923 w 1173604"/>
              <a:gd name="connsiteY4" fmla="*/ 3440786 h 344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04" h="3440786">
                <a:moveTo>
                  <a:pt x="1173604" y="26378"/>
                </a:moveTo>
                <a:cubicBezTo>
                  <a:pt x="1017150" y="2058"/>
                  <a:pt x="860697" y="-22261"/>
                  <a:pt x="726131" y="36105"/>
                </a:cubicBezTo>
                <a:cubicBezTo>
                  <a:pt x="591565" y="94471"/>
                  <a:pt x="484561" y="160943"/>
                  <a:pt x="366208" y="376573"/>
                </a:cubicBezTo>
                <a:cubicBezTo>
                  <a:pt x="247855" y="592203"/>
                  <a:pt x="67893" y="819182"/>
                  <a:pt x="16012" y="1329884"/>
                </a:cubicBezTo>
                <a:cubicBezTo>
                  <a:pt x="-35869" y="1840586"/>
                  <a:pt x="54923" y="3440786"/>
                  <a:pt x="54923" y="3440786"/>
                </a:cubicBezTo>
              </a:path>
            </a:pathLst>
          </a:cu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kern="0">
              <a:solidFill>
                <a:sysClr val="windowText" lastClr="000000"/>
              </a:solidFill>
            </a:endParaRPr>
          </a:p>
        </p:txBody>
      </p:sp>
      <p:sp>
        <p:nvSpPr>
          <p:cNvPr id="148" name="TextBox 147"/>
          <p:cNvSpPr txBox="1"/>
          <p:nvPr/>
        </p:nvSpPr>
        <p:spPr>
          <a:xfrm>
            <a:off x="6672050" y="4904903"/>
            <a:ext cx="1441941" cy="217714"/>
          </a:xfrm>
          <a:prstGeom prst="rect">
            <a:avLst/>
          </a:prstGeom>
        </p:spPr>
        <p:txBody>
          <a:bodyPr wrap="none" lIns="0" tIns="0" rIns="0" bIns="0" rtlCol="0">
            <a:noAutofit/>
          </a:bodyPr>
          <a:lstStyle/>
          <a:p>
            <a:r>
              <a:rPr lang="en-GB" sz="1400" b="1" kern="0" dirty="0">
                <a:solidFill>
                  <a:sysClr val="windowText" lastClr="000000"/>
                </a:solidFill>
              </a:rPr>
              <a:t>Long Line</a:t>
            </a:r>
          </a:p>
        </p:txBody>
      </p:sp>
      <p:sp>
        <p:nvSpPr>
          <p:cNvPr id="150" name="TextBox 149"/>
          <p:cNvSpPr txBox="1"/>
          <p:nvPr/>
        </p:nvSpPr>
        <p:spPr>
          <a:xfrm>
            <a:off x="3022720" y="706053"/>
            <a:ext cx="1441941" cy="217714"/>
          </a:xfrm>
          <a:prstGeom prst="rect">
            <a:avLst/>
          </a:prstGeom>
        </p:spPr>
        <p:txBody>
          <a:bodyPr wrap="none" lIns="0" tIns="0" rIns="0" bIns="0" rtlCol="0">
            <a:noAutofit/>
          </a:bodyPr>
          <a:lstStyle/>
          <a:p>
            <a:r>
              <a:rPr lang="en-GB" sz="1400" b="1" kern="0" dirty="0">
                <a:solidFill>
                  <a:sysClr val="windowText" lastClr="000000"/>
                </a:solidFill>
              </a:rPr>
              <a:t>2</a:t>
            </a:r>
            <a:r>
              <a:rPr lang="en-GB" sz="1400" b="1" kern="0" baseline="30000" dirty="0">
                <a:solidFill>
                  <a:sysClr val="windowText" lastClr="000000"/>
                </a:solidFill>
              </a:rPr>
              <a:t>nd</a:t>
            </a:r>
            <a:r>
              <a:rPr lang="en-GB" sz="1400" b="1" kern="0" dirty="0">
                <a:solidFill>
                  <a:sysClr val="windowText" lastClr="000000"/>
                </a:solidFill>
              </a:rPr>
              <a:t> Customer Room </a:t>
            </a:r>
            <a:r>
              <a:rPr lang="en-GB" sz="1100" b="1" i="1" kern="0" dirty="0">
                <a:solidFill>
                  <a:sysClr val="windowText" lastClr="000000"/>
                </a:solidFill>
              </a:rPr>
              <a:t>(different floor for example)</a:t>
            </a:r>
          </a:p>
        </p:txBody>
      </p:sp>
      <p:sp>
        <p:nvSpPr>
          <p:cNvPr id="151" name="TextBox 150"/>
          <p:cNvSpPr txBox="1"/>
          <p:nvPr/>
        </p:nvSpPr>
        <p:spPr>
          <a:xfrm>
            <a:off x="4104441" y="3146665"/>
            <a:ext cx="1441941" cy="217714"/>
          </a:xfrm>
          <a:prstGeom prst="rect">
            <a:avLst/>
          </a:prstGeom>
        </p:spPr>
        <p:txBody>
          <a:bodyPr wrap="none" lIns="0" tIns="0" rIns="0" bIns="0" rtlCol="0">
            <a:noAutofit/>
          </a:bodyPr>
          <a:lstStyle/>
          <a:p>
            <a:r>
              <a:rPr lang="en-GB" sz="1400" b="1" kern="0" dirty="0">
                <a:solidFill>
                  <a:sysClr val="windowText" lastClr="000000"/>
                </a:solidFill>
              </a:rPr>
              <a:t>Common Equipment Area</a:t>
            </a:r>
          </a:p>
        </p:txBody>
      </p:sp>
      <p:sp>
        <p:nvSpPr>
          <p:cNvPr id="72" name="Can 71"/>
          <p:cNvSpPr/>
          <p:nvPr/>
        </p:nvSpPr>
        <p:spPr>
          <a:xfrm rot="5400000">
            <a:off x="2218776" y="5460585"/>
            <a:ext cx="280493" cy="1285214"/>
          </a:xfrm>
          <a:prstGeom prst="can">
            <a:avLst>
              <a:gd name="adj" fmla="val 36725"/>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kern="0" dirty="0">
              <a:solidFill>
                <a:sysClr val="windowText" lastClr="000000"/>
              </a:solidFill>
            </a:endParaRPr>
          </a:p>
        </p:txBody>
      </p:sp>
      <p:sp>
        <p:nvSpPr>
          <p:cNvPr id="47115" name="AutoShape 11"/>
          <p:cNvSpPr>
            <a:spLocks noChangeArrowheads="1"/>
          </p:cNvSpPr>
          <p:nvPr/>
        </p:nvSpPr>
        <p:spPr bwMode="auto">
          <a:xfrm>
            <a:off x="2802302" y="5717431"/>
            <a:ext cx="2033434" cy="771525"/>
          </a:xfrm>
          <a:prstGeom prst="cube">
            <a:avLst>
              <a:gd name="adj" fmla="val 24986"/>
            </a:avLst>
          </a:prstGeom>
          <a:solidFill>
            <a:schemeClr val="accent1"/>
          </a:solidFill>
          <a:ln w="12700">
            <a:solidFill>
              <a:schemeClr val="tx1"/>
            </a:solidFill>
            <a:miter lim="800000"/>
            <a:headEnd/>
            <a:tailEnd/>
          </a:ln>
          <a:effectLst/>
          <a:extLst/>
        </p:spPr>
        <p:txBody>
          <a:bodyPr wrap="none" lIns="90488" tIns="44450" rIns="90488" bIns="44450" anchor="ctr"/>
          <a:lstStyle>
            <a:lvl1pPr defTabSz="968375" eaLnBrk="0" hangingPunct="0">
              <a:spcBef>
                <a:spcPct val="75000"/>
              </a:spcBef>
              <a:buClr>
                <a:schemeClr val="tx2"/>
              </a:buClr>
              <a:buSzPct val="125000"/>
              <a:defRPr sz="2000">
                <a:solidFill>
                  <a:schemeClr val="tx1"/>
                </a:solidFill>
                <a:latin typeface="Arial" pitchFamily="34" charset="0"/>
              </a:defRPr>
            </a:lvl1pPr>
            <a:lvl2pPr marL="742950" indent="-285750" defTabSz="968375" eaLnBrk="0" hangingPunct="0">
              <a:spcBef>
                <a:spcPct val="50000"/>
              </a:spcBef>
              <a:buClr>
                <a:schemeClr val="tx2"/>
              </a:buClr>
              <a:buSzPct val="125000"/>
              <a:buChar char="•"/>
              <a:defRPr sz="2000">
                <a:solidFill>
                  <a:schemeClr val="tx1"/>
                </a:solidFill>
                <a:latin typeface="Arial" pitchFamily="34" charset="0"/>
              </a:defRPr>
            </a:lvl2pPr>
            <a:lvl3pPr marL="1143000" indent="-228600" defTabSz="968375"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defTabSz="968375" eaLnBrk="0" hangingPunct="0">
              <a:spcBef>
                <a:spcPct val="20000"/>
              </a:spcBef>
              <a:buClr>
                <a:schemeClr val="tx1"/>
              </a:buClr>
              <a:buSzPct val="125000"/>
              <a:buChar char="•"/>
              <a:defRPr sz="1600">
                <a:solidFill>
                  <a:schemeClr val="tx1"/>
                </a:solidFill>
                <a:latin typeface="Arial" pitchFamily="34" charset="0"/>
              </a:defRPr>
            </a:lvl4pPr>
            <a:lvl5pPr marL="2057400" indent="-228600" defTabSz="968375" eaLnBrk="0" hangingPunct="0">
              <a:spcBef>
                <a:spcPct val="20000"/>
              </a:spcBef>
              <a:buClr>
                <a:schemeClr val="tx2"/>
              </a:buClr>
              <a:buSzPct val="125000"/>
              <a:buChar char="•"/>
              <a:defRPr sz="1400">
                <a:solidFill>
                  <a:schemeClr val="tx1"/>
                </a:solidFill>
                <a:latin typeface="Arial"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spcBef>
                <a:spcPct val="0"/>
              </a:spcBef>
              <a:buClrTx/>
              <a:buSzTx/>
            </a:pPr>
            <a:r>
              <a:rPr lang="nl-NL" altLang="en-US" sz="1200" b="1" kern="0" dirty="0">
                <a:solidFill>
                  <a:srgbClr val="EDEDED"/>
                </a:solidFill>
                <a:latin typeface="Tahoma" pitchFamily="34" charset="0"/>
              </a:rPr>
              <a:t>Flexibility Point</a:t>
            </a:r>
          </a:p>
          <a:p>
            <a:pPr>
              <a:spcBef>
                <a:spcPct val="0"/>
              </a:spcBef>
              <a:buClrTx/>
              <a:buSzTx/>
            </a:pPr>
            <a:r>
              <a:rPr lang="nl-NL" altLang="en-US" sz="1200" kern="0" dirty="0">
                <a:solidFill>
                  <a:srgbClr val="EDEDED"/>
                </a:solidFill>
                <a:latin typeface="Tahoma" pitchFamily="34" charset="0"/>
              </a:rPr>
              <a:t>(</a:t>
            </a:r>
            <a:r>
              <a:rPr lang="nl-NL" altLang="en-US" sz="1200" kern="0" dirty="0" err="1">
                <a:solidFill>
                  <a:srgbClr val="EDEDED"/>
                </a:solidFill>
                <a:latin typeface="Tahoma" pitchFamily="34" charset="0"/>
              </a:rPr>
              <a:t>Footway</a:t>
            </a:r>
            <a:r>
              <a:rPr lang="nl-NL" altLang="en-US" sz="1200" kern="0" dirty="0">
                <a:solidFill>
                  <a:srgbClr val="EDEDED"/>
                </a:solidFill>
                <a:latin typeface="Tahoma" pitchFamily="34" charset="0"/>
              </a:rPr>
              <a:t> or </a:t>
            </a:r>
            <a:r>
              <a:rPr lang="nl-NL" altLang="en-US" sz="1200" kern="0" dirty="0" err="1">
                <a:solidFill>
                  <a:srgbClr val="EDEDED"/>
                </a:solidFill>
                <a:latin typeface="Tahoma" pitchFamily="34" charset="0"/>
              </a:rPr>
              <a:t>carriageway</a:t>
            </a:r>
            <a:endParaRPr lang="nl-NL" altLang="en-US" sz="1200" kern="0" dirty="0">
              <a:solidFill>
                <a:srgbClr val="EDEDED"/>
              </a:solidFill>
              <a:latin typeface="Tahoma" pitchFamily="34" charset="0"/>
            </a:endParaRPr>
          </a:p>
          <a:p>
            <a:pPr>
              <a:spcBef>
                <a:spcPct val="0"/>
              </a:spcBef>
              <a:buClrTx/>
              <a:buSzTx/>
            </a:pPr>
            <a:r>
              <a:rPr lang="nl-NL" altLang="en-US" sz="1200" kern="0" dirty="0">
                <a:solidFill>
                  <a:srgbClr val="EDEDED"/>
                </a:solidFill>
                <a:latin typeface="Tahoma" pitchFamily="34" charset="0"/>
              </a:rPr>
              <a:t> box)</a:t>
            </a:r>
            <a:endParaRPr lang="nl-NL" altLang="en-US" sz="1200" b="1" kern="0" dirty="0">
              <a:solidFill>
                <a:srgbClr val="EDEDED"/>
              </a:solidFill>
              <a:latin typeface="Tahoma" pitchFamily="34" charset="0"/>
            </a:endParaRPr>
          </a:p>
        </p:txBody>
      </p:sp>
      <p:sp>
        <p:nvSpPr>
          <p:cNvPr id="73" name="Can 72"/>
          <p:cNvSpPr/>
          <p:nvPr/>
        </p:nvSpPr>
        <p:spPr>
          <a:xfrm rot="5400000">
            <a:off x="5801463" y="4868783"/>
            <a:ext cx="277072" cy="2472244"/>
          </a:xfrm>
          <a:prstGeom prst="can">
            <a:avLst>
              <a:gd name="adj" fmla="val 36725"/>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kern="0" dirty="0">
              <a:solidFill>
                <a:sysClr val="windowText" lastClr="000000"/>
              </a:solidFill>
            </a:endParaRPr>
          </a:p>
        </p:txBody>
      </p:sp>
      <p:sp>
        <p:nvSpPr>
          <p:cNvPr id="74" name="Can 73"/>
          <p:cNvSpPr/>
          <p:nvPr/>
        </p:nvSpPr>
        <p:spPr>
          <a:xfrm rot="5400000">
            <a:off x="8078200" y="5131387"/>
            <a:ext cx="71578" cy="1943611"/>
          </a:xfrm>
          <a:prstGeom prst="can">
            <a:avLst>
              <a:gd name="adj" fmla="val 36725"/>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kern="0" dirty="0">
              <a:solidFill>
                <a:sysClr val="windowText" lastClr="000000"/>
              </a:solidFill>
            </a:endParaRPr>
          </a:p>
        </p:txBody>
      </p:sp>
      <p:grpSp>
        <p:nvGrpSpPr>
          <p:cNvPr id="75" name="Group 74"/>
          <p:cNvGrpSpPr/>
          <p:nvPr/>
        </p:nvGrpSpPr>
        <p:grpSpPr>
          <a:xfrm>
            <a:off x="3607494" y="5175130"/>
            <a:ext cx="333252" cy="646283"/>
            <a:chOff x="2590948" y="4306364"/>
            <a:chExt cx="282361" cy="766585"/>
          </a:xfrm>
        </p:grpSpPr>
        <p:sp>
          <p:nvSpPr>
            <p:cNvPr id="76" name="Can 75"/>
            <p:cNvSpPr/>
            <p:nvPr/>
          </p:nvSpPr>
          <p:spPr>
            <a:xfrm>
              <a:off x="2590948" y="4574288"/>
              <a:ext cx="282361" cy="498661"/>
            </a:xfrm>
            <a:prstGeom prst="can">
              <a:avLst>
                <a:gd name="adj" fmla="val 36725"/>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kern="0" dirty="0">
                <a:solidFill>
                  <a:sysClr val="windowText" lastClr="000000"/>
                </a:solidFill>
              </a:endParaRPr>
            </a:p>
          </p:txBody>
        </p:sp>
        <p:sp>
          <p:nvSpPr>
            <p:cNvPr id="77" name="Can 76"/>
            <p:cNvSpPr/>
            <p:nvPr/>
          </p:nvSpPr>
          <p:spPr>
            <a:xfrm>
              <a:off x="2696339" y="4306364"/>
              <a:ext cx="71578" cy="318023"/>
            </a:xfrm>
            <a:prstGeom prst="can">
              <a:avLst>
                <a:gd name="adj" fmla="val 36725"/>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kern="0" dirty="0">
                <a:solidFill>
                  <a:sysClr val="windowText" lastClr="000000"/>
                </a:solidFill>
              </a:endParaRPr>
            </a:p>
          </p:txBody>
        </p:sp>
      </p:grpSp>
      <p:sp>
        <p:nvSpPr>
          <p:cNvPr id="61" name="AutoShape 40"/>
          <p:cNvSpPr>
            <a:spLocks noChangeArrowheads="1"/>
          </p:cNvSpPr>
          <p:nvPr/>
        </p:nvSpPr>
        <p:spPr bwMode="auto">
          <a:xfrm>
            <a:off x="3431953" y="4864059"/>
            <a:ext cx="727159" cy="363152"/>
          </a:xfrm>
          <a:prstGeom prst="cube">
            <a:avLst>
              <a:gd name="adj" fmla="val 24986"/>
            </a:avLst>
          </a:prstGeom>
          <a:solidFill>
            <a:schemeClr val="tx2"/>
          </a:solidFill>
          <a:ln w="12700">
            <a:solidFill>
              <a:schemeClr val="tx1"/>
            </a:solidFill>
            <a:miter lim="800000"/>
            <a:headEnd/>
            <a:tailEnd/>
          </a:ln>
          <a:effectLst/>
          <a:extLst/>
        </p:spPr>
        <p:txBody>
          <a:bodyPr wrap="none" lIns="90488" tIns="44450" rIns="90488" bIns="44450" anchor="ctr"/>
          <a:lstStyle>
            <a:lvl1pPr defTabSz="968375" eaLnBrk="0" hangingPunct="0">
              <a:spcBef>
                <a:spcPct val="75000"/>
              </a:spcBef>
              <a:buClr>
                <a:schemeClr val="tx2"/>
              </a:buClr>
              <a:buSzPct val="125000"/>
              <a:defRPr sz="2000">
                <a:solidFill>
                  <a:schemeClr val="tx1"/>
                </a:solidFill>
                <a:latin typeface="Arial" pitchFamily="34" charset="0"/>
              </a:defRPr>
            </a:lvl1pPr>
            <a:lvl2pPr marL="742950" indent="-285750" defTabSz="968375" eaLnBrk="0" hangingPunct="0">
              <a:spcBef>
                <a:spcPct val="50000"/>
              </a:spcBef>
              <a:buClr>
                <a:schemeClr val="tx2"/>
              </a:buClr>
              <a:buSzPct val="125000"/>
              <a:buChar char="•"/>
              <a:defRPr sz="2000">
                <a:solidFill>
                  <a:schemeClr val="tx1"/>
                </a:solidFill>
                <a:latin typeface="Arial" pitchFamily="34" charset="0"/>
              </a:defRPr>
            </a:lvl2pPr>
            <a:lvl3pPr marL="1143000" indent="-228600" defTabSz="968375"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defTabSz="968375" eaLnBrk="0" hangingPunct="0">
              <a:spcBef>
                <a:spcPct val="20000"/>
              </a:spcBef>
              <a:buClr>
                <a:schemeClr val="tx1"/>
              </a:buClr>
              <a:buSzPct val="125000"/>
              <a:buChar char="•"/>
              <a:defRPr sz="1600">
                <a:solidFill>
                  <a:schemeClr val="tx1"/>
                </a:solidFill>
                <a:latin typeface="Arial" pitchFamily="34" charset="0"/>
              </a:defRPr>
            </a:lvl4pPr>
            <a:lvl5pPr marL="2057400" indent="-228600" defTabSz="968375" eaLnBrk="0" hangingPunct="0">
              <a:spcBef>
                <a:spcPct val="20000"/>
              </a:spcBef>
              <a:buClr>
                <a:schemeClr val="tx2"/>
              </a:buClr>
              <a:buSzPct val="125000"/>
              <a:buChar char="•"/>
              <a:defRPr sz="1400">
                <a:solidFill>
                  <a:schemeClr val="tx1"/>
                </a:solidFill>
                <a:latin typeface="Arial" pitchFamily="34" charset="0"/>
              </a:defRPr>
            </a:lvl5pPr>
            <a:lvl6pPr marL="25146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defTabSz="968375"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a:spcBef>
                <a:spcPct val="0"/>
              </a:spcBef>
              <a:buClrTx/>
              <a:buSzTx/>
            </a:pPr>
            <a:r>
              <a:rPr lang="nl-NL" altLang="en-US" sz="1200" kern="0" dirty="0">
                <a:solidFill>
                  <a:srgbClr val="EDEDED"/>
                </a:solidFill>
                <a:latin typeface="Tahoma" pitchFamily="34" charset="0"/>
              </a:rPr>
              <a:t>BFP</a:t>
            </a:r>
          </a:p>
        </p:txBody>
      </p:sp>
    </p:spTree>
    <p:extLst>
      <p:ext uri="{BB962C8B-B14F-4D97-AF65-F5344CB8AC3E}">
        <p14:creationId xmlns:p14="http://schemas.microsoft.com/office/powerpoint/2010/main" val="13669436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wipe(down)">
                                      <p:cBhvr>
                                        <p:cTn id="16" dur="500"/>
                                        <p:tgtEl>
                                          <p:spTgt spid="14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8"/>
                                        </p:tgtEl>
                                        <p:attrNameLst>
                                          <p:attrName>style.visibility</p:attrName>
                                        </p:attrNameLst>
                                      </p:cBhvr>
                                      <p:to>
                                        <p:strVal val="visible"/>
                                      </p:to>
                                    </p:set>
                                    <p:animEffect transition="in" filter="wipe(left)">
                                      <p:cBhvr>
                                        <p:cTn id="49" dur="500"/>
                                        <p:tgtEl>
                                          <p:spTgt spid="148"/>
                                        </p:tgtEl>
                                      </p:cBhvr>
                                    </p:animEffect>
                                  </p:childTnLst>
                                </p:cTn>
                              </p:par>
                              <p:par>
                                <p:cTn id="50" presetID="22" presetClass="entr" presetSubtype="8"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500"/>
                                        <p:tgtEl>
                                          <p:spTgt spid="1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7112"/>
                                        </p:tgtEl>
                                        <p:attrNameLst>
                                          <p:attrName>style.visibility</p:attrName>
                                        </p:attrNameLst>
                                      </p:cBhvr>
                                      <p:to>
                                        <p:strVal val="visible"/>
                                      </p:to>
                                    </p:set>
                                    <p:animEffect transition="in" filter="wipe(down)">
                                      <p:cBhvr>
                                        <p:cTn id="64" dur="500"/>
                                        <p:tgtEl>
                                          <p:spTgt spid="47112"/>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500"/>
                                        <p:tgtEl>
                                          <p:spTgt spid="9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fade">
                                      <p:cBhvr>
                                        <p:cTn id="83" dur="500"/>
                                        <p:tgtEl>
                                          <p:spTgt spid="9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500"/>
                                        <p:tgtEl>
                                          <p:spTgt spid="9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3"/>
                                        </p:tgtEl>
                                        <p:attrNameLst>
                                          <p:attrName>style.visibility</p:attrName>
                                        </p:attrNameLst>
                                      </p:cBhvr>
                                      <p:to>
                                        <p:strVal val="visible"/>
                                      </p:to>
                                    </p:set>
                                    <p:animEffect transition="in" filter="fade">
                                      <p:cBhvr>
                                        <p:cTn id="92" dur="500"/>
                                        <p:tgtEl>
                                          <p:spTgt spid="14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fade">
                                      <p:cBhvr>
                                        <p:cTn id="9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5" grpId="0" animBg="1"/>
      <p:bldP spid="56" grpId="0" animBg="1"/>
      <p:bldP spid="58" grpId="0" animBg="1"/>
      <p:bldP spid="59" grpId="0" animBg="1"/>
      <p:bldP spid="60" grpId="0" animBg="1"/>
      <p:bldP spid="80" grpId="0" animBg="1"/>
      <p:bldP spid="88" grpId="0" animBg="1"/>
      <p:bldP spid="89" grpId="0" animBg="1"/>
      <p:bldP spid="90" grpId="0" animBg="1"/>
      <p:bldP spid="91" grpId="0" animBg="1"/>
      <p:bldP spid="92" grpId="0" animBg="1"/>
      <p:bldP spid="93" grpId="0" animBg="1"/>
      <p:bldP spid="94" grpId="0" animBg="1"/>
      <p:bldP spid="95" grpId="0" animBg="1"/>
      <p:bldP spid="114" grpId="0" animBg="1"/>
      <p:bldP spid="50" grpId="0" animBg="1"/>
      <p:bldP spid="141" grpId="0" animBg="1"/>
      <p:bldP spid="143" grpId="0" animBg="1"/>
      <p:bldP spid="47112" grpId="0" animBg="1"/>
      <p:bldP spid="148" grpId="0"/>
      <p:bldP spid="150" grpId="0"/>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1919289" y="1052513"/>
            <a:ext cx="8529637" cy="5048250"/>
            <a:chOff x="249" y="663"/>
            <a:chExt cx="5373" cy="3180"/>
          </a:xfrm>
        </p:grpSpPr>
        <p:graphicFrame>
          <p:nvGraphicFramePr>
            <p:cNvPr id="50180" name="Object 3"/>
            <p:cNvGraphicFramePr>
              <a:graphicFrameLocks noChangeAspect="1"/>
            </p:cNvGraphicFramePr>
            <p:nvPr/>
          </p:nvGraphicFramePr>
          <p:xfrm>
            <a:off x="2070" y="700"/>
            <a:ext cx="1738" cy="3143"/>
          </p:xfrm>
          <a:graphic>
            <a:graphicData uri="http://schemas.openxmlformats.org/presentationml/2006/ole">
              <mc:AlternateContent xmlns:mc="http://schemas.openxmlformats.org/markup-compatibility/2006">
                <mc:Choice xmlns:v="urn:schemas-microsoft-com:vml" Requires="v">
                  <p:oleObj spid="_x0000_s6161" name="Document" r:id="rId4" imgW="925068" imgH="1412748" progId="Word.Document.8">
                    <p:embed/>
                  </p:oleObj>
                </mc:Choice>
                <mc:Fallback>
                  <p:oleObj name="Document" r:id="rId4" imgW="925068" imgH="1412748" progId="Word.Document.8">
                    <p:embed/>
                    <p:pic>
                      <p:nvPicPr>
                        <p:cNvPr id="5018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 y="700"/>
                          <a:ext cx="1738" cy="3143"/>
                        </a:xfrm>
                        <a:prstGeom prst="rect">
                          <a:avLst/>
                        </a:prstGeom>
                        <a:noFill/>
                        <a:ln>
                          <a:noFill/>
                        </a:ln>
                        <a:effectLst/>
                        <a:extLst>
                          <a:ext uri="{909E8E84-426E-40DD-AFC4-6F175D3DCCD1}">
                            <a14:hiddenFill xmlns:a14="http://schemas.microsoft.com/office/drawing/2010/main">
                              <a:gradFill rotWithShape="0">
                                <a:gsLst>
                                  <a:gs pos="0">
                                    <a:srgbClr val="7EDBD2"/>
                                  </a:gs>
                                  <a:gs pos="100000">
                                    <a:srgbClr val="8CF4EA"/>
                                  </a:gs>
                                </a:gsLst>
                                <a:lin ang="0" scaled="1"/>
                              </a:gra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19191"/>
                                </a:outerShdw>
                              </a:effectLst>
                            </a14:hiddenEffects>
                          </a:ext>
                        </a:extLst>
                      </p:spPr>
                    </p:pic>
                  </p:oleObj>
                </mc:Fallback>
              </mc:AlternateContent>
            </a:graphicData>
          </a:graphic>
        </p:graphicFrame>
        <p:grpSp>
          <p:nvGrpSpPr>
            <p:cNvPr id="50181" name="Group 4"/>
            <p:cNvGrpSpPr>
              <a:grpSpLocks/>
            </p:cNvGrpSpPr>
            <p:nvPr/>
          </p:nvGrpSpPr>
          <p:grpSpPr bwMode="auto">
            <a:xfrm>
              <a:off x="249" y="663"/>
              <a:ext cx="5373" cy="3071"/>
              <a:chOff x="249" y="663"/>
              <a:chExt cx="5373" cy="3071"/>
            </a:xfrm>
          </p:grpSpPr>
          <p:grpSp>
            <p:nvGrpSpPr>
              <p:cNvPr id="50182" name="Group 5"/>
              <p:cNvGrpSpPr>
                <a:grpSpLocks/>
              </p:cNvGrpSpPr>
              <p:nvPr/>
            </p:nvGrpSpPr>
            <p:grpSpPr bwMode="auto">
              <a:xfrm>
                <a:off x="249" y="2878"/>
                <a:ext cx="2886" cy="856"/>
                <a:chOff x="104" y="3102"/>
                <a:chExt cx="2996" cy="934"/>
              </a:xfrm>
            </p:grpSpPr>
            <p:sp>
              <p:nvSpPr>
                <p:cNvPr id="50199" name="Freeform 6"/>
                <p:cNvSpPr>
                  <a:spLocks/>
                </p:cNvSpPr>
                <p:nvPr/>
              </p:nvSpPr>
              <p:spPr bwMode="auto">
                <a:xfrm>
                  <a:off x="2488" y="3692"/>
                  <a:ext cx="304" cy="344"/>
                </a:xfrm>
                <a:custGeom>
                  <a:avLst/>
                  <a:gdLst>
                    <a:gd name="T0" fmla="*/ 16 w 304"/>
                    <a:gd name="T1" fmla="*/ 344 h 344"/>
                    <a:gd name="T2" fmla="*/ 0 w 304"/>
                    <a:gd name="T3" fmla="*/ 60 h 344"/>
                    <a:gd name="T4" fmla="*/ 304 w 304"/>
                    <a:gd name="T5" fmla="*/ 0 h 344"/>
                    <a:gd name="T6" fmla="*/ 304 w 304"/>
                    <a:gd name="T7" fmla="*/ 276 h 344"/>
                    <a:gd name="T8" fmla="*/ 16 w 304"/>
                    <a:gd name="T9" fmla="*/ 344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344">
                      <a:moveTo>
                        <a:pt x="16" y="344"/>
                      </a:moveTo>
                      <a:lnTo>
                        <a:pt x="0" y="60"/>
                      </a:lnTo>
                      <a:lnTo>
                        <a:pt x="304" y="0"/>
                      </a:lnTo>
                      <a:lnTo>
                        <a:pt x="304" y="276"/>
                      </a:lnTo>
                      <a:lnTo>
                        <a:pt x="16" y="344"/>
                      </a:lnTo>
                      <a:close/>
                    </a:path>
                  </a:pathLst>
                </a:custGeom>
                <a:solidFill>
                  <a:srgbClr val="990000">
                    <a:alpha val="50195"/>
                  </a:srgbClr>
                </a:solidFill>
                <a:ln w="38100" cap="flat" cmpd="sng">
                  <a:solidFill>
                    <a:srgbClr val="33CC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200" name="Freeform 7"/>
                <p:cNvSpPr>
                  <a:spLocks/>
                </p:cNvSpPr>
                <p:nvPr/>
              </p:nvSpPr>
              <p:spPr bwMode="auto">
                <a:xfrm>
                  <a:off x="2796" y="3620"/>
                  <a:ext cx="304" cy="344"/>
                </a:xfrm>
                <a:custGeom>
                  <a:avLst/>
                  <a:gdLst>
                    <a:gd name="T0" fmla="*/ 16 w 304"/>
                    <a:gd name="T1" fmla="*/ 344 h 344"/>
                    <a:gd name="T2" fmla="*/ 0 w 304"/>
                    <a:gd name="T3" fmla="*/ 60 h 344"/>
                    <a:gd name="T4" fmla="*/ 304 w 304"/>
                    <a:gd name="T5" fmla="*/ 0 h 344"/>
                    <a:gd name="T6" fmla="*/ 304 w 304"/>
                    <a:gd name="T7" fmla="*/ 276 h 344"/>
                    <a:gd name="T8" fmla="*/ 16 w 304"/>
                    <a:gd name="T9" fmla="*/ 344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344">
                      <a:moveTo>
                        <a:pt x="16" y="344"/>
                      </a:moveTo>
                      <a:lnTo>
                        <a:pt x="0" y="60"/>
                      </a:lnTo>
                      <a:lnTo>
                        <a:pt x="304" y="0"/>
                      </a:lnTo>
                      <a:lnTo>
                        <a:pt x="304" y="276"/>
                      </a:lnTo>
                      <a:lnTo>
                        <a:pt x="16" y="344"/>
                      </a:lnTo>
                      <a:close/>
                    </a:path>
                  </a:pathLst>
                </a:custGeom>
                <a:solidFill>
                  <a:srgbClr val="990000">
                    <a:alpha val="50195"/>
                  </a:srgbClr>
                </a:solidFill>
                <a:ln w="38100" cap="flat" cmpd="sng">
                  <a:solidFill>
                    <a:srgbClr val="33CC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201" name="AutoShape 8"/>
                <p:cNvSpPr>
                  <a:spLocks/>
                </p:cNvSpPr>
                <p:nvPr/>
              </p:nvSpPr>
              <p:spPr bwMode="auto">
                <a:xfrm>
                  <a:off x="104" y="3102"/>
                  <a:ext cx="1864" cy="423"/>
                </a:xfrm>
                <a:prstGeom prst="borderCallout2">
                  <a:avLst>
                    <a:gd name="adj1" fmla="val 17648"/>
                    <a:gd name="adj2" fmla="val 102815"/>
                    <a:gd name="adj3" fmla="val 17648"/>
                    <a:gd name="adj4" fmla="val 109444"/>
                    <a:gd name="adj5" fmla="val 152204"/>
                    <a:gd name="adj6" fmla="val 143051"/>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u="sng" kern="0">
                      <a:latin typeface="Tahoma" panose="020B0604030504040204" pitchFamily="34" charset="0"/>
                    </a:rPr>
                    <a:t>Batteries</a:t>
                  </a:r>
                </a:p>
                <a:p>
                  <a:pPr>
                    <a:spcBef>
                      <a:spcPct val="0"/>
                    </a:spcBef>
                    <a:buClrTx/>
                    <a:buSzTx/>
                  </a:pPr>
                  <a:r>
                    <a:rPr lang="nl-NL" altLang="en-US" sz="1400" u="sng" kern="0">
                      <a:latin typeface="Tahoma" panose="020B0604030504040204" pitchFamily="34" charset="0"/>
                    </a:rPr>
                    <a:t>supplies 4 hours of power backup</a:t>
                  </a:r>
                  <a:endParaRPr lang="nl-NL" altLang="en-US" u="sng" kern="0">
                    <a:latin typeface="Tahoma" panose="020B0604030504040204" pitchFamily="34" charset="0"/>
                  </a:endParaRPr>
                </a:p>
              </p:txBody>
            </p:sp>
          </p:grpSp>
          <p:grpSp>
            <p:nvGrpSpPr>
              <p:cNvPr id="50183" name="Group 9"/>
              <p:cNvGrpSpPr>
                <a:grpSpLocks/>
              </p:cNvGrpSpPr>
              <p:nvPr/>
            </p:nvGrpSpPr>
            <p:grpSpPr bwMode="auto">
              <a:xfrm>
                <a:off x="295" y="799"/>
                <a:ext cx="2780" cy="935"/>
                <a:chOff x="168" y="990"/>
                <a:chExt cx="2886" cy="1019"/>
              </a:xfrm>
            </p:grpSpPr>
            <p:sp>
              <p:nvSpPr>
                <p:cNvPr id="50197" name="Freeform 10"/>
                <p:cNvSpPr>
                  <a:spLocks/>
                </p:cNvSpPr>
                <p:nvPr/>
              </p:nvSpPr>
              <p:spPr bwMode="auto">
                <a:xfrm>
                  <a:off x="2508" y="990"/>
                  <a:ext cx="546" cy="438"/>
                </a:xfrm>
                <a:custGeom>
                  <a:avLst/>
                  <a:gdLst>
                    <a:gd name="T0" fmla="*/ 0 w 546"/>
                    <a:gd name="T1" fmla="*/ 324 h 438"/>
                    <a:gd name="T2" fmla="*/ 12 w 546"/>
                    <a:gd name="T3" fmla="*/ 0 h 438"/>
                    <a:gd name="T4" fmla="*/ 546 w 546"/>
                    <a:gd name="T5" fmla="*/ 168 h 438"/>
                    <a:gd name="T6" fmla="*/ 540 w 546"/>
                    <a:gd name="T7" fmla="*/ 438 h 438"/>
                    <a:gd name="T8" fmla="*/ 0 w 546"/>
                    <a:gd name="T9" fmla="*/ 324 h 4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438">
                      <a:moveTo>
                        <a:pt x="0" y="324"/>
                      </a:moveTo>
                      <a:lnTo>
                        <a:pt x="12" y="0"/>
                      </a:lnTo>
                      <a:lnTo>
                        <a:pt x="546" y="168"/>
                      </a:lnTo>
                      <a:lnTo>
                        <a:pt x="540" y="438"/>
                      </a:lnTo>
                      <a:lnTo>
                        <a:pt x="0" y="324"/>
                      </a:lnTo>
                      <a:close/>
                    </a:path>
                  </a:pathLst>
                </a:custGeom>
                <a:solidFill>
                  <a:srgbClr val="990000">
                    <a:alpha val="50195"/>
                  </a:srgbClr>
                </a:solidFill>
                <a:ln w="57150" cap="flat" cmpd="sng">
                  <a:solidFill>
                    <a:srgbClr val="33CC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198" name="AutoShape 11"/>
                <p:cNvSpPr>
                  <a:spLocks/>
                </p:cNvSpPr>
                <p:nvPr/>
              </p:nvSpPr>
              <p:spPr bwMode="auto">
                <a:xfrm>
                  <a:off x="168" y="1041"/>
                  <a:ext cx="2279" cy="968"/>
                </a:xfrm>
                <a:prstGeom prst="borderCallout2">
                  <a:avLst>
                    <a:gd name="adj1" fmla="val 10944"/>
                    <a:gd name="adj2" fmla="val 102880"/>
                    <a:gd name="adj3" fmla="val 10944"/>
                    <a:gd name="adj4" fmla="val 120685"/>
                    <a:gd name="adj5" fmla="val 9574"/>
                    <a:gd name="adj6" fmla="val 139208"/>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u="sng" kern="0">
                      <a:latin typeface="Tahoma" panose="020B0604030504040204" pitchFamily="34" charset="0"/>
                    </a:rPr>
                    <a:t>Presentation Panel</a:t>
                  </a:r>
                </a:p>
                <a:p>
                  <a:pPr>
                    <a:spcBef>
                      <a:spcPct val="0"/>
                    </a:spcBef>
                    <a:buClrTx/>
                    <a:buSzTx/>
                  </a:pPr>
                  <a:r>
                    <a:rPr lang="nl-NL" altLang="en-US" sz="1200" u="sng" kern="0">
                      <a:latin typeface="Tahoma" panose="020B0604030504040204" pitchFamily="34" charset="0"/>
                    </a:rPr>
                    <a:t>(also known as customer DDF, can be located at</a:t>
                  </a:r>
                </a:p>
                <a:p>
                  <a:pPr>
                    <a:spcBef>
                      <a:spcPct val="0"/>
                    </a:spcBef>
                    <a:buClrTx/>
                    <a:buSzTx/>
                  </a:pPr>
                  <a:r>
                    <a:rPr lang="nl-NL" altLang="en-US" sz="1200" u="sng" kern="0">
                      <a:latin typeface="Tahoma" panose="020B0604030504040204" pitchFamily="34" charset="0"/>
                    </a:rPr>
                    <a:t>Base of COLT cabinet – country specific)</a:t>
                  </a:r>
                </a:p>
                <a:p>
                  <a:pPr>
                    <a:spcBef>
                      <a:spcPct val="0"/>
                    </a:spcBef>
                    <a:buClrTx/>
                    <a:buSzTx/>
                  </a:pPr>
                  <a:r>
                    <a:rPr lang="nl-NL" altLang="en-US" sz="1200" u="sng" kern="0">
                      <a:latin typeface="Tahoma" panose="020B0604030504040204" pitchFamily="34" charset="0"/>
                    </a:rPr>
                    <a:t>single door with door-switch monitored through</a:t>
                  </a:r>
                </a:p>
                <a:p>
                  <a:pPr>
                    <a:spcBef>
                      <a:spcPct val="0"/>
                    </a:spcBef>
                    <a:buClrTx/>
                    <a:buSzTx/>
                  </a:pPr>
                  <a:r>
                    <a:rPr lang="nl-NL" altLang="en-US" sz="1200" u="sng" kern="0">
                      <a:latin typeface="Tahoma" panose="020B0604030504040204" pitchFamily="34" charset="0"/>
                    </a:rPr>
                    <a:t> SDH-management</a:t>
                  </a:r>
                </a:p>
                <a:p>
                  <a:pPr>
                    <a:spcBef>
                      <a:spcPct val="0"/>
                    </a:spcBef>
                    <a:buClrTx/>
                    <a:buSzTx/>
                  </a:pPr>
                  <a:endParaRPr lang="nl-NL" altLang="en-US" sz="1600" u="sng" kern="0">
                    <a:latin typeface="Tahoma" panose="020B0604030504040204" pitchFamily="34" charset="0"/>
                  </a:endParaRPr>
                </a:p>
              </p:txBody>
            </p:sp>
          </p:grpSp>
          <p:grpSp>
            <p:nvGrpSpPr>
              <p:cNvPr id="50184" name="Group 12"/>
              <p:cNvGrpSpPr>
                <a:grpSpLocks/>
              </p:cNvGrpSpPr>
              <p:nvPr/>
            </p:nvGrpSpPr>
            <p:grpSpPr bwMode="auto">
              <a:xfrm>
                <a:off x="400" y="1844"/>
                <a:ext cx="2767" cy="854"/>
                <a:chOff x="260" y="2068"/>
                <a:chExt cx="2872" cy="932"/>
              </a:xfrm>
            </p:grpSpPr>
            <p:sp>
              <p:nvSpPr>
                <p:cNvPr id="50195" name="Freeform 13"/>
                <p:cNvSpPr>
                  <a:spLocks/>
                </p:cNvSpPr>
                <p:nvPr/>
              </p:nvSpPr>
              <p:spPr bwMode="auto">
                <a:xfrm>
                  <a:off x="2484" y="2136"/>
                  <a:ext cx="648" cy="864"/>
                </a:xfrm>
                <a:custGeom>
                  <a:avLst/>
                  <a:gdLst>
                    <a:gd name="T0" fmla="*/ 0 w 648"/>
                    <a:gd name="T1" fmla="*/ 864 h 864"/>
                    <a:gd name="T2" fmla="*/ 0 w 648"/>
                    <a:gd name="T3" fmla="*/ 0 h 864"/>
                    <a:gd name="T4" fmla="*/ 648 w 648"/>
                    <a:gd name="T5" fmla="*/ 48 h 864"/>
                    <a:gd name="T6" fmla="*/ 642 w 648"/>
                    <a:gd name="T7" fmla="*/ 834 h 864"/>
                    <a:gd name="T8" fmla="*/ 0 w 648"/>
                    <a:gd name="T9" fmla="*/ 864 h 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864">
                      <a:moveTo>
                        <a:pt x="0" y="864"/>
                      </a:moveTo>
                      <a:lnTo>
                        <a:pt x="0" y="0"/>
                      </a:lnTo>
                      <a:lnTo>
                        <a:pt x="648" y="48"/>
                      </a:lnTo>
                      <a:lnTo>
                        <a:pt x="642" y="834"/>
                      </a:lnTo>
                      <a:lnTo>
                        <a:pt x="0" y="864"/>
                      </a:lnTo>
                      <a:close/>
                    </a:path>
                  </a:pathLst>
                </a:custGeom>
                <a:solidFill>
                  <a:srgbClr val="990000">
                    <a:alpha val="50195"/>
                  </a:srgbClr>
                </a:solidFill>
                <a:ln w="57150" cap="flat" cmpd="sng">
                  <a:solidFill>
                    <a:srgbClr val="33CC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196" name="AutoShape 14"/>
                <p:cNvSpPr>
                  <a:spLocks/>
                </p:cNvSpPr>
                <p:nvPr/>
              </p:nvSpPr>
              <p:spPr bwMode="auto">
                <a:xfrm>
                  <a:off x="260" y="2068"/>
                  <a:ext cx="2126" cy="738"/>
                </a:xfrm>
                <a:prstGeom prst="borderCallout2">
                  <a:avLst>
                    <a:gd name="adj1" fmla="val 10653"/>
                    <a:gd name="adj2" fmla="val 102361"/>
                    <a:gd name="adj3" fmla="val 10653"/>
                    <a:gd name="adj4" fmla="val 105468"/>
                    <a:gd name="adj5" fmla="val 47931"/>
                    <a:gd name="adj6" fmla="val 108713"/>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u="sng" kern="0">
                      <a:latin typeface="Tahoma" panose="020B0604030504040204" pitchFamily="34" charset="0"/>
                    </a:rPr>
                    <a:t>SDH-mux</a:t>
                  </a:r>
                </a:p>
                <a:p>
                  <a:pPr>
                    <a:spcBef>
                      <a:spcPct val="0"/>
                    </a:spcBef>
                    <a:buClrTx/>
                    <a:buSzTx/>
                  </a:pPr>
                  <a:r>
                    <a:rPr lang="nl-NL" altLang="en-US" sz="1400" u="sng" kern="0">
                      <a:latin typeface="Tahoma" panose="020B0604030504040204" pitchFamily="34" charset="0"/>
                    </a:rPr>
                    <a:t>almost always other equipment is</a:t>
                  </a:r>
                </a:p>
                <a:p>
                  <a:pPr>
                    <a:spcBef>
                      <a:spcPct val="0"/>
                    </a:spcBef>
                    <a:buClrTx/>
                    <a:buSzTx/>
                  </a:pPr>
                  <a:r>
                    <a:rPr lang="nl-NL" altLang="en-US" sz="1400" u="sng" kern="0">
                      <a:latin typeface="Tahoma" panose="020B0604030504040204" pitchFamily="34" charset="0"/>
                    </a:rPr>
                    <a:t>also present, such as PDH-mux, router</a:t>
                  </a:r>
                </a:p>
                <a:p>
                  <a:pPr>
                    <a:spcBef>
                      <a:spcPct val="0"/>
                    </a:spcBef>
                    <a:buClrTx/>
                    <a:buSzTx/>
                  </a:pPr>
                  <a:r>
                    <a:rPr lang="nl-NL" altLang="en-US" sz="1400" u="sng" kern="0">
                      <a:latin typeface="Tahoma" panose="020B0604030504040204" pitchFamily="34" charset="0"/>
                    </a:rPr>
                    <a:t>optional</a:t>
                  </a:r>
                </a:p>
              </p:txBody>
            </p:sp>
          </p:grpSp>
          <p:grpSp>
            <p:nvGrpSpPr>
              <p:cNvPr id="50185" name="Group 15"/>
              <p:cNvGrpSpPr>
                <a:grpSpLocks/>
              </p:cNvGrpSpPr>
              <p:nvPr/>
            </p:nvGrpSpPr>
            <p:grpSpPr bwMode="auto">
              <a:xfrm>
                <a:off x="2636" y="2805"/>
                <a:ext cx="2986" cy="542"/>
                <a:chOff x="2488" y="3060"/>
                <a:chExt cx="3100" cy="591"/>
              </a:xfrm>
            </p:grpSpPr>
            <p:sp>
              <p:nvSpPr>
                <p:cNvPr id="50193" name="Freeform 16"/>
                <p:cNvSpPr>
                  <a:spLocks/>
                </p:cNvSpPr>
                <p:nvPr/>
              </p:nvSpPr>
              <p:spPr bwMode="auto">
                <a:xfrm>
                  <a:off x="2488" y="3144"/>
                  <a:ext cx="668" cy="328"/>
                </a:xfrm>
                <a:custGeom>
                  <a:avLst/>
                  <a:gdLst>
                    <a:gd name="T0" fmla="*/ 4 w 668"/>
                    <a:gd name="T1" fmla="*/ 328 h 328"/>
                    <a:gd name="T2" fmla="*/ 0 w 668"/>
                    <a:gd name="T3" fmla="*/ 72 h 328"/>
                    <a:gd name="T4" fmla="*/ 668 w 668"/>
                    <a:gd name="T5" fmla="*/ 0 h 328"/>
                    <a:gd name="T6" fmla="*/ 668 w 668"/>
                    <a:gd name="T7" fmla="*/ 224 h 328"/>
                    <a:gd name="T8" fmla="*/ 4 w 668"/>
                    <a:gd name="T9" fmla="*/ 328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8" h="328">
                      <a:moveTo>
                        <a:pt x="4" y="328"/>
                      </a:moveTo>
                      <a:lnTo>
                        <a:pt x="0" y="72"/>
                      </a:lnTo>
                      <a:lnTo>
                        <a:pt x="668" y="0"/>
                      </a:lnTo>
                      <a:lnTo>
                        <a:pt x="668" y="224"/>
                      </a:lnTo>
                      <a:lnTo>
                        <a:pt x="4" y="328"/>
                      </a:lnTo>
                      <a:close/>
                    </a:path>
                  </a:pathLst>
                </a:custGeom>
                <a:solidFill>
                  <a:srgbClr val="990000">
                    <a:alpha val="50195"/>
                  </a:srgbClr>
                </a:solidFill>
                <a:ln w="57150" cap="flat" cmpd="sng">
                  <a:solidFill>
                    <a:srgbClr val="33CC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194" name="AutoShape 17"/>
                <p:cNvSpPr>
                  <a:spLocks/>
                </p:cNvSpPr>
                <p:nvPr/>
              </p:nvSpPr>
              <p:spPr bwMode="auto">
                <a:xfrm>
                  <a:off x="4049" y="3060"/>
                  <a:ext cx="1539" cy="591"/>
                </a:xfrm>
                <a:prstGeom prst="borderCallout2">
                  <a:avLst>
                    <a:gd name="adj1" fmla="val 8889"/>
                    <a:gd name="adj2" fmla="val -3023"/>
                    <a:gd name="adj3" fmla="val 8889"/>
                    <a:gd name="adj4" fmla="val -3023"/>
                    <a:gd name="adj5" fmla="val 46667"/>
                    <a:gd name="adj6" fmla="val -55542"/>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u="sng" kern="0">
                      <a:latin typeface="Tahoma" panose="020B0604030504040204" pitchFamily="34" charset="0"/>
                    </a:rPr>
                    <a:t>Power Supply Unit </a:t>
                  </a:r>
                </a:p>
                <a:p>
                  <a:pPr>
                    <a:spcBef>
                      <a:spcPct val="0"/>
                    </a:spcBef>
                    <a:buClrTx/>
                    <a:buSzTx/>
                  </a:pPr>
                  <a:r>
                    <a:rPr lang="nl-NL" altLang="en-US" sz="1400" u="sng" kern="0">
                      <a:latin typeface="Tahoma" panose="020B0604030504040204" pitchFamily="34" charset="0"/>
                    </a:rPr>
                    <a:t>(220VAC-&gt; 48VDC  PSU)</a:t>
                  </a:r>
                </a:p>
                <a:p>
                  <a:pPr>
                    <a:spcBef>
                      <a:spcPct val="0"/>
                    </a:spcBef>
                    <a:buClrTx/>
                    <a:buSzTx/>
                  </a:pPr>
                  <a:r>
                    <a:rPr lang="nl-NL" altLang="en-US" sz="1400" u="sng" kern="0">
                      <a:latin typeface="Tahoma" panose="020B0604030504040204" pitchFamily="34" charset="0"/>
                    </a:rPr>
                    <a:t>Always one extra rectifier</a:t>
                  </a:r>
                  <a:endParaRPr lang="nl-NL" altLang="en-US" u="sng" kern="0">
                    <a:latin typeface="Tahoma" panose="020B0604030504040204" pitchFamily="34" charset="0"/>
                  </a:endParaRPr>
                </a:p>
              </p:txBody>
            </p:sp>
          </p:grpSp>
          <p:grpSp>
            <p:nvGrpSpPr>
              <p:cNvPr id="50186" name="Group 18"/>
              <p:cNvGrpSpPr>
                <a:grpSpLocks/>
              </p:cNvGrpSpPr>
              <p:nvPr/>
            </p:nvGrpSpPr>
            <p:grpSpPr bwMode="auto">
              <a:xfrm>
                <a:off x="2611" y="663"/>
                <a:ext cx="2952" cy="715"/>
                <a:chOff x="2464" y="901"/>
                <a:chExt cx="3065" cy="779"/>
              </a:xfrm>
            </p:grpSpPr>
            <p:sp>
              <p:nvSpPr>
                <p:cNvPr id="50191" name="Freeform 19"/>
                <p:cNvSpPr>
                  <a:spLocks/>
                </p:cNvSpPr>
                <p:nvPr/>
              </p:nvSpPr>
              <p:spPr bwMode="auto">
                <a:xfrm>
                  <a:off x="2464" y="1416"/>
                  <a:ext cx="648" cy="264"/>
                </a:xfrm>
                <a:custGeom>
                  <a:avLst/>
                  <a:gdLst>
                    <a:gd name="T0" fmla="*/ 16 w 648"/>
                    <a:gd name="T1" fmla="*/ 120 h 264"/>
                    <a:gd name="T2" fmla="*/ 0 w 648"/>
                    <a:gd name="T3" fmla="*/ 0 h 264"/>
                    <a:gd name="T4" fmla="*/ 648 w 648"/>
                    <a:gd name="T5" fmla="*/ 160 h 264"/>
                    <a:gd name="T6" fmla="*/ 640 w 648"/>
                    <a:gd name="T7" fmla="*/ 264 h 264"/>
                    <a:gd name="T8" fmla="*/ 16 w 648"/>
                    <a:gd name="T9" fmla="*/ 120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264">
                      <a:moveTo>
                        <a:pt x="16" y="120"/>
                      </a:moveTo>
                      <a:lnTo>
                        <a:pt x="0" y="0"/>
                      </a:lnTo>
                      <a:lnTo>
                        <a:pt x="648" y="160"/>
                      </a:lnTo>
                      <a:lnTo>
                        <a:pt x="640" y="264"/>
                      </a:lnTo>
                      <a:lnTo>
                        <a:pt x="16" y="120"/>
                      </a:lnTo>
                      <a:close/>
                    </a:path>
                  </a:pathLst>
                </a:custGeom>
                <a:solidFill>
                  <a:srgbClr val="990000">
                    <a:alpha val="50195"/>
                  </a:srgbClr>
                </a:solidFill>
                <a:ln w="57150" cap="flat" cmpd="sng">
                  <a:solidFill>
                    <a:schemeClr val="hlink"/>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192" name="AutoShape 20"/>
                <p:cNvSpPr>
                  <a:spLocks/>
                </p:cNvSpPr>
                <p:nvPr/>
              </p:nvSpPr>
              <p:spPr bwMode="auto">
                <a:xfrm>
                  <a:off x="4456" y="901"/>
                  <a:ext cx="1073" cy="591"/>
                </a:xfrm>
                <a:prstGeom prst="borderCallout2">
                  <a:avLst>
                    <a:gd name="adj1" fmla="val 13282"/>
                    <a:gd name="adj2" fmla="val -4648"/>
                    <a:gd name="adj3" fmla="val 13282"/>
                    <a:gd name="adj4" fmla="val -4648"/>
                    <a:gd name="adj5" fmla="val 121588"/>
                    <a:gd name="adj6" fmla="val -133880"/>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u="sng" kern="0">
                      <a:latin typeface="Tahoma" panose="020B0604030504040204" pitchFamily="34" charset="0"/>
                    </a:rPr>
                    <a:t>CTP</a:t>
                  </a:r>
                </a:p>
                <a:p>
                  <a:pPr>
                    <a:spcBef>
                      <a:spcPct val="0"/>
                    </a:spcBef>
                    <a:buClrTx/>
                    <a:buSzTx/>
                  </a:pPr>
                  <a:r>
                    <a:rPr lang="nl-NL" altLang="en-US" sz="1400" u="sng" kern="0">
                      <a:latin typeface="Tahoma" panose="020B0604030504040204" pitchFamily="34" charset="0"/>
                    </a:rPr>
                    <a:t>COLT Termination</a:t>
                  </a:r>
                </a:p>
                <a:p>
                  <a:pPr>
                    <a:spcBef>
                      <a:spcPct val="0"/>
                    </a:spcBef>
                    <a:buClrTx/>
                    <a:buSzTx/>
                  </a:pPr>
                  <a:r>
                    <a:rPr lang="nl-NL" altLang="en-US" sz="1400" u="sng" kern="0">
                      <a:latin typeface="Tahoma" panose="020B0604030504040204" pitchFamily="34" charset="0"/>
                    </a:rPr>
                    <a:t>Panel</a:t>
                  </a:r>
                  <a:endParaRPr lang="nl-NL" altLang="en-US" u="sng" kern="0">
                    <a:latin typeface="Tahoma" panose="020B0604030504040204" pitchFamily="34" charset="0"/>
                  </a:endParaRPr>
                </a:p>
              </p:txBody>
            </p:sp>
          </p:grpSp>
          <p:grpSp>
            <p:nvGrpSpPr>
              <p:cNvPr id="50187" name="Group 21"/>
              <p:cNvGrpSpPr>
                <a:grpSpLocks/>
              </p:cNvGrpSpPr>
              <p:nvPr/>
            </p:nvGrpSpPr>
            <p:grpSpPr bwMode="auto">
              <a:xfrm>
                <a:off x="2623" y="1334"/>
                <a:ext cx="2982" cy="544"/>
                <a:chOff x="2476" y="1589"/>
                <a:chExt cx="3096" cy="593"/>
              </a:xfrm>
            </p:grpSpPr>
            <p:sp>
              <p:nvSpPr>
                <p:cNvPr id="50188" name="Freeform 22"/>
                <p:cNvSpPr>
                  <a:spLocks/>
                </p:cNvSpPr>
                <p:nvPr/>
              </p:nvSpPr>
              <p:spPr bwMode="auto">
                <a:xfrm>
                  <a:off x="2476" y="1604"/>
                  <a:ext cx="644" cy="528"/>
                </a:xfrm>
                <a:custGeom>
                  <a:avLst/>
                  <a:gdLst>
                    <a:gd name="T0" fmla="*/ 0 w 644"/>
                    <a:gd name="T1" fmla="*/ 452 h 528"/>
                    <a:gd name="T2" fmla="*/ 4 w 644"/>
                    <a:gd name="T3" fmla="*/ 0 h 528"/>
                    <a:gd name="T4" fmla="*/ 644 w 644"/>
                    <a:gd name="T5" fmla="*/ 136 h 528"/>
                    <a:gd name="T6" fmla="*/ 640 w 644"/>
                    <a:gd name="T7" fmla="*/ 528 h 528"/>
                    <a:gd name="T8" fmla="*/ 0 w 644"/>
                    <a:gd name="T9" fmla="*/ 452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4" h="528">
                      <a:moveTo>
                        <a:pt x="0" y="452"/>
                      </a:moveTo>
                      <a:lnTo>
                        <a:pt x="4" y="0"/>
                      </a:lnTo>
                      <a:lnTo>
                        <a:pt x="644" y="136"/>
                      </a:lnTo>
                      <a:lnTo>
                        <a:pt x="640" y="528"/>
                      </a:lnTo>
                      <a:lnTo>
                        <a:pt x="0" y="452"/>
                      </a:lnTo>
                      <a:close/>
                    </a:path>
                  </a:pathLst>
                </a:custGeom>
                <a:solidFill>
                  <a:srgbClr val="990000">
                    <a:alpha val="50195"/>
                  </a:srgbClr>
                </a:solidFill>
                <a:ln w="57150" cap="flat" cmpd="sng">
                  <a:solidFill>
                    <a:srgbClr val="FF99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50189" name="AutoShape 23"/>
                <p:cNvSpPr>
                  <a:spLocks/>
                </p:cNvSpPr>
                <p:nvPr/>
              </p:nvSpPr>
              <p:spPr bwMode="auto">
                <a:xfrm>
                  <a:off x="4300" y="1589"/>
                  <a:ext cx="1272" cy="593"/>
                </a:xfrm>
                <a:prstGeom prst="borderCallout2">
                  <a:avLst>
                    <a:gd name="adj1" fmla="val 13236"/>
                    <a:gd name="adj2" fmla="val -3917"/>
                    <a:gd name="adj3" fmla="val 13236"/>
                    <a:gd name="adj4" fmla="val -49060"/>
                    <a:gd name="adj5" fmla="val 72977"/>
                    <a:gd name="adj6" fmla="val -95838"/>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nl-NL" altLang="en-US" sz="1600" u="sng" kern="0">
                      <a:latin typeface="Tahoma" panose="020B0604030504040204" pitchFamily="34" charset="0"/>
                    </a:rPr>
                    <a:t>Optional : NOKIA</a:t>
                  </a:r>
                </a:p>
                <a:p>
                  <a:pPr>
                    <a:spcBef>
                      <a:spcPct val="0"/>
                    </a:spcBef>
                    <a:buClrTx/>
                    <a:buSzTx/>
                  </a:pPr>
                  <a:r>
                    <a:rPr lang="nl-NL" altLang="en-US" sz="1600" u="sng" kern="0">
                      <a:latin typeface="Tahoma" panose="020B0604030504040204" pitchFamily="34" charset="0"/>
                    </a:rPr>
                    <a:t>Primary Multiplexer</a:t>
                  </a:r>
                </a:p>
                <a:p>
                  <a:pPr>
                    <a:spcBef>
                      <a:spcPct val="0"/>
                    </a:spcBef>
                    <a:buClrTx/>
                    <a:buSzTx/>
                  </a:pPr>
                  <a:r>
                    <a:rPr lang="nl-NL" altLang="en-US" sz="1600" u="sng" kern="0">
                      <a:latin typeface="Tahoma" panose="020B0604030504040204" pitchFamily="34" charset="0"/>
                    </a:rPr>
                    <a:t>or Managed Router</a:t>
                  </a:r>
                </a:p>
              </p:txBody>
            </p:sp>
            <p:sp>
              <p:nvSpPr>
                <p:cNvPr id="50190" name="Text Box 24"/>
                <p:cNvSpPr txBox="1">
                  <a:spLocks noChangeArrowheads="1"/>
                </p:cNvSpPr>
                <p:nvPr/>
              </p:nvSpPr>
              <p:spPr bwMode="auto">
                <a:xfrm rot="455311">
                  <a:off x="2562" y="1726"/>
                  <a:ext cx="498" cy="314"/>
                </a:xfrm>
                <a:prstGeom prst="rect">
                  <a:avLst/>
                </a:prstGeom>
                <a:solidFill>
                  <a:srgbClr val="99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50000"/>
                    </a:spcBef>
                    <a:buClrTx/>
                    <a:buSzTx/>
                  </a:pPr>
                  <a:r>
                    <a:rPr lang="nl-NL" altLang="en-US" sz="2400" u="sng" kern="0">
                      <a:latin typeface="Tahoma" panose="020B0604030504040204" pitchFamily="34" charset="0"/>
                    </a:rPr>
                    <a:t>????</a:t>
                  </a:r>
                </a:p>
              </p:txBody>
            </p:sp>
          </p:grpSp>
        </p:grpSp>
      </p:grpSp>
      <p:sp>
        <p:nvSpPr>
          <p:cNvPr id="50179" name="Rectangle 25"/>
          <p:cNvSpPr>
            <a:spLocks noGrp="1" noChangeArrowheads="1"/>
          </p:cNvSpPr>
          <p:nvPr>
            <p:ph type="title"/>
          </p:nvPr>
        </p:nvSpPr>
        <p:spPr/>
        <p:txBody>
          <a:bodyPr/>
          <a:lstStyle/>
          <a:p>
            <a:pPr eaLnBrk="1" hangingPunct="1"/>
            <a:r>
              <a:rPr lang="en-GB" altLang="en-US"/>
              <a:t>What is in a Customer Cabinet?</a:t>
            </a:r>
          </a:p>
        </p:txBody>
      </p:sp>
    </p:spTree>
    <p:extLst>
      <p:ext uri="{BB962C8B-B14F-4D97-AF65-F5344CB8AC3E}">
        <p14:creationId xmlns:p14="http://schemas.microsoft.com/office/powerpoint/2010/main" val="1011696345"/>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fld id="{3D341542-C114-4954-B0FA-B19B4C423325}" type="slidenum">
              <a:rPr lang="en-GB" altLang="en-US" sz="1800" kern="0" spc="0"/>
              <a:pPr eaLnBrk="1" hangingPunct="1"/>
              <a:t>57</a:t>
            </a:fld>
            <a:endParaRPr lang="en-GB" altLang="en-US" sz="1800" kern="0" spc="0"/>
          </a:p>
        </p:txBody>
      </p:sp>
      <p:sp>
        <p:nvSpPr>
          <p:cNvPr id="13315" name="Footer Placeholder 4"/>
          <p:cNvSpPr>
            <a:spLocks noGrp="1"/>
          </p:cNvSpPr>
          <p:nvPr>
            <p:ph type="ftr" sz="quarter" idx="11"/>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r>
              <a:rPr lang="en-GB" altLang="en-US" sz="1800" kern="0" spc="0"/>
              <a:t>Internal document. Not for external distribution</a:t>
            </a:r>
          </a:p>
        </p:txBody>
      </p:sp>
      <p:sp>
        <p:nvSpPr>
          <p:cNvPr id="13316" name="Rectangle 3"/>
          <p:cNvSpPr>
            <a:spLocks noGrp="1" noChangeArrowheads="1"/>
          </p:cNvSpPr>
          <p:nvPr>
            <p:ph type="body" idx="1"/>
          </p:nvPr>
        </p:nvSpPr>
        <p:spPr/>
        <p:txBody>
          <a:bodyPr/>
          <a:lstStyle/>
          <a:p>
            <a:pPr eaLnBrk="1" hangingPunct="1"/>
            <a:endParaRPr lang="en-US" altLang="en-US"/>
          </a:p>
        </p:txBody>
      </p:sp>
      <p:pic>
        <p:nvPicPr>
          <p:cNvPr id="13317" name="Picture 4" descr="DSC_2590_p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879" y="180975"/>
            <a:ext cx="8707315"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2"/>
          <p:cNvSpPr>
            <a:spLocks noGrp="1" noChangeArrowheads="1"/>
          </p:cNvSpPr>
          <p:nvPr>
            <p:ph type="title"/>
          </p:nvPr>
        </p:nvSpPr>
        <p:spPr>
          <a:xfrm>
            <a:off x="1847850" y="260352"/>
            <a:ext cx="3600078" cy="288329"/>
          </a:xfrm>
          <a:solidFill>
            <a:schemeClr val="tx2"/>
          </a:solidFill>
          <a:ln>
            <a:solidFill>
              <a:srgbClr val="7030A0"/>
            </a:solidFill>
          </a:ln>
        </p:spPr>
        <p:txBody>
          <a:bodyPr/>
          <a:lstStyle/>
          <a:p>
            <a:pPr eaLnBrk="1" hangingPunct="1"/>
            <a:r>
              <a:rPr lang="en-GB" altLang="en-US" dirty="0" err="1">
                <a:solidFill>
                  <a:schemeClr val="bg1"/>
                </a:solidFill>
              </a:rPr>
              <a:t>Comms</a:t>
            </a:r>
            <a:r>
              <a:rPr lang="en-GB" altLang="en-US" dirty="0">
                <a:solidFill>
                  <a:schemeClr val="bg1"/>
                </a:solidFill>
              </a:rPr>
              <a:t> Room at Customer Site</a:t>
            </a:r>
          </a:p>
        </p:txBody>
      </p:sp>
      <p:sp>
        <p:nvSpPr>
          <p:cNvPr id="368646" name="AutoShape 6"/>
          <p:cNvSpPr>
            <a:spLocks/>
          </p:cNvSpPr>
          <p:nvPr/>
        </p:nvSpPr>
        <p:spPr bwMode="auto">
          <a:xfrm>
            <a:off x="4881197" y="4805365"/>
            <a:ext cx="3009900" cy="639859"/>
          </a:xfrm>
          <a:prstGeom prst="borderCallout1">
            <a:avLst>
              <a:gd name="adj1" fmla="val 9398"/>
              <a:gd name="adj2" fmla="val 102338"/>
              <a:gd name="adj3" fmla="val -119877"/>
              <a:gd name="adj4" fmla="val 115173"/>
            </a:avLst>
          </a:prstGeom>
          <a:solidFill>
            <a:srgbClr val="000000">
              <a:alpha val="25098"/>
            </a:srgbClr>
          </a:solidFill>
          <a:ln w="19050" algn="ctr">
            <a:solidFill>
              <a:srgbClr val="F2663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20000"/>
              </a:spcBef>
              <a:spcAft>
                <a:spcPct val="0"/>
              </a:spcAft>
              <a:buClr>
                <a:srgbClr val="739DC3"/>
              </a:buClr>
              <a:buFont typeface="Arial" charset="0"/>
              <a:defRPr>
                <a:solidFill>
                  <a:schemeClr val="tx1"/>
                </a:solidFill>
                <a:latin typeface="Arial" charset="0"/>
              </a:defRPr>
            </a:lvl6pPr>
            <a:lvl7pPr marL="2971800" indent="-228600" eaLnBrk="0" fontAlgn="base" hangingPunct="0">
              <a:spcBef>
                <a:spcPct val="20000"/>
              </a:spcBef>
              <a:spcAft>
                <a:spcPct val="0"/>
              </a:spcAft>
              <a:buClr>
                <a:srgbClr val="739DC3"/>
              </a:buClr>
              <a:buFont typeface="Arial" charset="0"/>
              <a:defRPr>
                <a:solidFill>
                  <a:schemeClr val="tx1"/>
                </a:solidFill>
                <a:latin typeface="Arial" charset="0"/>
              </a:defRPr>
            </a:lvl7pPr>
            <a:lvl8pPr marL="3429000" indent="-228600" eaLnBrk="0" fontAlgn="base" hangingPunct="0">
              <a:spcBef>
                <a:spcPct val="20000"/>
              </a:spcBef>
              <a:spcAft>
                <a:spcPct val="0"/>
              </a:spcAft>
              <a:buClr>
                <a:srgbClr val="739DC3"/>
              </a:buClr>
              <a:buFont typeface="Arial" charset="0"/>
              <a:defRPr>
                <a:solidFill>
                  <a:schemeClr val="tx1"/>
                </a:solidFill>
                <a:latin typeface="Arial" charset="0"/>
              </a:defRPr>
            </a:lvl8pPr>
            <a:lvl9pPr marL="3886200" indent="-228600" eaLnBrk="0" fontAlgn="base" hangingPunct="0">
              <a:spcBef>
                <a:spcPct val="20000"/>
              </a:spcBef>
              <a:spcAft>
                <a:spcPct val="0"/>
              </a:spcAft>
              <a:buClr>
                <a:srgbClr val="739DC3"/>
              </a:buClr>
              <a:buFont typeface="Arial" charset="0"/>
              <a:defRPr>
                <a:solidFill>
                  <a:schemeClr val="tx1"/>
                </a:solidFill>
                <a:latin typeface="Arial" charset="0"/>
              </a:defRPr>
            </a:lvl9pPr>
          </a:lstStyle>
          <a:p>
            <a:pPr eaLnBrk="1" hangingPunct="1"/>
            <a:r>
              <a:rPr lang="en-GB" altLang="en-US" sz="1600" kern="0" dirty="0">
                <a:solidFill>
                  <a:schemeClr val="bg1"/>
                </a:solidFill>
              </a:rPr>
              <a:t>Colt CPE - Overture Demarcation Device</a:t>
            </a:r>
          </a:p>
        </p:txBody>
      </p:sp>
    </p:spTree>
    <p:extLst>
      <p:ext uri="{BB962C8B-B14F-4D97-AF65-F5344CB8AC3E}">
        <p14:creationId xmlns:p14="http://schemas.microsoft.com/office/powerpoint/2010/main" val="2091108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MVC-169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052514"/>
            <a:ext cx="6310312"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3"/>
          <p:cNvSpPr>
            <a:spLocks noGrp="1" noChangeArrowheads="1"/>
          </p:cNvSpPr>
          <p:nvPr>
            <p:ph type="title"/>
          </p:nvPr>
        </p:nvSpPr>
        <p:spPr/>
        <p:txBody>
          <a:bodyPr/>
          <a:lstStyle/>
          <a:p>
            <a:pPr eaLnBrk="1" hangingPunct="1"/>
            <a:r>
              <a:rPr lang="en-GB" altLang="en-US"/>
              <a:t>Presentation Panel</a:t>
            </a:r>
          </a:p>
        </p:txBody>
      </p:sp>
    </p:spTree>
    <p:extLst>
      <p:ext uri="{BB962C8B-B14F-4D97-AF65-F5344CB8AC3E}">
        <p14:creationId xmlns:p14="http://schemas.microsoft.com/office/powerpoint/2010/main" val="227270572"/>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GB" altLang="en-US"/>
              <a:t>      RJ45</a:t>
            </a:r>
            <a:endParaRPr lang="de-DE" altLang="en-US"/>
          </a:p>
        </p:txBody>
      </p:sp>
      <p:grpSp>
        <p:nvGrpSpPr>
          <p:cNvPr id="563203" name="Group 3"/>
          <p:cNvGrpSpPr>
            <a:grpSpLocks/>
          </p:cNvGrpSpPr>
          <p:nvPr/>
        </p:nvGrpSpPr>
        <p:grpSpPr bwMode="auto">
          <a:xfrm>
            <a:off x="1708150" y="1268413"/>
            <a:ext cx="8826500" cy="4972050"/>
            <a:chOff x="126" y="799"/>
            <a:chExt cx="6023" cy="3132"/>
          </a:xfrm>
        </p:grpSpPr>
        <p:pic>
          <p:nvPicPr>
            <p:cNvPr id="53335" name="Picture 4" descr="Grundriss_Buero"/>
            <p:cNvPicPr>
              <a:picLocks noChangeAspect="1" noChangeArrowheads="1"/>
            </p:cNvPicPr>
            <p:nvPr/>
          </p:nvPicPr>
          <p:blipFill>
            <a:blip r:embed="rId2">
              <a:lum bright="42000" contrast="-42000"/>
              <a:extLst>
                <a:ext uri="{28A0092B-C50C-407E-A947-70E740481C1C}">
                  <a14:useLocalDpi xmlns:a14="http://schemas.microsoft.com/office/drawing/2010/main" val="0"/>
                </a:ext>
              </a:extLst>
            </a:blip>
            <a:srcRect/>
            <a:stretch>
              <a:fillRect/>
            </a:stretch>
          </p:blipFill>
          <p:spPr bwMode="auto">
            <a:xfrm>
              <a:off x="126" y="799"/>
              <a:ext cx="6023" cy="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36" name="Text Box 5"/>
            <p:cNvSpPr txBox="1">
              <a:spLocks noChangeArrowheads="1"/>
            </p:cNvSpPr>
            <p:nvPr/>
          </p:nvSpPr>
          <p:spPr bwMode="auto">
            <a:xfrm>
              <a:off x="1895" y="2659"/>
              <a:ext cx="2404" cy="287"/>
            </a:xfrm>
            <a:prstGeom prst="rect">
              <a:avLst/>
            </a:prstGeom>
            <a:solidFill>
              <a:schemeClr val="accent1">
                <a:alpha val="79999"/>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
                  <a:srgbClr val="739DC3"/>
                </a:buClr>
                <a:buSzTx/>
              </a:pPr>
              <a:r>
                <a:rPr lang="en-GB" altLang="en-US" sz="1800" kern="0"/>
                <a:t>Customer Offices</a:t>
              </a:r>
            </a:p>
          </p:txBody>
        </p:sp>
      </p:grpSp>
      <p:grpSp>
        <p:nvGrpSpPr>
          <p:cNvPr id="563206" name="Group 6"/>
          <p:cNvGrpSpPr>
            <a:grpSpLocks/>
          </p:cNvGrpSpPr>
          <p:nvPr/>
        </p:nvGrpSpPr>
        <p:grpSpPr bwMode="auto">
          <a:xfrm>
            <a:off x="2174876" y="1989138"/>
            <a:ext cx="7910513" cy="3744912"/>
            <a:chOff x="444" y="1253"/>
            <a:chExt cx="5398" cy="2359"/>
          </a:xfrm>
        </p:grpSpPr>
        <p:pic>
          <p:nvPicPr>
            <p:cNvPr id="53310" name="Picture 7"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1" name="Picture 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2" name="Picture 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3" name="Picture 1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4" name="Picture 1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157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5" name="Picture 12"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1949"/>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6" name="Picture 13"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235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7" name="Picture 14"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8" name="Picture 15"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 y="344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9" name="Picture 16"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0" name="Picture 17"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 y="2341"/>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1" name="Picture 1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1344"/>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2" name="Picture 1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 y="175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3" name="Picture 2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4" name="Picture 2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5" name="Picture 22"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6" name="Picture 23"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7" name="Picture 24"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8" name="Picture 25"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 y="275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9" name="Picture 26"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0" name="Picture 27"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284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1" name="Picture 2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329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2" name="Picture 2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3" name="Picture 3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4" name="Picture 3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 y="311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232"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6" y="5157789"/>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3233" name="Group 33"/>
          <p:cNvGrpSpPr>
            <a:grpSpLocks/>
          </p:cNvGrpSpPr>
          <p:nvPr/>
        </p:nvGrpSpPr>
        <p:grpSpPr bwMode="auto">
          <a:xfrm>
            <a:off x="2308226" y="1989139"/>
            <a:ext cx="7910513" cy="3883025"/>
            <a:chOff x="535" y="1253"/>
            <a:chExt cx="5398" cy="2446"/>
          </a:xfrm>
        </p:grpSpPr>
        <p:pic>
          <p:nvPicPr>
            <p:cNvPr id="5328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02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6"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43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88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8"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 y="352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9"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 y="2935"/>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1"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166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3"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 y="125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4"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5"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6"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 y="143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7"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 y="189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8"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99"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1"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0"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 y="248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1"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 y="293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2"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 y="3388"/>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3"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 y="284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4"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 y="239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5"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6"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7"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8"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 y="238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09"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 y="320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63259"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1" y="3213101"/>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60" name="Freeform 60"/>
          <p:cNvSpPr>
            <a:spLocks/>
          </p:cNvSpPr>
          <p:nvPr/>
        </p:nvSpPr>
        <p:spPr bwMode="auto">
          <a:xfrm>
            <a:off x="2373313" y="1892301"/>
            <a:ext cx="2182812" cy="1249363"/>
          </a:xfrm>
          <a:custGeom>
            <a:avLst/>
            <a:gdLst>
              <a:gd name="T0" fmla="*/ 0 w 1489"/>
              <a:gd name="T1" fmla="*/ 2147483646 h 787"/>
              <a:gd name="T2" fmla="*/ 2147483646 w 1489"/>
              <a:gd name="T3" fmla="*/ 2147483646 h 787"/>
              <a:gd name="T4" fmla="*/ 2147483646 w 1489"/>
              <a:gd name="T5" fmla="*/ 2147483646 h 787"/>
              <a:gd name="T6" fmla="*/ 2147483646 w 1489"/>
              <a:gd name="T7" fmla="*/ 2147483646 h 787"/>
              <a:gd name="T8" fmla="*/ 2147483646 w 1489"/>
              <a:gd name="T9" fmla="*/ 2147483646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9" h="787">
                <a:moveTo>
                  <a:pt x="0" y="61"/>
                </a:moveTo>
                <a:cubicBezTo>
                  <a:pt x="170" y="30"/>
                  <a:pt x="340" y="0"/>
                  <a:pt x="408" y="61"/>
                </a:cubicBezTo>
                <a:cubicBezTo>
                  <a:pt x="476" y="122"/>
                  <a:pt x="249" y="356"/>
                  <a:pt x="408" y="424"/>
                </a:cubicBezTo>
                <a:cubicBezTo>
                  <a:pt x="567" y="492"/>
                  <a:pt x="1233" y="409"/>
                  <a:pt x="1361" y="469"/>
                </a:cubicBezTo>
                <a:cubicBezTo>
                  <a:pt x="1489" y="529"/>
                  <a:pt x="1334" y="658"/>
                  <a:pt x="1179" y="787"/>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1" name="Freeform 61"/>
          <p:cNvSpPr>
            <a:spLocks/>
          </p:cNvSpPr>
          <p:nvPr/>
        </p:nvSpPr>
        <p:spPr bwMode="auto">
          <a:xfrm>
            <a:off x="2638426" y="2541589"/>
            <a:ext cx="1984375" cy="600075"/>
          </a:xfrm>
          <a:custGeom>
            <a:avLst/>
            <a:gdLst>
              <a:gd name="T0" fmla="*/ 0 w 1354"/>
              <a:gd name="T1" fmla="*/ 2147483646 h 378"/>
              <a:gd name="T2" fmla="*/ 2147483646 w 1354"/>
              <a:gd name="T3" fmla="*/ 2147483646 h 378"/>
              <a:gd name="T4" fmla="*/ 2147483646 w 1354"/>
              <a:gd name="T5" fmla="*/ 2147483646 h 378"/>
              <a:gd name="T6" fmla="*/ 0 60000 65536"/>
              <a:gd name="T7" fmla="*/ 0 60000 65536"/>
              <a:gd name="T8" fmla="*/ 0 60000 65536"/>
            </a:gdLst>
            <a:ahLst/>
            <a:cxnLst>
              <a:cxn ang="T6">
                <a:pos x="T0" y="T1"/>
              </a:cxn>
              <a:cxn ang="T7">
                <a:pos x="T2" y="T3"/>
              </a:cxn>
              <a:cxn ang="T8">
                <a:pos x="T4" y="T5"/>
              </a:cxn>
            </a:cxnLst>
            <a:rect l="0" t="0" r="r" b="b"/>
            <a:pathLst>
              <a:path w="1354" h="378">
                <a:moveTo>
                  <a:pt x="0" y="15"/>
                </a:moveTo>
                <a:cubicBezTo>
                  <a:pt x="503" y="7"/>
                  <a:pt x="1006" y="0"/>
                  <a:pt x="1180" y="60"/>
                </a:cubicBezTo>
                <a:cubicBezTo>
                  <a:pt x="1354" y="120"/>
                  <a:pt x="1067" y="325"/>
                  <a:pt x="1044" y="378"/>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2" name="Freeform 62"/>
          <p:cNvSpPr>
            <a:spLocks/>
          </p:cNvSpPr>
          <p:nvPr/>
        </p:nvSpPr>
        <p:spPr bwMode="auto">
          <a:xfrm>
            <a:off x="2638426" y="2576514"/>
            <a:ext cx="1851025" cy="636587"/>
          </a:xfrm>
          <a:custGeom>
            <a:avLst/>
            <a:gdLst>
              <a:gd name="T0" fmla="*/ 0 w 1263"/>
              <a:gd name="T1" fmla="*/ 2147483646 h 401"/>
              <a:gd name="T2" fmla="*/ 2147483646 w 1263"/>
              <a:gd name="T3" fmla="*/ 2147483646 h 401"/>
              <a:gd name="T4" fmla="*/ 2147483646 w 1263"/>
              <a:gd name="T5" fmla="*/ 2147483646 h 401"/>
              <a:gd name="T6" fmla="*/ 2147483646 w 1263"/>
              <a:gd name="T7" fmla="*/ 2147483646 h 401"/>
              <a:gd name="T8" fmla="*/ 2147483646 w 1263"/>
              <a:gd name="T9" fmla="*/ 2147483646 h 4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3" h="401">
                <a:moveTo>
                  <a:pt x="0" y="401"/>
                </a:moveTo>
                <a:cubicBezTo>
                  <a:pt x="91" y="385"/>
                  <a:pt x="182" y="370"/>
                  <a:pt x="227" y="310"/>
                </a:cubicBezTo>
                <a:cubicBezTo>
                  <a:pt x="272" y="250"/>
                  <a:pt x="121" y="76"/>
                  <a:pt x="272" y="38"/>
                </a:cubicBezTo>
                <a:cubicBezTo>
                  <a:pt x="423" y="0"/>
                  <a:pt x="1005" y="30"/>
                  <a:pt x="1134" y="83"/>
                </a:cubicBezTo>
                <a:cubicBezTo>
                  <a:pt x="1263" y="136"/>
                  <a:pt x="1153" y="246"/>
                  <a:pt x="1044" y="356"/>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3" name="Freeform 63"/>
          <p:cNvSpPr>
            <a:spLocks/>
          </p:cNvSpPr>
          <p:nvPr/>
        </p:nvSpPr>
        <p:spPr bwMode="auto">
          <a:xfrm>
            <a:off x="2638426" y="2457450"/>
            <a:ext cx="1909763" cy="1524000"/>
          </a:xfrm>
          <a:custGeom>
            <a:avLst/>
            <a:gdLst>
              <a:gd name="T0" fmla="*/ 0 w 1303"/>
              <a:gd name="T1" fmla="*/ 2147483646 h 960"/>
              <a:gd name="T2" fmla="*/ 2147483646 w 1303"/>
              <a:gd name="T3" fmla="*/ 2147483646 h 960"/>
              <a:gd name="T4" fmla="*/ 2147483646 w 1303"/>
              <a:gd name="T5" fmla="*/ 2147483646 h 960"/>
              <a:gd name="T6" fmla="*/ 2147483646 w 1303"/>
              <a:gd name="T7" fmla="*/ 2147483646 h 960"/>
              <a:gd name="T8" fmla="*/ 2147483646 w 1303"/>
              <a:gd name="T9" fmla="*/ 2147483646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3" h="960">
                <a:moveTo>
                  <a:pt x="0" y="839"/>
                </a:moveTo>
                <a:cubicBezTo>
                  <a:pt x="91" y="899"/>
                  <a:pt x="182" y="960"/>
                  <a:pt x="227" y="839"/>
                </a:cubicBezTo>
                <a:cubicBezTo>
                  <a:pt x="272" y="718"/>
                  <a:pt x="113" y="226"/>
                  <a:pt x="272" y="113"/>
                </a:cubicBezTo>
                <a:cubicBezTo>
                  <a:pt x="431" y="0"/>
                  <a:pt x="1057" y="105"/>
                  <a:pt x="1180" y="158"/>
                </a:cubicBezTo>
                <a:cubicBezTo>
                  <a:pt x="1303" y="211"/>
                  <a:pt x="1157" y="322"/>
                  <a:pt x="1012" y="43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4" name="Freeform 64"/>
          <p:cNvSpPr>
            <a:spLocks/>
          </p:cNvSpPr>
          <p:nvPr/>
        </p:nvSpPr>
        <p:spPr bwMode="auto">
          <a:xfrm>
            <a:off x="2638426" y="2373314"/>
            <a:ext cx="1984375" cy="2230437"/>
          </a:xfrm>
          <a:custGeom>
            <a:avLst/>
            <a:gdLst>
              <a:gd name="T0" fmla="*/ 0 w 1354"/>
              <a:gd name="T1" fmla="*/ 2147483646 h 1405"/>
              <a:gd name="T2" fmla="*/ 2147483646 w 1354"/>
              <a:gd name="T3" fmla="*/ 2147483646 h 1405"/>
              <a:gd name="T4" fmla="*/ 2147483646 w 1354"/>
              <a:gd name="T5" fmla="*/ 2147483646 h 1405"/>
              <a:gd name="T6" fmla="*/ 2147483646 w 1354"/>
              <a:gd name="T7" fmla="*/ 2147483646 h 1405"/>
              <a:gd name="T8" fmla="*/ 2147483646 w 1354"/>
              <a:gd name="T9" fmla="*/ 2147483646 h 1405"/>
              <a:gd name="T10" fmla="*/ 2147483646 w 1354"/>
              <a:gd name="T11" fmla="*/ 2147483646 h 1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4" h="1405">
                <a:moveTo>
                  <a:pt x="0" y="1391"/>
                </a:moveTo>
                <a:cubicBezTo>
                  <a:pt x="68" y="1383"/>
                  <a:pt x="137" y="1375"/>
                  <a:pt x="182" y="1345"/>
                </a:cubicBezTo>
                <a:cubicBezTo>
                  <a:pt x="227" y="1315"/>
                  <a:pt x="257" y="1405"/>
                  <a:pt x="272" y="1209"/>
                </a:cubicBezTo>
                <a:cubicBezTo>
                  <a:pt x="287" y="1013"/>
                  <a:pt x="113" y="332"/>
                  <a:pt x="272" y="166"/>
                </a:cubicBezTo>
                <a:cubicBezTo>
                  <a:pt x="431" y="0"/>
                  <a:pt x="1096" y="158"/>
                  <a:pt x="1225" y="211"/>
                </a:cubicBezTo>
                <a:cubicBezTo>
                  <a:pt x="1354" y="264"/>
                  <a:pt x="1074" y="439"/>
                  <a:pt x="1044" y="48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5" name="Freeform 65"/>
          <p:cNvSpPr>
            <a:spLocks/>
          </p:cNvSpPr>
          <p:nvPr/>
        </p:nvSpPr>
        <p:spPr bwMode="auto">
          <a:xfrm>
            <a:off x="2573338" y="2325689"/>
            <a:ext cx="2038350" cy="3190875"/>
          </a:xfrm>
          <a:custGeom>
            <a:avLst/>
            <a:gdLst>
              <a:gd name="T0" fmla="*/ 0 w 1391"/>
              <a:gd name="T1" fmla="*/ 2147483646 h 2010"/>
              <a:gd name="T2" fmla="*/ 2147483646 w 1391"/>
              <a:gd name="T3" fmla="*/ 2147483646 h 2010"/>
              <a:gd name="T4" fmla="*/ 2147483646 w 1391"/>
              <a:gd name="T5" fmla="*/ 2147483646 h 2010"/>
              <a:gd name="T6" fmla="*/ 2147483646 w 1391"/>
              <a:gd name="T7" fmla="*/ 2147483646 h 2010"/>
              <a:gd name="T8" fmla="*/ 2147483646 w 1391"/>
              <a:gd name="T9" fmla="*/ 2147483646 h 2010"/>
              <a:gd name="T10" fmla="*/ 2147483646 w 1391"/>
              <a:gd name="T11" fmla="*/ 2147483646 h 20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1" h="2010">
                <a:moveTo>
                  <a:pt x="0" y="2010"/>
                </a:moveTo>
                <a:cubicBezTo>
                  <a:pt x="19" y="1870"/>
                  <a:pt x="38" y="1731"/>
                  <a:pt x="91" y="1648"/>
                </a:cubicBezTo>
                <a:cubicBezTo>
                  <a:pt x="144" y="1565"/>
                  <a:pt x="279" y="1753"/>
                  <a:pt x="317" y="1511"/>
                </a:cubicBezTo>
                <a:cubicBezTo>
                  <a:pt x="355" y="1269"/>
                  <a:pt x="158" y="392"/>
                  <a:pt x="317" y="196"/>
                </a:cubicBezTo>
                <a:cubicBezTo>
                  <a:pt x="476" y="0"/>
                  <a:pt x="1149" y="279"/>
                  <a:pt x="1270" y="332"/>
                </a:cubicBezTo>
                <a:cubicBezTo>
                  <a:pt x="1391" y="385"/>
                  <a:pt x="1217" y="449"/>
                  <a:pt x="1043" y="51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6" name="Freeform 66"/>
          <p:cNvSpPr>
            <a:spLocks/>
          </p:cNvSpPr>
          <p:nvPr/>
        </p:nvSpPr>
        <p:spPr bwMode="auto">
          <a:xfrm>
            <a:off x="2751139" y="2420938"/>
            <a:ext cx="1804987" cy="2328862"/>
          </a:xfrm>
          <a:custGeom>
            <a:avLst/>
            <a:gdLst>
              <a:gd name="T0" fmla="*/ 2147483646 w 1232"/>
              <a:gd name="T1" fmla="*/ 2147483646 h 1467"/>
              <a:gd name="T2" fmla="*/ 2147483646 w 1232"/>
              <a:gd name="T3" fmla="*/ 2147483646 h 1467"/>
              <a:gd name="T4" fmla="*/ 2147483646 w 1232"/>
              <a:gd name="T5" fmla="*/ 2147483646 h 1467"/>
              <a:gd name="T6" fmla="*/ 2147483646 w 1232"/>
              <a:gd name="T7" fmla="*/ 2147483646 h 1467"/>
              <a:gd name="T8" fmla="*/ 2147483646 w 1232"/>
              <a:gd name="T9" fmla="*/ 2147483646 h 14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2" h="1467">
                <a:moveTo>
                  <a:pt x="423" y="1361"/>
                </a:moveTo>
                <a:cubicBezTo>
                  <a:pt x="332" y="1414"/>
                  <a:pt x="241" y="1467"/>
                  <a:pt x="196" y="1270"/>
                </a:cubicBezTo>
                <a:cubicBezTo>
                  <a:pt x="151" y="1073"/>
                  <a:pt x="0" y="362"/>
                  <a:pt x="151" y="181"/>
                </a:cubicBezTo>
                <a:cubicBezTo>
                  <a:pt x="302" y="0"/>
                  <a:pt x="976" y="128"/>
                  <a:pt x="1104" y="181"/>
                </a:cubicBezTo>
                <a:cubicBezTo>
                  <a:pt x="1232" y="234"/>
                  <a:pt x="1077" y="366"/>
                  <a:pt x="922" y="499"/>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7" name="Freeform 67"/>
          <p:cNvSpPr>
            <a:spLocks/>
          </p:cNvSpPr>
          <p:nvPr/>
        </p:nvSpPr>
        <p:spPr bwMode="auto">
          <a:xfrm>
            <a:off x="3138488" y="2205038"/>
            <a:ext cx="1428750" cy="1008062"/>
          </a:xfrm>
          <a:custGeom>
            <a:avLst/>
            <a:gdLst>
              <a:gd name="T0" fmla="*/ 2147483646 w 975"/>
              <a:gd name="T1" fmla="*/ 0 h 635"/>
              <a:gd name="T2" fmla="*/ 2147483646 w 975"/>
              <a:gd name="T3" fmla="*/ 2147483646 h 635"/>
              <a:gd name="T4" fmla="*/ 2147483646 w 975"/>
              <a:gd name="T5" fmla="*/ 2147483646 h 635"/>
              <a:gd name="T6" fmla="*/ 2147483646 w 975"/>
              <a:gd name="T7" fmla="*/ 2147483646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5" h="635">
                <a:moveTo>
                  <a:pt x="204" y="0"/>
                </a:moveTo>
                <a:cubicBezTo>
                  <a:pt x="102" y="87"/>
                  <a:pt x="0" y="174"/>
                  <a:pt x="113" y="227"/>
                </a:cubicBezTo>
                <a:cubicBezTo>
                  <a:pt x="226" y="280"/>
                  <a:pt x="793" y="249"/>
                  <a:pt x="884" y="317"/>
                </a:cubicBezTo>
                <a:cubicBezTo>
                  <a:pt x="975" y="385"/>
                  <a:pt x="695" y="582"/>
                  <a:pt x="657" y="6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8" name="Freeform 68"/>
          <p:cNvSpPr>
            <a:spLocks/>
          </p:cNvSpPr>
          <p:nvPr/>
        </p:nvSpPr>
        <p:spPr bwMode="auto">
          <a:xfrm>
            <a:off x="4102100" y="2205038"/>
            <a:ext cx="266700" cy="1008062"/>
          </a:xfrm>
          <a:custGeom>
            <a:avLst/>
            <a:gdLst>
              <a:gd name="T0" fmla="*/ 0 w 182"/>
              <a:gd name="T1" fmla="*/ 0 h 635"/>
              <a:gd name="T2" fmla="*/ 2147483646 w 182"/>
              <a:gd name="T3" fmla="*/ 2147483646 h 635"/>
              <a:gd name="T4" fmla="*/ 0 w 182"/>
              <a:gd name="T5" fmla="*/ 2147483646 h 635"/>
              <a:gd name="T6" fmla="*/ 0 60000 65536"/>
              <a:gd name="T7" fmla="*/ 0 60000 65536"/>
              <a:gd name="T8" fmla="*/ 0 60000 65536"/>
            </a:gdLst>
            <a:ahLst/>
            <a:cxnLst>
              <a:cxn ang="T6">
                <a:pos x="T0" y="T1"/>
              </a:cxn>
              <a:cxn ang="T7">
                <a:pos x="T2" y="T3"/>
              </a:cxn>
              <a:cxn ang="T8">
                <a:pos x="T4" y="T5"/>
              </a:cxn>
            </a:cxnLst>
            <a:rect l="0" t="0" r="r" b="b"/>
            <a:pathLst>
              <a:path w="182" h="635">
                <a:moveTo>
                  <a:pt x="0" y="0"/>
                </a:moveTo>
                <a:cubicBezTo>
                  <a:pt x="91" y="83"/>
                  <a:pt x="182" y="166"/>
                  <a:pt x="182" y="272"/>
                </a:cubicBezTo>
                <a:cubicBezTo>
                  <a:pt x="182" y="378"/>
                  <a:pt x="91" y="506"/>
                  <a:pt x="0" y="6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69" name="Freeform 69"/>
          <p:cNvSpPr>
            <a:spLocks/>
          </p:cNvSpPr>
          <p:nvPr/>
        </p:nvSpPr>
        <p:spPr bwMode="auto">
          <a:xfrm>
            <a:off x="4168776" y="2276476"/>
            <a:ext cx="919163" cy="936625"/>
          </a:xfrm>
          <a:custGeom>
            <a:avLst/>
            <a:gdLst>
              <a:gd name="T0" fmla="*/ 2147483646 w 627"/>
              <a:gd name="T1" fmla="*/ 0 h 590"/>
              <a:gd name="T2" fmla="*/ 2147483646 w 627"/>
              <a:gd name="T3" fmla="*/ 2147483646 h 590"/>
              <a:gd name="T4" fmla="*/ 2147483646 w 627"/>
              <a:gd name="T5" fmla="*/ 2147483646 h 590"/>
              <a:gd name="T6" fmla="*/ 2147483646 w 627"/>
              <a:gd name="T7" fmla="*/ 2147483646 h 590"/>
              <a:gd name="T8" fmla="*/ 0 w 627"/>
              <a:gd name="T9" fmla="*/ 2147483646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590">
                <a:moveTo>
                  <a:pt x="453" y="0"/>
                </a:moveTo>
                <a:cubicBezTo>
                  <a:pt x="419" y="53"/>
                  <a:pt x="385" y="106"/>
                  <a:pt x="408" y="136"/>
                </a:cubicBezTo>
                <a:cubicBezTo>
                  <a:pt x="431" y="166"/>
                  <a:pt x="627" y="159"/>
                  <a:pt x="589" y="182"/>
                </a:cubicBezTo>
                <a:cubicBezTo>
                  <a:pt x="551" y="205"/>
                  <a:pt x="279" y="204"/>
                  <a:pt x="181" y="272"/>
                </a:cubicBezTo>
                <a:cubicBezTo>
                  <a:pt x="83" y="340"/>
                  <a:pt x="41" y="465"/>
                  <a:pt x="0" y="590"/>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0" name="Freeform 70"/>
          <p:cNvSpPr>
            <a:spLocks/>
          </p:cNvSpPr>
          <p:nvPr/>
        </p:nvSpPr>
        <p:spPr bwMode="auto">
          <a:xfrm>
            <a:off x="3890963" y="2276475"/>
            <a:ext cx="4741862" cy="865188"/>
          </a:xfrm>
          <a:custGeom>
            <a:avLst/>
            <a:gdLst>
              <a:gd name="T0" fmla="*/ 2147483646 w 3236"/>
              <a:gd name="T1" fmla="*/ 0 h 545"/>
              <a:gd name="T2" fmla="*/ 2147483646 w 3236"/>
              <a:gd name="T3" fmla="*/ 2147483646 h 545"/>
              <a:gd name="T4" fmla="*/ 2147483646 w 3236"/>
              <a:gd name="T5" fmla="*/ 2147483646 h 545"/>
              <a:gd name="T6" fmla="*/ 2147483646 w 3236"/>
              <a:gd name="T7" fmla="*/ 2147483646 h 545"/>
              <a:gd name="T8" fmla="*/ 2147483646 w 3236"/>
              <a:gd name="T9" fmla="*/ 2147483646 h 5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36" h="545">
                <a:moveTo>
                  <a:pt x="2911" y="0"/>
                </a:moveTo>
                <a:cubicBezTo>
                  <a:pt x="3073" y="87"/>
                  <a:pt x="3236" y="174"/>
                  <a:pt x="2820" y="227"/>
                </a:cubicBezTo>
                <a:cubicBezTo>
                  <a:pt x="2404" y="280"/>
                  <a:pt x="832" y="280"/>
                  <a:pt x="416" y="318"/>
                </a:cubicBezTo>
                <a:cubicBezTo>
                  <a:pt x="0" y="356"/>
                  <a:pt x="371" y="416"/>
                  <a:pt x="326" y="454"/>
                </a:cubicBezTo>
                <a:cubicBezTo>
                  <a:pt x="281" y="492"/>
                  <a:pt x="212" y="518"/>
                  <a:pt x="144" y="54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1" name="Freeform 71"/>
          <p:cNvSpPr>
            <a:spLocks/>
          </p:cNvSpPr>
          <p:nvPr/>
        </p:nvSpPr>
        <p:spPr bwMode="auto">
          <a:xfrm>
            <a:off x="3935414" y="2768601"/>
            <a:ext cx="3887787" cy="373063"/>
          </a:xfrm>
          <a:custGeom>
            <a:avLst/>
            <a:gdLst>
              <a:gd name="T0" fmla="*/ 2147483646 w 2653"/>
              <a:gd name="T1" fmla="*/ 2147483646 h 235"/>
              <a:gd name="T2" fmla="*/ 2147483646 w 2653"/>
              <a:gd name="T3" fmla="*/ 2147483646 h 235"/>
              <a:gd name="T4" fmla="*/ 2147483646 w 2653"/>
              <a:gd name="T5" fmla="*/ 2147483646 h 235"/>
              <a:gd name="T6" fmla="*/ 2147483646 w 2653"/>
              <a:gd name="T7" fmla="*/ 2147483646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3" h="235">
                <a:moveTo>
                  <a:pt x="2653" y="98"/>
                </a:moveTo>
                <a:cubicBezTo>
                  <a:pt x="1711" y="49"/>
                  <a:pt x="770" y="0"/>
                  <a:pt x="385" y="8"/>
                </a:cubicBezTo>
                <a:cubicBezTo>
                  <a:pt x="0" y="16"/>
                  <a:pt x="385" y="106"/>
                  <a:pt x="340" y="144"/>
                </a:cubicBezTo>
                <a:cubicBezTo>
                  <a:pt x="295" y="182"/>
                  <a:pt x="151" y="220"/>
                  <a:pt x="113" y="2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2" name="Freeform 72"/>
          <p:cNvSpPr>
            <a:spLocks/>
          </p:cNvSpPr>
          <p:nvPr/>
        </p:nvSpPr>
        <p:spPr bwMode="auto">
          <a:xfrm>
            <a:off x="4102101" y="2276476"/>
            <a:ext cx="5427663" cy="936625"/>
          </a:xfrm>
          <a:custGeom>
            <a:avLst/>
            <a:gdLst>
              <a:gd name="T0" fmla="*/ 2147483646 w 3704"/>
              <a:gd name="T1" fmla="*/ 0 h 590"/>
              <a:gd name="T2" fmla="*/ 2147483646 w 3704"/>
              <a:gd name="T3" fmla="*/ 2147483646 h 590"/>
              <a:gd name="T4" fmla="*/ 2147483646 w 3704"/>
              <a:gd name="T5" fmla="*/ 2147483646 h 590"/>
              <a:gd name="T6" fmla="*/ 2147483646 w 3704"/>
              <a:gd name="T7" fmla="*/ 2147483646 h 590"/>
              <a:gd name="T8" fmla="*/ 0 w 3704"/>
              <a:gd name="T9" fmla="*/ 2147483646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4" h="590">
                <a:moveTo>
                  <a:pt x="3311" y="0"/>
                </a:moveTo>
                <a:cubicBezTo>
                  <a:pt x="3507" y="109"/>
                  <a:pt x="3704" y="219"/>
                  <a:pt x="3175" y="272"/>
                </a:cubicBezTo>
                <a:cubicBezTo>
                  <a:pt x="2646" y="325"/>
                  <a:pt x="642" y="280"/>
                  <a:pt x="136" y="318"/>
                </a:cubicBezTo>
                <a:lnTo>
                  <a:pt x="136" y="499"/>
                </a:lnTo>
                <a:cubicBezTo>
                  <a:pt x="113" y="544"/>
                  <a:pt x="56" y="567"/>
                  <a:pt x="0" y="590"/>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3" name="Freeform 73"/>
          <p:cNvSpPr>
            <a:spLocks/>
          </p:cNvSpPr>
          <p:nvPr/>
        </p:nvSpPr>
        <p:spPr bwMode="auto">
          <a:xfrm>
            <a:off x="4168775" y="2541589"/>
            <a:ext cx="2058988" cy="1836737"/>
          </a:xfrm>
          <a:custGeom>
            <a:avLst/>
            <a:gdLst>
              <a:gd name="T0" fmla="*/ 2147483646 w 1405"/>
              <a:gd name="T1" fmla="*/ 2147483646 h 1157"/>
              <a:gd name="T2" fmla="*/ 2147483646 w 1405"/>
              <a:gd name="T3" fmla="*/ 2147483646 h 1157"/>
              <a:gd name="T4" fmla="*/ 2147483646 w 1405"/>
              <a:gd name="T5" fmla="*/ 2147483646 h 1157"/>
              <a:gd name="T6" fmla="*/ 2147483646 w 1405"/>
              <a:gd name="T7" fmla="*/ 2147483646 h 1157"/>
              <a:gd name="T8" fmla="*/ 2147483646 w 1405"/>
              <a:gd name="T9" fmla="*/ 2147483646 h 1157"/>
              <a:gd name="T10" fmla="*/ 0 w 1405"/>
              <a:gd name="T11" fmla="*/ 2147483646 h 1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5" h="1157">
                <a:moveTo>
                  <a:pt x="907" y="922"/>
                </a:moveTo>
                <a:cubicBezTo>
                  <a:pt x="895" y="960"/>
                  <a:pt x="884" y="998"/>
                  <a:pt x="952" y="1013"/>
                </a:cubicBezTo>
                <a:cubicBezTo>
                  <a:pt x="1020" y="1028"/>
                  <a:pt x="1270" y="1157"/>
                  <a:pt x="1315" y="1013"/>
                </a:cubicBezTo>
                <a:cubicBezTo>
                  <a:pt x="1360" y="869"/>
                  <a:pt x="1405" y="302"/>
                  <a:pt x="1224" y="151"/>
                </a:cubicBezTo>
                <a:cubicBezTo>
                  <a:pt x="1043" y="0"/>
                  <a:pt x="430" y="60"/>
                  <a:pt x="226" y="105"/>
                </a:cubicBezTo>
                <a:cubicBezTo>
                  <a:pt x="22" y="150"/>
                  <a:pt x="11" y="286"/>
                  <a:pt x="0" y="423"/>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4" name="Freeform 74"/>
          <p:cNvSpPr>
            <a:spLocks/>
          </p:cNvSpPr>
          <p:nvPr/>
        </p:nvSpPr>
        <p:spPr bwMode="auto">
          <a:xfrm>
            <a:off x="4102100" y="2457450"/>
            <a:ext cx="2336800" cy="2700338"/>
          </a:xfrm>
          <a:custGeom>
            <a:avLst/>
            <a:gdLst>
              <a:gd name="T0" fmla="*/ 2147483646 w 1595"/>
              <a:gd name="T1" fmla="*/ 2147483646 h 1701"/>
              <a:gd name="T2" fmla="*/ 2147483646 w 1595"/>
              <a:gd name="T3" fmla="*/ 2147483646 h 1701"/>
              <a:gd name="T4" fmla="*/ 2147483646 w 1595"/>
              <a:gd name="T5" fmla="*/ 2147483646 h 1701"/>
              <a:gd name="T6" fmla="*/ 2147483646 w 1595"/>
              <a:gd name="T7" fmla="*/ 2147483646 h 1701"/>
              <a:gd name="T8" fmla="*/ 2147483646 w 1595"/>
              <a:gd name="T9" fmla="*/ 2147483646 h 1701"/>
              <a:gd name="T10" fmla="*/ 2147483646 w 1595"/>
              <a:gd name="T11" fmla="*/ 2147483646 h 1701"/>
              <a:gd name="T12" fmla="*/ 2147483646 w 1595"/>
              <a:gd name="T13" fmla="*/ 2147483646 h 1701"/>
              <a:gd name="T14" fmla="*/ 2147483646 w 1595"/>
              <a:gd name="T15" fmla="*/ 2147483646 h 1701"/>
              <a:gd name="T16" fmla="*/ 0 w 1595"/>
              <a:gd name="T17" fmla="*/ 2147483646 h 17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5" h="1701">
                <a:moveTo>
                  <a:pt x="1043" y="1610"/>
                </a:moveTo>
                <a:cubicBezTo>
                  <a:pt x="1130" y="1655"/>
                  <a:pt x="1217" y="1701"/>
                  <a:pt x="1270" y="1701"/>
                </a:cubicBezTo>
                <a:cubicBezTo>
                  <a:pt x="1323" y="1701"/>
                  <a:pt x="1346" y="1663"/>
                  <a:pt x="1361" y="1610"/>
                </a:cubicBezTo>
                <a:cubicBezTo>
                  <a:pt x="1376" y="1557"/>
                  <a:pt x="1353" y="1617"/>
                  <a:pt x="1361" y="1383"/>
                </a:cubicBezTo>
                <a:cubicBezTo>
                  <a:pt x="1369" y="1149"/>
                  <a:pt x="1595" y="408"/>
                  <a:pt x="1406" y="204"/>
                </a:cubicBezTo>
                <a:cubicBezTo>
                  <a:pt x="1217" y="0"/>
                  <a:pt x="423" y="135"/>
                  <a:pt x="227" y="158"/>
                </a:cubicBezTo>
                <a:cubicBezTo>
                  <a:pt x="31" y="181"/>
                  <a:pt x="257" y="295"/>
                  <a:pt x="227" y="340"/>
                </a:cubicBezTo>
                <a:cubicBezTo>
                  <a:pt x="197" y="385"/>
                  <a:pt x="84" y="408"/>
                  <a:pt x="46" y="431"/>
                </a:cubicBezTo>
                <a:cubicBezTo>
                  <a:pt x="8" y="454"/>
                  <a:pt x="4" y="465"/>
                  <a:pt x="0" y="476"/>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5" name="Freeform 75"/>
          <p:cNvSpPr>
            <a:spLocks/>
          </p:cNvSpPr>
          <p:nvPr/>
        </p:nvSpPr>
        <p:spPr bwMode="auto">
          <a:xfrm>
            <a:off x="4079876" y="2565400"/>
            <a:ext cx="2614613" cy="1727200"/>
          </a:xfrm>
          <a:custGeom>
            <a:avLst/>
            <a:gdLst>
              <a:gd name="T0" fmla="*/ 2147483646 w 1784"/>
              <a:gd name="T1" fmla="*/ 2147483646 h 1088"/>
              <a:gd name="T2" fmla="*/ 2147483646 w 1784"/>
              <a:gd name="T3" fmla="*/ 2147483646 h 1088"/>
              <a:gd name="T4" fmla="*/ 2147483646 w 1784"/>
              <a:gd name="T5" fmla="*/ 2147483646 h 1088"/>
              <a:gd name="T6" fmla="*/ 2147483646 w 1784"/>
              <a:gd name="T7" fmla="*/ 2147483646 h 1088"/>
              <a:gd name="T8" fmla="*/ 2147483646 w 1784"/>
              <a:gd name="T9" fmla="*/ 2147483646 h 1088"/>
              <a:gd name="T10" fmla="*/ 2147483646 w 1784"/>
              <a:gd name="T11" fmla="*/ 2147483646 h 1088"/>
              <a:gd name="T12" fmla="*/ 2147483646 w 1784"/>
              <a:gd name="T13" fmla="*/ 2147483646 h 10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4" h="1088">
                <a:moveTo>
                  <a:pt x="1784" y="771"/>
                </a:moveTo>
                <a:cubicBezTo>
                  <a:pt x="1727" y="846"/>
                  <a:pt x="1671" y="922"/>
                  <a:pt x="1603" y="952"/>
                </a:cubicBezTo>
                <a:cubicBezTo>
                  <a:pt x="1535" y="982"/>
                  <a:pt x="1406" y="1088"/>
                  <a:pt x="1376" y="952"/>
                </a:cubicBezTo>
                <a:cubicBezTo>
                  <a:pt x="1346" y="816"/>
                  <a:pt x="1618" y="272"/>
                  <a:pt x="1421" y="136"/>
                </a:cubicBezTo>
                <a:cubicBezTo>
                  <a:pt x="1224" y="0"/>
                  <a:pt x="394" y="113"/>
                  <a:pt x="197" y="136"/>
                </a:cubicBezTo>
                <a:cubicBezTo>
                  <a:pt x="0" y="159"/>
                  <a:pt x="265" y="234"/>
                  <a:pt x="242" y="272"/>
                </a:cubicBezTo>
                <a:cubicBezTo>
                  <a:pt x="219" y="310"/>
                  <a:pt x="140" y="336"/>
                  <a:pt x="61" y="363"/>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6" name="Freeform 76"/>
          <p:cNvSpPr>
            <a:spLocks/>
          </p:cNvSpPr>
          <p:nvPr/>
        </p:nvSpPr>
        <p:spPr bwMode="auto">
          <a:xfrm>
            <a:off x="4102100" y="2276476"/>
            <a:ext cx="5716588" cy="936625"/>
          </a:xfrm>
          <a:custGeom>
            <a:avLst/>
            <a:gdLst>
              <a:gd name="T0" fmla="*/ 2147483646 w 3901"/>
              <a:gd name="T1" fmla="*/ 0 h 590"/>
              <a:gd name="T2" fmla="*/ 2147483646 w 3901"/>
              <a:gd name="T3" fmla="*/ 2147483646 h 590"/>
              <a:gd name="T4" fmla="*/ 2147483646 w 3901"/>
              <a:gd name="T5" fmla="*/ 2147483646 h 590"/>
              <a:gd name="T6" fmla="*/ 2147483646 w 3901"/>
              <a:gd name="T7" fmla="*/ 2147483646 h 590"/>
              <a:gd name="T8" fmla="*/ 2147483646 w 3901"/>
              <a:gd name="T9" fmla="*/ 2147483646 h 590"/>
              <a:gd name="T10" fmla="*/ 0 w 3901"/>
              <a:gd name="T11" fmla="*/ 2147483646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01" h="590">
                <a:moveTo>
                  <a:pt x="3901" y="0"/>
                </a:moveTo>
                <a:cubicBezTo>
                  <a:pt x="3844" y="87"/>
                  <a:pt x="3788" y="174"/>
                  <a:pt x="3720" y="227"/>
                </a:cubicBezTo>
                <a:cubicBezTo>
                  <a:pt x="3652" y="280"/>
                  <a:pt x="3591" y="303"/>
                  <a:pt x="3493" y="318"/>
                </a:cubicBezTo>
                <a:lnTo>
                  <a:pt x="3130" y="318"/>
                </a:lnTo>
                <a:cubicBezTo>
                  <a:pt x="2578" y="310"/>
                  <a:pt x="704" y="227"/>
                  <a:pt x="182" y="272"/>
                </a:cubicBezTo>
                <a:lnTo>
                  <a:pt x="0" y="590"/>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7" name="Freeform 77"/>
          <p:cNvSpPr>
            <a:spLocks/>
          </p:cNvSpPr>
          <p:nvPr/>
        </p:nvSpPr>
        <p:spPr bwMode="auto">
          <a:xfrm>
            <a:off x="4168775" y="2624138"/>
            <a:ext cx="5583238" cy="588962"/>
          </a:xfrm>
          <a:custGeom>
            <a:avLst/>
            <a:gdLst>
              <a:gd name="T0" fmla="*/ 2147483646 w 3810"/>
              <a:gd name="T1" fmla="*/ 2147483646 h 371"/>
              <a:gd name="T2" fmla="*/ 2147483646 w 3810"/>
              <a:gd name="T3" fmla="*/ 2147483646 h 371"/>
              <a:gd name="T4" fmla="*/ 2147483646 w 3810"/>
              <a:gd name="T5" fmla="*/ 2147483646 h 371"/>
              <a:gd name="T6" fmla="*/ 2147483646 w 3810"/>
              <a:gd name="T7" fmla="*/ 2147483646 h 371"/>
              <a:gd name="T8" fmla="*/ 0 w 3810"/>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0" h="371">
                <a:moveTo>
                  <a:pt x="3810" y="235"/>
                </a:moveTo>
                <a:cubicBezTo>
                  <a:pt x="3779" y="159"/>
                  <a:pt x="3749" y="83"/>
                  <a:pt x="3628" y="53"/>
                </a:cubicBezTo>
                <a:lnTo>
                  <a:pt x="3084" y="53"/>
                </a:lnTo>
                <a:cubicBezTo>
                  <a:pt x="2494" y="53"/>
                  <a:pt x="604" y="0"/>
                  <a:pt x="90" y="53"/>
                </a:cubicBezTo>
                <a:lnTo>
                  <a:pt x="0" y="371"/>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8" name="Freeform 78"/>
          <p:cNvSpPr>
            <a:spLocks/>
          </p:cNvSpPr>
          <p:nvPr/>
        </p:nvSpPr>
        <p:spPr bwMode="auto">
          <a:xfrm>
            <a:off x="4168776" y="2589214"/>
            <a:ext cx="5307013" cy="623887"/>
          </a:xfrm>
          <a:custGeom>
            <a:avLst/>
            <a:gdLst>
              <a:gd name="T0" fmla="*/ 2147483646 w 3621"/>
              <a:gd name="T1" fmla="*/ 2147483646 h 393"/>
              <a:gd name="T2" fmla="*/ 2147483646 w 3621"/>
              <a:gd name="T3" fmla="*/ 2147483646 h 393"/>
              <a:gd name="T4" fmla="*/ 2147483646 w 3621"/>
              <a:gd name="T5" fmla="*/ 2147483646 h 393"/>
              <a:gd name="T6" fmla="*/ 2147483646 w 3621"/>
              <a:gd name="T7" fmla="*/ 2147483646 h 393"/>
              <a:gd name="T8" fmla="*/ 0 w 3621"/>
              <a:gd name="T9" fmla="*/ 2147483646 h 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1" h="393">
                <a:moveTo>
                  <a:pt x="3356" y="257"/>
                </a:moveTo>
                <a:cubicBezTo>
                  <a:pt x="3488" y="158"/>
                  <a:pt x="3621" y="60"/>
                  <a:pt x="3447" y="30"/>
                </a:cubicBezTo>
                <a:cubicBezTo>
                  <a:pt x="3273" y="0"/>
                  <a:pt x="2865" y="75"/>
                  <a:pt x="2313" y="75"/>
                </a:cubicBezTo>
                <a:lnTo>
                  <a:pt x="136" y="30"/>
                </a:lnTo>
                <a:lnTo>
                  <a:pt x="0" y="393"/>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79" name="Freeform 79"/>
          <p:cNvSpPr>
            <a:spLocks/>
          </p:cNvSpPr>
          <p:nvPr/>
        </p:nvSpPr>
        <p:spPr bwMode="auto">
          <a:xfrm>
            <a:off x="4168775" y="2528888"/>
            <a:ext cx="5583238" cy="1439862"/>
          </a:xfrm>
          <a:custGeom>
            <a:avLst/>
            <a:gdLst>
              <a:gd name="T0" fmla="*/ 2147483646 w 3810"/>
              <a:gd name="T1" fmla="*/ 2147483646 h 907"/>
              <a:gd name="T2" fmla="*/ 2147483646 w 3810"/>
              <a:gd name="T3" fmla="*/ 2147483646 h 907"/>
              <a:gd name="T4" fmla="*/ 2147483646 w 3810"/>
              <a:gd name="T5" fmla="*/ 2147483646 h 907"/>
              <a:gd name="T6" fmla="*/ 2147483646 w 3810"/>
              <a:gd name="T7" fmla="*/ 2147483646 h 907"/>
              <a:gd name="T8" fmla="*/ 2147483646 w 3810"/>
              <a:gd name="T9" fmla="*/ 2147483646 h 907"/>
              <a:gd name="T10" fmla="*/ 0 w 3810"/>
              <a:gd name="T11" fmla="*/ 2147483646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10" h="907">
                <a:moveTo>
                  <a:pt x="3719" y="794"/>
                </a:moveTo>
                <a:cubicBezTo>
                  <a:pt x="3640" y="850"/>
                  <a:pt x="3561" y="907"/>
                  <a:pt x="3538" y="794"/>
                </a:cubicBezTo>
                <a:cubicBezTo>
                  <a:pt x="3515" y="681"/>
                  <a:pt x="3810" y="226"/>
                  <a:pt x="3583" y="113"/>
                </a:cubicBezTo>
                <a:cubicBezTo>
                  <a:pt x="3356" y="0"/>
                  <a:pt x="2751" y="120"/>
                  <a:pt x="2177" y="113"/>
                </a:cubicBezTo>
                <a:lnTo>
                  <a:pt x="136" y="68"/>
                </a:lnTo>
                <a:lnTo>
                  <a:pt x="0" y="431"/>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80" name="Freeform 80"/>
          <p:cNvSpPr>
            <a:spLocks/>
          </p:cNvSpPr>
          <p:nvPr/>
        </p:nvSpPr>
        <p:spPr bwMode="auto">
          <a:xfrm>
            <a:off x="4102101" y="2503489"/>
            <a:ext cx="5648325" cy="1622425"/>
          </a:xfrm>
          <a:custGeom>
            <a:avLst/>
            <a:gdLst>
              <a:gd name="T0" fmla="*/ 2147483646 w 3855"/>
              <a:gd name="T1" fmla="*/ 2147483646 h 1022"/>
              <a:gd name="T2" fmla="*/ 2147483646 w 3855"/>
              <a:gd name="T3" fmla="*/ 2147483646 h 1022"/>
              <a:gd name="T4" fmla="*/ 2147483646 w 3855"/>
              <a:gd name="T5" fmla="*/ 2147483646 h 1022"/>
              <a:gd name="T6" fmla="*/ 2147483646 w 3855"/>
              <a:gd name="T7" fmla="*/ 2147483646 h 1022"/>
              <a:gd name="T8" fmla="*/ 2147483646 w 3855"/>
              <a:gd name="T9" fmla="*/ 2147483646 h 1022"/>
              <a:gd name="T10" fmla="*/ 0 w 3855"/>
              <a:gd name="T11" fmla="*/ 2147483646 h 10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5" h="1022">
                <a:moveTo>
                  <a:pt x="3266" y="855"/>
                </a:moveTo>
                <a:cubicBezTo>
                  <a:pt x="3391" y="938"/>
                  <a:pt x="3516" y="1022"/>
                  <a:pt x="3584" y="901"/>
                </a:cubicBezTo>
                <a:cubicBezTo>
                  <a:pt x="3652" y="780"/>
                  <a:pt x="3855" y="258"/>
                  <a:pt x="3674" y="129"/>
                </a:cubicBezTo>
                <a:cubicBezTo>
                  <a:pt x="3493" y="0"/>
                  <a:pt x="3077" y="129"/>
                  <a:pt x="2495" y="129"/>
                </a:cubicBezTo>
                <a:lnTo>
                  <a:pt x="182" y="129"/>
                </a:lnTo>
                <a:lnTo>
                  <a:pt x="0" y="447"/>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81" name="Freeform 81"/>
          <p:cNvSpPr>
            <a:spLocks/>
          </p:cNvSpPr>
          <p:nvPr/>
        </p:nvSpPr>
        <p:spPr bwMode="auto">
          <a:xfrm>
            <a:off x="4168776" y="2493963"/>
            <a:ext cx="5472113" cy="2171700"/>
          </a:xfrm>
          <a:custGeom>
            <a:avLst/>
            <a:gdLst>
              <a:gd name="T0" fmla="*/ 2147483646 w 3734"/>
              <a:gd name="T1" fmla="*/ 2147483646 h 1368"/>
              <a:gd name="T2" fmla="*/ 2147483646 w 3734"/>
              <a:gd name="T3" fmla="*/ 2147483646 h 1368"/>
              <a:gd name="T4" fmla="*/ 2147483646 w 3734"/>
              <a:gd name="T5" fmla="*/ 2147483646 h 1368"/>
              <a:gd name="T6" fmla="*/ 2147483646 w 3734"/>
              <a:gd name="T7" fmla="*/ 2147483646 h 1368"/>
              <a:gd name="T8" fmla="*/ 2147483646 w 3734"/>
              <a:gd name="T9" fmla="*/ 2147483646 h 1368"/>
              <a:gd name="T10" fmla="*/ 0 w 3734"/>
              <a:gd name="T11" fmla="*/ 2147483646 h 13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34" h="1368">
                <a:moveTo>
                  <a:pt x="3220" y="1315"/>
                </a:moveTo>
                <a:cubicBezTo>
                  <a:pt x="3345" y="1341"/>
                  <a:pt x="3470" y="1368"/>
                  <a:pt x="3538" y="1179"/>
                </a:cubicBezTo>
                <a:cubicBezTo>
                  <a:pt x="3606" y="990"/>
                  <a:pt x="3734" y="362"/>
                  <a:pt x="3628" y="181"/>
                </a:cubicBezTo>
                <a:cubicBezTo>
                  <a:pt x="3522" y="0"/>
                  <a:pt x="3477" y="98"/>
                  <a:pt x="2903" y="90"/>
                </a:cubicBezTo>
                <a:lnTo>
                  <a:pt x="181" y="135"/>
                </a:lnTo>
                <a:lnTo>
                  <a:pt x="0" y="453"/>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82" name="Freeform 82"/>
          <p:cNvSpPr>
            <a:spLocks/>
          </p:cNvSpPr>
          <p:nvPr/>
        </p:nvSpPr>
        <p:spPr bwMode="auto">
          <a:xfrm>
            <a:off x="4168775" y="2636839"/>
            <a:ext cx="5316538" cy="2700337"/>
          </a:xfrm>
          <a:custGeom>
            <a:avLst/>
            <a:gdLst>
              <a:gd name="T0" fmla="*/ 2147483646 w 3628"/>
              <a:gd name="T1" fmla="*/ 2147483646 h 1701"/>
              <a:gd name="T2" fmla="*/ 2147483646 w 3628"/>
              <a:gd name="T3" fmla="*/ 2147483646 h 1701"/>
              <a:gd name="T4" fmla="*/ 2147483646 w 3628"/>
              <a:gd name="T5" fmla="*/ 2147483646 h 1701"/>
              <a:gd name="T6" fmla="*/ 2147483646 w 3628"/>
              <a:gd name="T7" fmla="*/ 2147483646 h 1701"/>
              <a:gd name="T8" fmla="*/ 2147483646 w 3628"/>
              <a:gd name="T9" fmla="*/ 0 h 1701"/>
              <a:gd name="T10" fmla="*/ 0 w 3628"/>
              <a:gd name="T11" fmla="*/ 2147483646 h 17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28" h="1701">
                <a:moveTo>
                  <a:pt x="3220" y="1678"/>
                </a:moveTo>
                <a:cubicBezTo>
                  <a:pt x="3261" y="1689"/>
                  <a:pt x="3303" y="1701"/>
                  <a:pt x="3356" y="1633"/>
                </a:cubicBezTo>
                <a:cubicBezTo>
                  <a:pt x="3409" y="1565"/>
                  <a:pt x="3493" y="1535"/>
                  <a:pt x="3538" y="1270"/>
                </a:cubicBezTo>
                <a:lnTo>
                  <a:pt x="3628" y="45"/>
                </a:lnTo>
                <a:lnTo>
                  <a:pt x="136" y="0"/>
                </a:lnTo>
                <a:lnTo>
                  <a:pt x="0" y="408"/>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3283" name="Freeform 83"/>
          <p:cNvSpPr>
            <a:spLocks/>
          </p:cNvSpPr>
          <p:nvPr/>
        </p:nvSpPr>
        <p:spPr bwMode="auto">
          <a:xfrm>
            <a:off x="4168776" y="2419350"/>
            <a:ext cx="5516563" cy="2317750"/>
          </a:xfrm>
          <a:custGeom>
            <a:avLst/>
            <a:gdLst>
              <a:gd name="T0" fmla="*/ 2147483646 w 3764"/>
              <a:gd name="T1" fmla="*/ 2147483646 h 1460"/>
              <a:gd name="T2" fmla="*/ 2147483646 w 3764"/>
              <a:gd name="T3" fmla="*/ 2147483646 h 1460"/>
              <a:gd name="T4" fmla="*/ 2147483646 w 3764"/>
              <a:gd name="T5" fmla="*/ 2147483646 h 1460"/>
              <a:gd name="T6" fmla="*/ 2147483646 w 3764"/>
              <a:gd name="T7" fmla="*/ 2147483646 h 1460"/>
              <a:gd name="T8" fmla="*/ 2147483646 w 3764"/>
              <a:gd name="T9" fmla="*/ 2147483646 h 1460"/>
              <a:gd name="T10" fmla="*/ 0 w 3764"/>
              <a:gd name="T11" fmla="*/ 2147483646 h 1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64" h="1460">
                <a:moveTo>
                  <a:pt x="3764" y="1316"/>
                </a:moveTo>
                <a:cubicBezTo>
                  <a:pt x="3662" y="1388"/>
                  <a:pt x="3561" y="1460"/>
                  <a:pt x="3538" y="1271"/>
                </a:cubicBezTo>
                <a:cubicBezTo>
                  <a:pt x="3515" y="1082"/>
                  <a:pt x="3719" y="364"/>
                  <a:pt x="3628" y="182"/>
                </a:cubicBezTo>
                <a:cubicBezTo>
                  <a:pt x="3537" y="0"/>
                  <a:pt x="3567" y="182"/>
                  <a:pt x="2993" y="182"/>
                </a:cubicBezTo>
                <a:lnTo>
                  <a:pt x="181" y="182"/>
                </a:lnTo>
                <a:lnTo>
                  <a:pt x="0" y="545"/>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grpSp>
        <p:nvGrpSpPr>
          <p:cNvPr id="563284" name="Group 84"/>
          <p:cNvGrpSpPr>
            <a:grpSpLocks/>
          </p:cNvGrpSpPr>
          <p:nvPr/>
        </p:nvGrpSpPr>
        <p:grpSpPr bwMode="auto">
          <a:xfrm>
            <a:off x="3238501" y="1268413"/>
            <a:ext cx="5724525" cy="4176712"/>
            <a:chOff x="1300" y="799"/>
            <a:chExt cx="3907" cy="2631"/>
          </a:xfrm>
        </p:grpSpPr>
        <p:sp>
          <p:nvSpPr>
            <p:cNvPr id="53281" name="Rectangle 85"/>
            <p:cNvSpPr>
              <a:spLocks noChangeArrowheads="1"/>
            </p:cNvSpPr>
            <p:nvPr/>
          </p:nvSpPr>
          <p:spPr bwMode="auto">
            <a:xfrm>
              <a:off x="1351" y="799"/>
              <a:ext cx="3856" cy="2631"/>
            </a:xfrm>
            <a:prstGeom prst="rect">
              <a:avLst/>
            </a:prstGeom>
            <a:solidFill>
              <a:schemeClr val="bg1"/>
            </a:solidFill>
            <a:ln w="12700" algn="ctr">
              <a:solidFill>
                <a:schemeClr val="tx1"/>
              </a:solidFill>
              <a:miter lim="800000"/>
              <a:headEnd/>
              <a:tailEnd/>
            </a:ln>
            <a:effectLst>
              <a:outerShdw dist="107763" dir="2700000" algn="ctr" rotWithShape="0">
                <a:schemeClr val="bg2">
                  <a:alpha val="50000"/>
                </a:schemeClr>
              </a:outerShdw>
            </a:effec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
                  <a:srgbClr val="739DC3"/>
                </a:buClr>
                <a:buSzTx/>
              </a:pPr>
              <a:endParaRPr lang="en-US" altLang="en-US" sz="1800" kern="0"/>
            </a:p>
          </p:txBody>
        </p:sp>
        <p:pic>
          <p:nvPicPr>
            <p:cNvPr id="53282" name="Picture 86" descr="rj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 y="1439"/>
              <a:ext cx="2631" cy="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3" name="Freeform 87"/>
            <p:cNvSpPr>
              <a:spLocks/>
            </p:cNvSpPr>
            <p:nvPr/>
          </p:nvSpPr>
          <p:spPr bwMode="auto">
            <a:xfrm>
              <a:off x="1300" y="1274"/>
              <a:ext cx="1543" cy="365"/>
            </a:xfrm>
            <a:custGeom>
              <a:avLst/>
              <a:gdLst>
                <a:gd name="T0" fmla="*/ 0 w 1543"/>
                <a:gd name="T1" fmla="*/ 365 h 365"/>
                <a:gd name="T2" fmla="*/ 731 w 1543"/>
                <a:gd name="T3" fmla="*/ 11 h 365"/>
                <a:gd name="T4" fmla="*/ 1543 w 1543"/>
                <a:gd name="T5" fmla="*/ 299 h 365"/>
                <a:gd name="T6" fmla="*/ 0 60000 65536"/>
                <a:gd name="T7" fmla="*/ 0 60000 65536"/>
                <a:gd name="T8" fmla="*/ 0 60000 65536"/>
              </a:gdLst>
              <a:ahLst/>
              <a:cxnLst>
                <a:cxn ang="T6">
                  <a:pos x="T0" y="T1"/>
                </a:cxn>
                <a:cxn ang="T7">
                  <a:pos x="T2" y="T3"/>
                </a:cxn>
                <a:cxn ang="T8">
                  <a:pos x="T4" y="T5"/>
                </a:cxn>
              </a:cxnLst>
              <a:rect l="0" t="0" r="r" b="b"/>
              <a:pathLst>
                <a:path w="1543" h="365">
                  <a:moveTo>
                    <a:pt x="0" y="365"/>
                  </a:moveTo>
                  <a:cubicBezTo>
                    <a:pt x="122" y="307"/>
                    <a:pt x="474" y="22"/>
                    <a:pt x="731" y="11"/>
                  </a:cubicBezTo>
                  <a:cubicBezTo>
                    <a:pt x="988" y="0"/>
                    <a:pt x="1374" y="239"/>
                    <a:pt x="1543" y="299"/>
                  </a:cubicBezTo>
                </a:path>
              </a:pathLst>
            </a:custGeom>
            <a:noFill/>
            <a:ln w="25400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3284" name="Text Box 88"/>
            <p:cNvSpPr txBox="1">
              <a:spLocks noChangeArrowheads="1"/>
            </p:cNvSpPr>
            <p:nvPr/>
          </p:nvSpPr>
          <p:spPr bwMode="auto">
            <a:xfrm>
              <a:off x="2576" y="799"/>
              <a:ext cx="2631"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50000"/>
                </a:spcBef>
                <a:buClr>
                  <a:srgbClr val="739DC3"/>
                </a:buClr>
                <a:buSzTx/>
              </a:pPr>
              <a:r>
                <a:rPr lang="en-GB" altLang="en-US" sz="1800" kern="0"/>
                <a:t>RJ45 (Registered Jack nr. 45)</a:t>
              </a:r>
            </a:p>
            <a:p>
              <a:pPr>
                <a:spcBef>
                  <a:spcPct val="50000"/>
                </a:spcBef>
                <a:buClr>
                  <a:srgbClr val="739DC3"/>
                </a:buClr>
                <a:buSzTx/>
              </a:pPr>
              <a:r>
                <a:rPr lang="en-GB" altLang="en-US" sz="1800" kern="0"/>
                <a:t>Cat 5 UTP (Unshielded Twisted Pair)</a:t>
              </a:r>
            </a:p>
          </p:txBody>
        </p:sp>
      </p:grpSp>
    </p:spTree>
    <p:extLst>
      <p:ext uri="{BB962C8B-B14F-4D97-AF65-F5344CB8AC3E}">
        <p14:creationId xmlns:p14="http://schemas.microsoft.com/office/powerpoint/2010/main" val="25243627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63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563206"/>
                                        </p:tgtEl>
                                        <p:attrNameLst>
                                          <p:attrName>style.visibility</p:attrName>
                                        </p:attrNameLst>
                                      </p:cBhvr>
                                      <p:to>
                                        <p:strVal val="visible"/>
                                      </p:to>
                                    </p:set>
                                    <p:anim calcmode="lin" valueType="num">
                                      <p:cBhvr additive="base">
                                        <p:cTn id="11" dur="500" fill="hold"/>
                                        <p:tgtEl>
                                          <p:spTgt spid="563206"/>
                                        </p:tgtEl>
                                        <p:attrNameLst>
                                          <p:attrName>ppt_x</p:attrName>
                                        </p:attrNameLst>
                                      </p:cBhvr>
                                      <p:tavLst>
                                        <p:tav tm="0">
                                          <p:val>
                                            <p:strVal val="#ppt_x"/>
                                          </p:val>
                                        </p:tav>
                                        <p:tav tm="100000">
                                          <p:val>
                                            <p:strVal val="#ppt_x"/>
                                          </p:val>
                                        </p:tav>
                                      </p:tavLst>
                                    </p:anim>
                                    <p:anim calcmode="lin" valueType="num">
                                      <p:cBhvr additive="base">
                                        <p:cTn id="12" dur="500" fill="hold"/>
                                        <p:tgtEl>
                                          <p:spTgt spid="56320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63233"/>
                                        </p:tgtEl>
                                        <p:attrNameLst>
                                          <p:attrName>style.visibility</p:attrName>
                                        </p:attrNameLst>
                                      </p:cBhvr>
                                      <p:to>
                                        <p:strVal val="visible"/>
                                      </p:to>
                                    </p:set>
                                    <p:anim calcmode="lin" valueType="num">
                                      <p:cBhvr additive="base">
                                        <p:cTn id="17" dur="500" fill="hold"/>
                                        <p:tgtEl>
                                          <p:spTgt spid="563233"/>
                                        </p:tgtEl>
                                        <p:attrNameLst>
                                          <p:attrName>ppt_x</p:attrName>
                                        </p:attrNameLst>
                                      </p:cBhvr>
                                      <p:tavLst>
                                        <p:tav tm="0">
                                          <p:val>
                                            <p:strVal val="#ppt_x"/>
                                          </p:val>
                                        </p:tav>
                                        <p:tav tm="100000">
                                          <p:val>
                                            <p:strVal val="#ppt_x"/>
                                          </p:val>
                                        </p:tav>
                                      </p:tavLst>
                                    </p:anim>
                                    <p:anim calcmode="lin" valueType="num">
                                      <p:cBhvr additive="base">
                                        <p:cTn id="18" dur="500" fill="hold"/>
                                        <p:tgtEl>
                                          <p:spTgt spid="56323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63259"/>
                                        </p:tgtEl>
                                        <p:attrNameLst>
                                          <p:attrName>style.visibility</p:attrName>
                                        </p:attrNameLst>
                                      </p:cBhvr>
                                      <p:to>
                                        <p:strVal val="visible"/>
                                      </p:to>
                                    </p:set>
                                    <p:anim calcmode="lin" valueType="num">
                                      <p:cBhvr additive="base">
                                        <p:cTn id="23" dur="500" fill="hold"/>
                                        <p:tgtEl>
                                          <p:spTgt spid="563259"/>
                                        </p:tgtEl>
                                        <p:attrNameLst>
                                          <p:attrName>ppt_x</p:attrName>
                                        </p:attrNameLst>
                                      </p:cBhvr>
                                      <p:tavLst>
                                        <p:tav tm="0">
                                          <p:val>
                                            <p:strVal val="#ppt_x"/>
                                          </p:val>
                                        </p:tav>
                                        <p:tav tm="100000">
                                          <p:val>
                                            <p:strVal val="#ppt_x"/>
                                          </p:val>
                                        </p:tav>
                                      </p:tavLst>
                                    </p:anim>
                                    <p:anim calcmode="lin" valueType="num">
                                      <p:cBhvr additive="base">
                                        <p:cTn id="24" dur="500" fill="hold"/>
                                        <p:tgtEl>
                                          <p:spTgt spid="56325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3232"/>
                                        </p:tgtEl>
                                        <p:attrNameLst>
                                          <p:attrName>style.visibility</p:attrName>
                                        </p:attrNameLst>
                                      </p:cBhvr>
                                      <p:to>
                                        <p:strVal val="visible"/>
                                      </p:to>
                                    </p:set>
                                    <p:anim calcmode="lin" valueType="num">
                                      <p:cBhvr additive="base">
                                        <p:cTn id="27" dur="500" fill="hold"/>
                                        <p:tgtEl>
                                          <p:spTgt spid="563232"/>
                                        </p:tgtEl>
                                        <p:attrNameLst>
                                          <p:attrName>ppt_x</p:attrName>
                                        </p:attrNameLst>
                                      </p:cBhvr>
                                      <p:tavLst>
                                        <p:tav tm="0">
                                          <p:val>
                                            <p:strVal val="#ppt_x"/>
                                          </p:val>
                                        </p:tav>
                                        <p:tav tm="100000">
                                          <p:val>
                                            <p:strVal val="#ppt_x"/>
                                          </p:val>
                                        </p:tav>
                                      </p:tavLst>
                                    </p:anim>
                                    <p:anim calcmode="lin" valueType="num">
                                      <p:cBhvr additive="base">
                                        <p:cTn id="28" dur="500" fill="hold"/>
                                        <p:tgtEl>
                                          <p:spTgt spid="56323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563260"/>
                                        </p:tgtEl>
                                        <p:attrNameLst>
                                          <p:attrName>style.visibility</p:attrName>
                                        </p:attrNameLst>
                                      </p:cBhvr>
                                      <p:to>
                                        <p:strVal val="visible"/>
                                      </p:to>
                                    </p:set>
                                    <p:animEffect transition="in" filter="wipe(down)">
                                      <p:cBhvr>
                                        <p:cTn id="33" dur="2000"/>
                                        <p:tgtEl>
                                          <p:spTgt spid="563260"/>
                                        </p:tgtEl>
                                      </p:cBhvr>
                                    </p:animEffect>
                                  </p:childTnLst>
                                </p:cTn>
                              </p:par>
                              <p:par>
                                <p:cTn id="34" presetID="22" presetClass="entr" presetSubtype="4" fill="hold" nodeType="withEffect">
                                  <p:stCondLst>
                                    <p:cond delay="0"/>
                                  </p:stCondLst>
                                  <p:childTnLst>
                                    <p:set>
                                      <p:cBhvr>
                                        <p:cTn id="35" dur="1" fill="hold">
                                          <p:stCondLst>
                                            <p:cond delay="0"/>
                                          </p:stCondLst>
                                        </p:cTn>
                                        <p:tgtEl>
                                          <p:spTgt spid="563261"/>
                                        </p:tgtEl>
                                        <p:attrNameLst>
                                          <p:attrName>style.visibility</p:attrName>
                                        </p:attrNameLst>
                                      </p:cBhvr>
                                      <p:to>
                                        <p:strVal val="visible"/>
                                      </p:to>
                                    </p:set>
                                    <p:animEffect transition="in" filter="wipe(down)">
                                      <p:cBhvr>
                                        <p:cTn id="36" dur="2000"/>
                                        <p:tgtEl>
                                          <p:spTgt spid="563261"/>
                                        </p:tgtEl>
                                      </p:cBhvr>
                                    </p:animEffect>
                                  </p:childTnLst>
                                </p:cTn>
                              </p:par>
                              <p:par>
                                <p:cTn id="37" presetID="22" presetClass="entr" presetSubtype="4" fill="hold" nodeType="withEffect">
                                  <p:stCondLst>
                                    <p:cond delay="0"/>
                                  </p:stCondLst>
                                  <p:childTnLst>
                                    <p:set>
                                      <p:cBhvr>
                                        <p:cTn id="38" dur="1" fill="hold">
                                          <p:stCondLst>
                                            <p:cond delay="0"/>
                                          </p:stCondLst>
                                        </p:cTn>
                                        <p:tgtEl>
                                          <p:spTgt spid="563262"/>
                                        </p:tgtEl>
                                        <p:attrNameLst>
                                          <p:attrName>style.visibility</p:attrName>
                                        </p:attrNameLst>
                                      </p:cBhvr>
                                      <p:to>
                                        <p:strVal val="visible"/>
                                      </p:to>
                                    </p:set>
                                    <p:animEffect transition="in" filter="wipe(down)">
                                      <p:cBhvr>
                                        <p:cTn id="39" dur="2000"/>
                                        <p:tgtEl>
                                          <p:spTgt spid="563262"/>
                                        </p:tgtEl>
                                      </p:cBhvr>
                                    </p:animEffect>
                                  </p:childTnLst>
                                </p:cTn>
                              </p:par>
                              <p:par>
                                <p:cTn id="40" presetID="22" presetClass="entr" presetSubtype="4" fill="hold" nodeType="withEffect">
                                  <p:stCondLst>
                                    <p:cond delay="0"/>
                                  </p:stCondLst>
                                  <p:childTnLst>
                                    <p:set>
                                      <p:cBhvr>
                                        <p:cTn id="41" dur="1" fill="hold">
                                          <p:stCondLst>
                                            <p:cond delay="0"/>
                                          </p:stCondLst>
                                        </p:cTn>
                                        <p:tgtEl>
                                          <p:spTgt spid="563263"/>
                                        </p:tgtEl>
                                        <p:attrNameLst>
                                          <p:attrName>style.visibility</p:attrName>
                                        </p:attrNameLst>
                                      </p:cBhvr>
                                      <p:to>
                                        <p:strVal val="visible"/>
                                      </p:to>
                                    </p:set>
                                    <p:animEffect transition="in" filter="wipe(down)">
                                      <p:cBhvr>
                                        <p:cTn id="42" dur="2000"/>
                                        <p:tgtEl>
                                          <p:spTgt spid="563263"/>
                                        </p:tgtEl>
                                      </p:cBhvr>
                                    </p:animEffect>
                                  </p:childTnLst>
                                </p:cTn>
                              </p:par>
                              <p:par>
                                <p:cTn id="43" presetID="22" presetClass="entr" presetSubtype="4" fill="hold" nodeType="withEffect">
                                  <p:stCondLst>
                                    <p:cond delay="0"/>
                                  </p:stCondLst>
                                  <p:childTnLst>
                                    <p:set>
                                      <p:cBhvr>
                                        <p:cTn id="44" dur="1" fill="hold">
                                          <p:stCondLst>
                                            <p:cond delay="0"/>
                                          </p:stCondLst>
                                        </p:cTn>
                                        <p:tgtEl>
                                          <p:spTgt spid="563264"/>
                                        </p:tgtEl>
                                        <p:attrNameLst>
                                          <p:attrName>style.visibility</p:attrName>
                                        </p:attrNameLst>
                                      </p:cBhvr>
                                      <p:to>
                                        <p:strVal val="visible"/>
                                      </p:to>
                                    </p:set>
                                    <p:animEffect transition="in" filter="wipe(down)">
                                      <p:cBhvr>
                                        <p:cTn id="45" dur="2000"/>
                                        <p:tgtEl>
                                          <p:spTgt spid="563264"/>
                                        </p:tgtEl>
                                      </p:cBhvr>
                                    </p:animEffect>
                                  </p:childTnLst>
                                </p:cTn>
                              </p:par>
                              <p:par>
                                <p:cTn id="46" presetID="22" presetClass="entr" presetSubtype="4" fill="hold" nodeType="withEffect">
                                  <p:stCondLst>
                                    <p:cond delay="0"/>
                                  </p:stCondLst>
                                  <p:childTnLst>
                                    <p:set>
                                      <p:cBhvr>
                                        <p:cTn id="47" dur="1" fill="hold">
                                          <p:stCondLst>
                                            <p:cond delay="0"/>
                                          </p:stCondLst>
                                        </p:cTn>
                                        <p:tgtEl>
                                          <p:spTgt spid="563265"/>
                                        </p:tgtEl>
                                        <p:attrNameLst>
                                          <p:attrName>style.visibility</p:attrName>
                                        </p:attrNameLst>
                                      </p:cBhvr>
                                      <p:to>
                                        <p:strVal val="visible"/>
                                      </p:to>
                                    </p:set>
                                    <p:animEffect transition="in" filter="wipe(down)">
                                      <p:cBhvr>
                                        <p:cTn id="48" dur="2000"/>
                                        <p:tgtEl>
                                          <p:spTgt spid="563265"/>
                                        </p:tgtEl>
                                      </p:cBhvr>
                                    </p:animEffect>
                                  </p:childTnLst>
                                </p:cTn>
                              </p:par>
                              <p:par>
                                <p:cTn id="49" presetID="22" presetClass="entr" presetSubtype="4" fill="hold" nodeType="withEffect">
                                  <p:stCondLst>
                                    <p:cond delay="0"/>
                                  </p:stCondLst>
                                  <p:childTnLst>
                                    <p:set>
                                      <p:cBhvr>
                                        <p:cTn id="50" dur="1" fill="hold">
                                          <p:stCondLst>
                                            <p:cond delay="0"/>
                                          </p:stCondLst>
                                        </p:cTn>
                                        <p:tgtEl>
                                          <p:spTgt spid="563266"/>
                                        </p:tgtEl>
                                        <p:attrNameLst>
                                          <p:attrName>style.visibility</p:attrName>
                                        </p:attrNameLst>
                                      </p:cBhvr>
                                      <p:to>
                                        <p:strVal val="visible"/>
                                      </p:to>
                                    </p:set>
                                    <p:animEffect transition="in" filter="wipe(down)">
                                      <p:cBhvr>
                                        <p:cTn id="51" dur="2000"/>
                                        <p:tgtEl>
                                          <p:spTgt spid="563266"/>
                                        </p:tgtEl>
                                      </p:cBhvr>
                                    </p:animEffect>
                                  </p:childTnLst>
                                </p:cTn>
                              </p:par>
                              <p:par>
                                <p:cTn id="52" presetID="22" presetClass="entr" presetSubtype="4" fill="hold" nodeType="withEffect">
                                  <p:stCondLst>
                                    <p:cond delay="0"/>
                                  </p:stCondLst>
                                  <p:childTnLst>
                                    <p:set>
                                      <p:cBhvr>
                                        <p:cTn id="53" dur="1" fill="hold">
                                          <p:stCondLst>
                                            <p:cond delay="0"/>
                                          </p:stCondLst>
                                        </p:cTn>
                                        <p:tgtEl>
                                          <p:spTgt spid="563267"/>
                                        </p:tgtEl>
                                        <p:attrNameLst>
                                          <p:attrName>style.visibility</p:attrName>
                                        </p:attrNameLst>
                                      </p:cBhvr>
                                      <p:to>
                                        <p:strVal val="visible"/>
                                      </p:to>
                                    </p:set>
                                    <p:animEffect transition="in" filter="wipe(down)">
                                      <p:cBhvr>
                                        <p:cTn id="54" dur="2000"/>
                                        <p:tgtEl>
                                          <p:spTgt spid="563267"/>
                                        </p:tgtEl>
                                      </p:cBhvr>
                                    </p:animEffect>
                                  </p:childTnLst>
                                </p:cTn>
                              </p:par>
                              <p:par>
                                <p:cTn id="55" presetID="22" presetClass="entr" presetSubtype="4" fill="hold" nodeType="withEffect">
                                  <p:stCondLst>
                                    <p:cond delay="0"/>
                                  </p:stCondLst>
                                  <p:childTnLst>
                                    <p:set>
                                      <p:cBhvr>
                                        <p:cTn id="56" dur="1" fill="hold">
                                          <p:stCondLst>
                                            <p:cond delay="0"/>
                                          </p:stCondLst>
                                        </p:cTn>
                                        <p:tgtEl>
                                          <p:spTgt spid="563268"/>
                                        </p:tgtEl>
                                        <p:attrNameLst>
                                          <p:attrName>style.visibility</p:attrName>
                                        </p:attrNameLst>
                                      </p:cBhvr>
                                      <p:to>
                                        <p:strVal val="visible"/>
                                      </p:to>
                                    </p:set>
                                    <p:animEffect transition="in" filter="wipe(down)">
                                      <p:cBhvr>
                                        <p:cTn id="57" dur="2000"/>
                                        <p:tgtEl>
                                          <p:spTgt spid="563268"/>
                                        </p:tgtEl>
                                      </p:cBhvr>
                                    </p:animEffect>
                                  </p:childTnLst>
                                </p:cTn>
                              </p:par>
                              <p:par>
                                <p:cTn id="58" presetID="22" presetClass="entr" presetSubtype="4" fill="hold" nodeType="withEffect">
                                  <p:stCondLst>
                                    <p:cond delay="0"/>
                                  </p:stCondLst>
                                  <p:childTnLst>
                                    <p:set>
                                      <p:cBhvr>
                                        <p:cTn id="59" dur="1" fill="hold">
                                          <p:stCondLst>
                                            <p:cond delay="0"/>
                                          </p:stCondLst>
                                        </p:cTn>
                                        <p:tgtEl>
                                          <p:spTgt spid="563269"/>
                                        </p:tgtEl>
                                        <p:attrNameLst>
                                          <p:attrName>style.visibility</p:attrName>
                                        </p:attrNameLst>
                                      </p:cBhvr>
                                      <p:to>
                                        <p:strVal val="visible"/>
                                      </p:to>
                                    </p:set>
                                    <p:animEffect transition="in" filter="wipe(down)">
                                      <p:cBhvr>
                                        <p:cTn id="60" dur="2000"/>
                                        <p:tgtEl>
                                          <p:spTgt spid="563269"/>
                                        </p:tgtEl>
                                      </p:cBhvr>
                                    </p:animEffect>
                                  </p:childTnLst>
                                </p:cTn>
                              </p:par>
                              <p:par>
                                <p:cTn id="61" presetID="22" presetClass="entr" presetSubtype="4" fill="hold" nodeType="withEffect">
                                  <p:stCondLst>
                                    <p:cond delay="0"/>
                                  </p:stCondLst>
                                  <p:childTnLst>
                                    <p:set>
                                      <p:cBhvr>
                                        <p:cTn id="62" dur="1" fill="hold">
                                          <p:stCondLst>
                                            <p:cond delay="0"/>
                                          </p:stCondLst>
                                        </p:cTn>
                                        <p:tgtEl>
                                          <p:spTgt spid="563270"/>
                                        </p:tgtEl>
                                        <p:attrNameLst>
                                          <p:attrName>style.visibility</p:attrName>
                                        </p:attrNameLst>
                                      </p:cBhvr>
                                      <p:to>
                                        <p:strVal val="visible"/>
                                      </p:to>
                                    </p:set>
                                    <p:animEffect transition="in" filter="wipe(down)">
                                      <p:cBhvr>
                                        <p:cTn id="63" dur="2000"/>
                                        <p:tgtEl>
                                          <p:spTgt spid="563270"/>
                                        </p:tgtEl>
                                      </p:cBhvr>
                                    </p:animEffect>
                                  </p:childTnLst>
                                </p:cTn>
                              </p:par>
                              <p:par>
                                <p:cTn id="64" presetID="22" presetClass="entr" presetSubtype="4" fill="hold" nodeType="withEffect">
                                  <p:stCondLst>
                                    <p:cond delay="0"/>
                                  </p:stCondLst>
                                  <p:childTnLst>
                                    <p:set>
                                      <p:cBhvr>
                                        <p:cTn id="65" dur="1" fill="hold">
                                          <p:stCondLst>
                                            <p:cond delay="0"/>
                                          </p:stCondLst>
                                        </p:cTn>
                                        <p:tgtEl>
                                          <p:spTgt spid="563271"/>
                                        </p:tgtEl>
                                        <p:attrNameLst>
                                          <p:attrName>style.visibility</p:attrName>
                                        </p:attrNameLst>
                                      </p:cBhvr>
                                      <p:to>
                                        <p:strVal val="visible"/>
                                      </p:to>
                                    </p:set>
                                    <p:animEffect transition="in" filter="wipe(down)">
                                      <p:cBhvr>
                                        <p:cTn id="66" dur="2000"/>
                                        <p:tgtEl>
                                          <p:spTgt spid="563271"/>
                                        </p:tgtEl>
                                      </p:cBhvr>
                                    </p:animEffect>
                                  </p:childTnLst>
                                </p:cTn>
                              </p:par>
                              <p:par>
                                <p:cTn id="67" presetID="22" presetClass="entr" presetSubtype="4" fill="hold" nodeType="withEffect">
                                  <p:stCondLst>
                                    <p:cond delay="0"/>
                                  </p:stCondLst>
                                  <p:childTnLst>
                                    <p:set>
                                      <p:cBhvr>
                                        <p:cTn id="68" dur="1" fill="hold">
                                          <p:stCondLst>
                                            <p:cond delay="0"/>
                                          </p:stCondLst>
                                        </p:cTn>
                                        <p:tgtEl>
                                          <p:spTgt spid="563272"/>
                                        </p:tgtEl>
                                        <p:attrNameLst>
                                          <p:attrName>style.visibility</p:attrName>
                                        </p:attrNameLst>
                                      </p:cBhvr>
                                      <p:to>
                                        <p:strVal val="visible"/>
                                      </p:to>
                                    </p:set>
                                    <p:animEffect transition="in" filter="wipe(down)">
                                      <p:cBhvr>
                                        <p:cTn id="69" dur="2000"/>
                                        <p:tgtEl>
                                          <p:spTgt spid="563272"/>
                                        </p:tgtEl>
                                      </p:cBhvr>
                                    </p:animEffect>
                                  </p:childTnLst>
                                </p:cTn>
                              </p:par>
                              <p:par>
                                <p:cTn id="70" presetID="22" presetClass="entr" presetSubtype="4" fill="hold" nodeType="withEffect">
                                  <p:stCondLst>
                                    <p:cond delay="0"/>
                                  </p:stCondLst>
                                  <p:childTnLst>
                                    <p:set>
                                      <p:cBhvr>
                                        <p:cTn id="71" dur="1" fill="hold">
                                          <p:stCondLst>
                                            <p:cond delay="0"/>
                                          </p:stCondLst>
                                        </p:cTn>
                                        <p:tgtEl>
                                          <p:spTgt spid="563273"/>
                                        </p:tgtEl>
                                        <p:attrNameLst>
                                          <p:attrName>style.visibility</p:attrName>
                                        </p:attrNameLst>
                                      </p:cBhvr>
                                      <p:to>
                                        <p:strVal val="visible"/>
                                      </p:to>
                                    </p:set>
                                    <p:animEffect transition="in" filter="wipe(down)">
                                      <p:cBhvr>
                                        <p:cTn id="72" dur="2000"/>
                                        <p:tgtEl>
                                          <p:spTgt spid="563273"/>
                                        </p:tgtEl>
                                      </p:cBhvr>
                                    </p:animEffect>
                                  </p:childTnLst>
                                </p:cTn>
                              </p:par>
                              <p:par>
                                <p:cTn id="73" presetID="22" presetClass="entr" presetSubtype="4" fill="hold" nodeType="withEffect">
                                  <p:stCondLst>
                                    <p:cond delay="0"/>
                                  </p:stCondLst>
                                  <p:childTnLst>
                                    <p:set>
                                      <p:cBhvr>
                                        <p:cTn id="74" dur="1" fill="hold">
                                          <p:stCondLst>
                                            <p:cond delay="0"/>
                                          </p:stCondLst>
                                        </p:cTn>
                                        <p:tgtEl>
                                          <p:spTgt spid="563274"/>
                                        </p:tgtEl>
                                        <p:attrNameLst>
                                          <p:attrName>style.visibility</p:attrName>
                                        </p:attrNameLst>
                                      </p:cBhvr>
                                      <p:to>
                                        <p:strVal val="visible"/>
                                      </p:to>
                                    </p:set>
                                    <p:animEffect transition="in" filter="wipe(down)">
                                      <p:cBhvr>
                                        <p:cTn id="75" dur="2000"/>
                                        <p:tgtEl>
                                          <p:spTgt spid="563274"/>
                                        </p:tgtEl>
                                      </p:cBhvr>
                                    </p:animEffect>
                                  </p:childTnLst>
                                </p:cTn>
                              </p:par>
                              <p:par>
                                <p:cTn id="76" presetID="22" presetClass="entr" presetSubtype="4" fill="hold" nodeType="withEffect">
                                  <p:stCondLst>
                                    <p:cond delay="0"/>
                                  </p:stCondLst>
                                  <p:childTnLst>
                                    <p:set>
                                      <p:cBhvr>
                                        <p:cTn id="77" dur="1" fill="hold">
                                          <p:stCondLst>
                                            <p:cond delay="0"/>
                                          </p:stCondLst>
                                        </p:cTn>
                                        <p:tgtEl>
                                          <p:spTgt spid="563275"/>
                                        </p:tgtEl>
                                        <p:attrNameLst>
                                          <p:attrName>style.visibility</p:attrName>
                                        </p:attrNameLst>
                                      </p:cBhvr>
                                      <p:to>
                                        <p:strVal val="visible"/>
                                      </p:to>
                                    </p:set>
                                    <p:animEffect transition="in" filter="wipe(down)">
                                      <p:cBhvr>
                                        <p:cTn id="78" dur="2000"/>
                                        <p:tgtEl>
                                          <p:spTgt spid="563275"/>
                                        </p:tgtEl>
                                      </p:cBhvr>
                                    </p:animEffect>
                                  </p:childTnLst>
                                </p:cTn>
                              </p:par>
                              <p:par>
                                <p:cTn id="79" presetID="22" presetClass="entr" presetSubtype="4" fill="hold" nodeType="withEffect">
                                  <p:stCondLst>
                                    <p:cond delay="0"/>
                                  </p:stCondLst>
                                  <p:childTnLst>
                                    <p:set>
                                      <p:cBhvr>
                                        <p:cTn id="80" dur="1" fill="hold">
                                          <p:stCondLst>
                                            <p:cond delay="0"/>
                                          </p:stCondLst>
                                        </p:cTn>
                                        <p:tgtEl>
                                          <p:spTgt spid="563276"/>
                                        </p:tgtEl>
                                        <p:attrNameLst>
                                          <p:attrName>style.visibility</p:attrName>
                                        </p:attrNameLst>
                                      </p:cBhvr>
                                      <p:to>
                                        <p:strVal val="visible"/>
                                      </p:to>
                                    </p:set>
                                    <p:animEffect transition="in" filter="wipe(down)">
                                      <p:cBhvr>
                                        <p:cTn id="81" dur="2000"/>
                                        <p:tgtEl>
                                          <p:spTgt spid="563276"/>
                                        </p:tgtEl>
                                      </p:cBhvr>
                                    </p:animEffect>
                                  </p:childTnLst>
                                </p:cTn>
                              </p:par>
                              <p:par>
                                <p:cTn id="82" presetID="22" presetClass="entr" presetSubtype="4" fill="hold" nodeType="withEffect">
                                  <p:stCondLst>
                                    <p:cond delay="0"/>
                                  </p:stCondLst>
                                  <p:childTnLst>
                                    <p:set>
                                      <p:cBhvr>
                                        <p:cTn id="83" dur="1" fill="hold">
                                          <p:stCondLst>
                                            <p:cond delay="0"/>
                                          </p:stCondLst>
                                        </p:cTn>
                                        <p:tgtEl>
                                          <p:spTgt spid="563277"/>
                                        </p:tgtEl>
                                        <p:attrNameLst>
                                          <p:attrName>style.visibility</p:attrName>
                                        </p:attrNameLst>
                                      </p:cBhvr>
                                      <p:to>
                                        <p:strVal val="visible"/>
                                      </p:to>
                                    </p:set>
                                    <p:animEffect transition="in" filter="wipe(down)">
                                      <p:cBhvr>
                                        <p:cTn id="84" dur="2000"/>
                                        <p:tgtEl>
                                          <p:spTgt spid="563277"/>
                                        </p:tgtEl>
                                      </p:cBhvr>
                                    </p:animEffect>
                                  </p:childTnLst>
                                </p:cTn>
                              </p:par>
                              <p:par>
                                <p:cTn id="85" presetID="22" presetClass="entr" presetSubtype="4" fill="hold" nodeType="withEffect">
                                  <p:stCondLst>
                                    <p:cond delay="0"/>
                                  </p:stCondLst>
                                  <p:childTnLst>
                                    <p:set>
                                      <p:cBhvr>
                                        <p:cTn id="86" dur="1" fill="hold">
                                          <p:stCondLst>
                                            <p:cond delay="0"/>
                                          </p:stCondLst>
                                        </p:cTn>
                                        <p:tgtEl>
                                          <p:spTgt spid="563278"/>
                                        </p:tgtEl>
                                        <p:attrNameLst>
                                          <p:attrName>style.visibility</p:attrName>
                                        </p:attrNameLst>
                                      </p:cBhvr>
                                      <p:to>
                                        <p:strVal val="visible"/>
                                      </p:to>
                                    </p:set>
                                    <p:animEffect transition="in" filter="wipe(down)">
                                      <p:cBhvr>
                                        <p:cTn id="87" dur="2000"/>
                                        <p:tgtEl>
                                          <p:spTgt spid="563278"/>
                                        </p:tgtEl>
                                      </p:cBhvr>
                                    </p:animEffect>
                                  </p:childTnLst>
                                </p:cTn>
                              </p:par>
                              <p:par>
                                <p:cTn id="88" presetID="22" presetClass="entr" presetSubtype="4" fill="hold" nodeType="withEffect">
                                  <p:stCondLst>
                                    <p:cond delay="0"/>
                                  </p:stCondLst>
                                  <p:childTnLst>
                                    <p:set>
                                      <p:cBhvr>
                                        <p:cTn id="89" dur="1" fill="hold">
                                          <p:stCondLst>
                                            <p:cond delay="0"/>
                                          </p:stCondLst>
                                        </p:cTn>
                                        <p:tgtEl>
                                          <p:spTgt spid="563279"/>
                                        </p:tgtEl>
                                        <p:attrNameLst>
                                          <p:attrName>style.visibility</p:attrName>
                                        </p:attrNameLst>
                                      </p:cBhvr>
                                      <p:to>
                                        <p:strVal val="visible"/>
                                      </p:to>
                                    </p:set>
                                    <p:animEffect transition="in" filter="wipe(down)">
                                      <p:cBhvr>
                                        <p:cTn id="90" dur="2000"/>
                                        <p:tgtEl>
                                          <p:spTgt spid="563279"/>
                                        </p:tgtEl>
                                      </p:cBhvr>
                                    </p:animEffect>
                                  </p:childTnLst>
                                </p:cTn>
                              </p:par>
                              <p:par>
                                <p:cTn id="91" presetID="22" presetClass="entr" presetSubtype="4" fill="hold" nodeType="withEffect">
                                  <p:stCondLst>
                                    <p:cond delay="0"/>
                                  </p:stCondLst>
                                  <p:childTnLst>
                                    <p:set>
                                      <p:cBhvr>
                                        <p:cTn id="92" dur="1" fill="hold">
                                          <p:stCondLst>
                                            <p:cond delay="0"/>
                                          </p:stCondLst>
                                        </p:cTn>
                                        <p:tgtEl>
                                          <p:spTgt spid="563280"/>
                                        </p:tgtEl>
                                        <p:attrNameLst>
                                          <p:attrName>style.visibility</p:attrName>
                                        </p:attrNameLst>
                                      </p:cBhvr>
                                      <p:to>
                                        <p:strVal val="visible"/>
                                      </p:to>
                                    </p:set>
                                    <p:animEffect transition="in" filter="wipe(down)">
                                      <p:cBhvr>
                                        <p:cTn id="93" dur="2000"/>
                                        <p:tgtEl>
                                          <p:spTgt spid="563280"/>
                                        </p:tgtEl>
                                      </p:cBhvr>
                                    </p:animEffect>
                                  </p:childTnLst>
                                </p:cTn>
                              </p:par>
                              <p:par>
                                <p:cTn id="94" presetID="22" presetClass="entr" presetSubtype="4" fill="hold" nodeType="withEffect">
                                  <p:stCondLst>
                                    <p:cond delay="0"/>
                                  </p:stCondLst>
                                  <p:childTnLst>
                                    <p:set>
                                      <p:cBhvr>
                                        <p:cTn id="95" dur="1" fill="hold">
                                          <p:stCondLst>
                                            <p:cond delay="0"/>
                                          </p:stCondLst>
                                        </p:cTn>
                                        <p:tgtEl>
                                          <p:spTgt spid="563281"/>
                                        </p:tgtEl>
                                        <p:attrNameLst>
                                          <p:attrName>style.visibility</p:attrName>
                                        </p:attrNameLst>
                                      </p:cBhvr>
                                      <p:to>
                                        <p:strVal val="visible"/>
                                      </p:to>
                                    </p:set>
                                    <p:animEffect transition="in" filter="wipe(down)">
                                      <p:cBhvr>
                                        <p:cTn id="96" dur="2000"/>
                                        <p:tgtEl>
                                          <p:spTgt spid="563281"/>
                                        </p:tgtEl>
                                      </p:cBhvr>
                                    </p:animEffect>
                                  </p:childTnLst>
                                </p:cTn>
                              </p:par>
                              <p:par>
                                <p:cTn id="97" presetID="22" presetClass="entr" presetSubtype="4" fill="hold" nodeType="withEffect">
                                  <p:stCondLst>
                                    <p:cond delay="0"/>
                                  </p:stCondLst>
                                  <p:childTnLst>
                                    <p:set>
                                      <p:cBhvr>
                                        <p:cTn id="98" dur="1" fill="hold">
                                          <p:stCondLst>
                                            <p:cond delay="0"/>
                                          </p:stCondLst>
                                        </p:cTn>
                                        <p:tgtEl>
                                          <p:spTgt spid="563282"/>
                                        </p:tgtEl>
                                        <p:attrNameLst>
                                          <p:attrName>style.visibility</p:attrName>
                                        </p:attrNameLst>
                                      </p:cBhvr>
                                      <p:to>
                                        <p:strVal val="visible"/>
                                      </p:to>
                                    </p:set>
                                    <p:animEffect transition="in" filter="wipe(down)">
                                      <p:cBhvr>
                                        <p:cTn id="99" dur="2000"/>
                                        <p:tgtEl>
                                          <p:spTgt spid="563282"/>
                                        </p:tgtEl>
                                      </p:cBhvr>
                                    </p:animEffect>
                                  </p:childTnLst>
                                </p:cTn>
                              </p:par>
                              <p:par>
                                <p:cTn id="100" presetID="22" presetClass="entr" presetSubtype="4" fill="hold" nodeType="withEffect">
                                  <p:stCondLst>
                                    <p:cond delay="0"/>
                                  </p:stCondLst>
                                  <p:childTnLst>
                                    <p:set>
                                      <p:cBhvr>
                                        <p:cTn id="101" dur="1" fill="hold">
                                          <p:stCondLst>
                                            <p:cond delay="0"/>
                                          </p:stCondLst>
                                        </p:cTn>
                                        <p:tgtEl>
                                          <p:spTgt spid="563283"/>
                                        </p:tgtEl>
                                        <p:attrNameLst>
                                          <p:attrName>style.visibility</p:attrName>
                                        </p:attrNameLst>
                                      </p:cBhvr>
                                      <p:to>
                                        <p:strVal val="visible"/>
                                      </p:to>
                                    </p:set>
                                    <p:animEffect transition="in" filter="wipe(down)">
                                      <p:cBhvr>
                                        <p:cTn id="102" dur="2000"/>
                                        <p:tgtEl>
                                          <p:spTgt spid="56328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nodeType="clickEffect">
                                  <p:stCondLst>
                                    <p:cond delay="0"/>
                                  </p:stCondLst>
                                  <p:childTnLst>
                                    <p:set>
                                      <p:cBhvr>
                                        <p:cTn id="106" dur="1" fill="hold">
                                          <p:stCondLst>
                                            <p:cond delay="0"/>
                                          </p:stCondLst>
                                        </p:cTn>
                                        <p:tgtEl>
                                          <p:spTgt spid="563284"/>
                                        </p:tgtEl>
                                        <p:attrNameLst>
                                          <p:attrName>style.visibility</p:attrName>
                                        </p:attrNameLst>
                                      </p:cBhvr>
                                      <p:to>
                                        <p:strVal val="visible"/>
                                      </p:to>
                                    </p:set>
                                    <p:anim calcmode="lin" valueType="num">
                                      <p:cBhvr>
                                        <p:cTn id="107" dur="500" fill="hold"/>
                                        <p:tgtEl>
                                          <p:spTgt spid="563284"/>
                                        </p:tgtEl>
                                        <p:attrNameLst>
                                          <p:attrName>ppt_w</p:attrName>
                                        </p:attrNameLst>
                                      </p:cBhvr>
                                      <p:tavLst>
                                        <p:tav tm="0">
                                          <p:val>
                                            <p:fltVal val="0"/>
                                          </p:val>
                                        </p:tav>
                                        <p:tav tm="100000">
                                          <p:val>
                                            <p:strVal val="#ppt_w"/>
                                          </p:val>
                                        </p:tav>
                                      </p:tavLst>
                                    </p:anim>
                                    <p:anim calcmode="lin" valueType="num">
                                      <p:cBhvr>
                                        <p:cTn id="108" dur="500" fill="hold"/>
                                        <p:tgtEl>
                                          <p:spTgt spid="5632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6263" y="1612900"/>
            <a:ext cx="1981200" cy="3314700"/>
          </a:xfrm>
          <a:prstGeom prst="rect">
            <a:avLst/>
          </a:prstGeom>
          <a:solidFill>
            <a:schemeClr val="bg1">
              <a:lumMod val="75000"/>
            </a:schemeClr>
          </a:solidFill>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1765301" y="1612900"/>
            <a:ext cx="2062163" cy="31496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1882775" y="1612900"/>
            <a:ext cx="1944688" cy="3149600"/>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 name="Rectangle 3"/>
          <p:cNvSpPr/>
          <p:nvPr/>
        </p:nvSpPr>
        <p:spPr>
          <a:xfrm>
            <a:off x="1909764" y="1612901"/>
            <a:ext cx="2001837" cy="2081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1524000" y="0"/>
            <a:ext cx="9144000" cy="6858000"/>
          </a:xfrm>
          <a:prstGeom prst="rect">
            <a:avLst/>
          </a:prstGeom>
        </p:spPr>
      </p:pic>
      <p:sp>
        <p:nvSpPr>
          <p:cNvPr id="16" name="Rectangle 15"/>
          <p:cNvSpPr/>
          <p:nvPr/>
        </p:nvSpPr>
        <p:spPr>
          <a:xfrm>
            <a:off x="1514475" y="-85725"/>
            <a:ext cx="9144000" cy="6858000"/>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endParaRPr>
          </a:p>
        </p:txBody>
      </p:sp>
      <p:sp>
        <p:nvSpPr>
          <p:cNvPr id="116744" name="Content Placeholder 2"/>
          <p:cNvSpPr>
            <a:spLocks noGrp="1"/>
          </p:cNvSpPr>
          <p:nvPr>
            <p:ph idx="1"/>
          </p:nvPr>
        </p:nvSpPr>
        <p:spPr>
          <a:xfrm>
            <a:off x="1882775" y="920750"/>
            <a:ext cx="8407400" cy="438150"/>
          </a:xfrm>
        </p:spPr>
        <p:txBody>
          <a:bodyPr>
            <a:normAutofit lnSpcReduction="10000"/>
          </a:bodyPr>
          <a:lstStyle/>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US" altLang="en-US" dirty="0"/>
          </a:p>
        </p:txBody>
      </p:sp>
      <p:sp>
        <p:nvSpPr>
          <p:cNvPr id="11674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A6C60B9-FAD3-4066-8817-87E64916CED1}" type="slidenum">
              <a:rPr kumimoji="0" lang="en-GB" altLang="en-US" sz="18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altLang="en-US"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116746"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4400" y="325439"/>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524000" y="6686550"/>
            <a:ext cx="9144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latin typeface="GothamLight" pitchFamily="50" charset="0"/>
            </a:endParaRPr>
          </a:p>
        </p:txBody>
      </p:sp>
      <p:sp>
        <p:nvSpPr>
          <p:cNvPr id="116748" name="TextBox 8"/>
          <p:cNvSpPr txBox="1">
            <a:spLocks noChangeArrowheads="1"/>
          </p:cNvSpPr>
          <p:nvPr/>
        </p:nvSpPr>
        <p:spPr bwMode="auto">
          <a:xfrm>
            <a:off x="4251325" y="2100263"/>
            <a:ext cx="58801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6749" name="Title 7"/>
          <p:cNvSpPr>
            <a:spLocks noGrp="1"/>
          </p:cNvSpPr>
          <p:nvPr>
            <p:ph type="title"/>
          </p:nvPr>
        </p:nvSpPr>
        <p:spPr>
          <a:xfrm>
            <a:off x="2540001" y="325438"/>
            <a:ext cx="6335713" cy="419100"/>
          </a:xfrm>
        </p:spPr>
        <p:txBody>
          <a:bodyPr>
            <a:normAutofit fontScale="90000"/>
          </a:bodyPr>
          <a:lstStyle/>
          <a:p>
            <a:r>
              <a:rPr lang="en-GB" altLang="fr-FR" sz="2400" dirty="0"/>
              <a:t>Colt Optical Services Portfolio</a:t>
            </a:r>
            <a:endParaRPr lang="en-US" altLang="en-US" sz="2400" dirty="0"/>
          </a:p>
        </p:txBody>
      </p:sp>
      <p:sp>
        <p:nvSpPr>
          <p:cNvPr id="116750" name="TextBox 1"/>
          <p:cNvSpPr txBox="1">
            <a:spLocks noChangeArrowheads="1"/>
          </p:cNvSpPr>
          <p:nvPr/>
        </p:nvSpPr>
        <p:spPr bwMode="auto">
          <a:xfrm>
            <a:off x="8810626" y="1143001"/>
            <a:ext cx="1682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1" name="Oval 20"/>
          <p:cNvSpPr/>
          <p:nvPr/>
        </p:nvSpPr>
        <p:spPr>
          <a:xfrm>
            <a:off x="1592264" y="82550"/>
            <a:ext cx="846137" cy="850900"/>
          </a:xfrm>
          <a:prstGeom prst="ellipse">
            <a:avLst/>
          </a:prstGeom>
          <a:ln>
            <a:solidFill>
              <a:schemeClr val="accent5"/>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16752"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4" y="176214"/>
            <a:ext cx="4413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3" name="Rectangle 1"/>
          <p:cNvSpPr>
            <a:spLocks noChangeArrowheads="1"/>
          </p:cNvSpPr>
          <p:nvPr/>
        </p:nvSpPr>
        <p:spPr bwMode="auto">
          <a:xfrm>
            <a:off x="1703388" y="917575"/>
            <a:ext cx="8285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0" noProof="0" dirty="0">
                <a:ln>
                  <a:noFill/>
                </a:ln>
                <a:solidFill>
                  <a:srgbClr val="00A59B"/>
                </a:solidFill>
                <a:effectLst/>
                <a:uLnTx/>
                <a:uFillTx/>
                <a:latin typeface="Arial" panose="020B0604020202020204" pitchFamily="34" charset="0"/>
                <a:ea typeface="ＭＳ Ｐゴシック" panose="020B0600070205080204" pitchFamily="34" charset="-128"/>
                <a:cs typeface="Arial" panose="020B0604020202020204" pitchFamily="34" charset="0"/>
              </a:rPr>
              <a:t>A comprehensive &amp; scalable portfolio for all high bandwidth requirements</a:t>
            </a:r>
            <a:endParaRPr kumimoji="0" lang="fr-FR" altLang="fr-FR"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2" name="Rectangle 91"/>
          <p:cNvSpPr/>
          <p:nvPr/>
        </p:nvSpPr>
        <p:spPr>
          <a:xfrm>
            <a:off x="4710114" y="5805489"/>
            <a:ext cx="2740025" cy="5984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Ultra Low Latency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Special low-latency route options for financial traders</a:t>
            </a:r>
          </a:p>
        </p:txBody>
      </p:sp>
      <p:sp>
        <p:nvSpPr>
          <p:cNvPr id="94" name="Rounded Rectangle 93"/>
          <p:cNvSpPr/>
          <p:nvPr/>
        </p:nvSpPr>
        <p:spPr>
          <a:xfrm>
            <a:off x="6200776" y="1979614"/>
            <a:ext cx="2041525" cy="320198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6" name="Rounded Rectangle 95"/>
          <p:cNvSpPr/>
          <p:nvPr/>
        </p:nvSpPr>
        <p:spPr>
          <a:xfrm>
            <a:off x="8482014" y="1979614"/>
            <a:ext cx="2039937" cy="320198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grpSp>
        <p:nvGrpSpPr>
          <p:cNvPr id="97" name="Group 96"/>
          <p:cNvGrpSpPr/>
          <p:nvPr/>
        </p:nvGrpSpPr>
        <p:grpSpPr>
          <a:xfrm>
            <a:off x="8762885" y="1293633"/>
            <a:ext cx="1512000" cy="1260140"/>
            <a:chOff x="7238885" y="1681893"/>
            <a:chExt cx="1512000" cy="1260140"/>
          </a:xfrm>
          <a:solidFill>
            <a:schemeClr val="accent5"/>
          </a:solidFill>
        </p:grpSpPr>
        <p:sp>
          <p:nvSpPr>
            <p:cNvPr id="98" name="Oval 97"/>
            <p:cNvSpPr>
              <a:spLocks noChangeAspect="1"/>
            </p:cNvSpPr>
            <p:nvPr/>
          </p:nvSpPr>
          <p:spPr>
            <a:xfrm>
              <a:off x="7350743" y="1681893"/>
              <a:ext cx="1260140" cy="1260140"/>
            </a:xfrm>
            <a:prstGeom prst="ellipse">
              <a:avLst/>
            </a:prstGeom>
            <a:solidFill>
              <a:schemeClr val="tx1"/>
            </a:solid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9" name="TextBox 98"/>
            <p:cNvSpPr txBox="1"/>
            <p:nvPr/>
          </p:nvSpPr>
          <p:spPr>
            <a:xfrm>
              <a:off x="7238885" y="2342285"/>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Dark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Fibre</a:t>
              </a:r>
            </a:p>
          </p:txBody>
        </p:sp>
      </p:grpSp>
      <p:grpSp>
        <p:nvGrpSpPr>
          <p:cNvPr id="100" name="Group 99"/>
          <p:cNvGrpSpPr/>
          <p:nvPr/>
        </p:nvGrpSpPr>
        <p:grpSpPr>
          <a:xfrm>
            <a:off x="6525378" y="1293633"/>
            <a:ext cx="1512000" cy="1260140"/>
            <a:chOff x="7255977" y="1681893"/>
            <a:chExt cx="1512000" cy="1260140"/>
          </a:xfrm>
          <a:solidFill>
            <a:schemeClr val="accent3"/>
          </a:solidFill>
        </p:grpSpPr>
        <p:sp>
          <p:nvSpPr>
            <p:cNvPr id="101" name="Oval 100"/>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7255977" y="2333739"/>
              <a:ext cx="1512000" cy="215444"/>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Spectrum Services</a:t>
              </a:r>
            </a:p>
          </p:txBody>
        </p:sp>
      </p:grpSp>
      <p:pic>
        <p:nvPicPr>
          <p:cNvPr id="116759" name="Picture 2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9401" y="1270001"/>
            <a:ext cx="6826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60"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7213" y="1276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12"/>
          <p:cNvSpPr/>
          <p:nvPr/>
        </p:nvSpPr>
        <p:spPr>
          <a:xfrm>
            <a:off x="1663701" y="5805489"/>
            <a:ext cx="2740025" cy="5984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Optical DC 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 Over 600 Colt fibre connected DCs in Europe and Asia</a:t>
            </a:r>
          </a:p>
        </p:txBody>
      </p:sp>
      <p:sp>
        <p:nvSpPr>
          <p:cNvPr id="114" name="Rectangle 113"/>
          <p:cNvSpPr/>
          <p:nvPr/>
        </p:nvSpPr>
        <p:spPr>
          <a:xfrm>
            <a:off x="1639888" y="5307013"/>
            <a:ext cx="8882062" cy="2730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rPr>
              <a:t>Key Propositions</a:t>
            </a:r>
          </a:p>
        </p:txBody>
      </p:sp>
      <p:sp>
        <p:nvSpPr>
          <p:cNvPr id="115" name="Rectangle 114"/>
          <p:cNvSpPr/>
          <p:nvPr/>
        </p:nvSpPr>
        <p:spPr>
          <a:xfrm>
            <a:off x="7781926" y="5805489"/>
            <a:ext cx="2740025" cy="598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Smart City / Mobile Backhaul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Cell site connectivity for enabling wireless services</a:t>
            </a:r>
          </a:p>
        </p:txBody>
      </p:sp>
      <p:grpSp>
        <p:nvGrpSpPr>
          <p:cNvPr id="116764" name="Group 115"/>
          <p:cNvGrpSpPr>
            <a:grpSpLocks/>
          </p:cNvGrpSpPr>
          <p:nvPr/>
        </p:nvGrpSpPr>
        <p:grpSpPr bwMode="auto">
          <a:xfrm>
            <a:off x="4575176" y="5654676"/>
            <a:ext cx="385763" cy="385763"/>
            <a:chOff x="5311808" y="300847"/>
            <a:chExt cx="385729" cy="385729"/>
          </a:xfrm>
        </p:grpSpPr>
        <p:sp>
          <p:nvSpPr>
            <p:cNvPr id="117" name="Oval 116"/>
            <p:cNvSpPr>
              <a:spLocks noChangeAspect="1"/>
            </p:cNvSpPr>
            <p:nvPr/>
          </p:nvSpPr>
          <p:spPr>
            <a:xfrm>
              <a:off x="5311808" y="300847"/>
              <a:ext cx="385729" cy="385729"/>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116784" name="Picture 3" descr="C:\Users\ntromans\Pictures\Colt PPT Icons - 2015\Customer Benefits\Teal\Speed_tea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4365" y="357515"/>
              <a:ext cx="264436" cy="27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765" name="Group 118"/>
          <p:cNvGrpSpPr>
            <a:grpSpLocks/>
          </p:cNvGrpSpPr>
          <p:nvPr/>
        </p:nvGrpSpPr>
        <p:grpSpPr bwMode="auto">
          <a:xfrm>
            <a:off x="1579563" y="5695951"/>
            <a:ext cx="385762" cy="385763"/>
            <a:chOff x="4083859" y="288670"/>
            <a:chExt cx="385730" cy="386262"/>
          </a:xfrm>
        </p:grpSpPr>
        <p:sp>
          <p:nvSpPr>
            <p:cNvPr id="120" name="Oval 119"/>
            <p:cNvSpPr>
              <a:spLocks noChangeAspect="1"/>
            </p:cNvSpPr>
            <p:nvPr/>
          </p:nvSpPr>
          <p:spPr>
            <a:xfrm>
              <a:off x="4083859" y="288670"/>
              <a:ext cx="385730" cy="386262"/>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116782" name="Picture 4" descr="C:\Users\ntromans\Pictures\Colt PPT Icons - 2015\Product Icons\Teal\Icons no circle\DCNetGlobal_tea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83860" y="288670"/>
              <a:ext cx="385729" cy="38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766" name="Group 121"/>
          <p:cNvGrpSpPr>
            <a:grpSpLocks/>
          </p:cNvGrpSpPr>
          <p:nvPr/>
        </p:nvGrpSpPr>
        <p:grpSpPr bwMode="auto">
          <a:xfrm>
            <a:off x="7621588" y="5680076"/>
            <a:ext cx="385762" cy="385763"/>
            <a:chOff x="7312984" y="281803"/>
            <a:chExt cx="385729" cy="385729"/>
          </a:xfrm>
        </p:grpSpPr>
        <p:sp>
          <p:nvSpPr>
            <p:cNvPr id="123" name="Oval 122"/>
            <p:cNvSpPr>
              <a:spLocks noChangeAspect="1"/>
            </p:cNvSpPr>
            <p:nvPr/>
          </p:nvSpPr>
          <p:spPr>
            <a:xfrm>
              <a:off x="7312984" y="281803"/>
              <a:ext cx="385729" cy="3857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116780" name="Picture 5" descr="C:\Users\ntromans\Pictures\Colt PPT Icons - 2015\User Devices\Black\Mobile_blac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2107" y="329807"/>
              <a:ext cx="167482" cy="28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5" name="Rounded Rectangle 124"/>
          <p:cNvSpPr/>
          <p:nvPr/>
        </p:nvSpPr>
        <p:spPr>
          <a:xfrm>
            <a:off x="1639888" y="1979614"/>
            <a:ext cx="2100262" cy="320198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16768" name="TextBox 7"/>
          <p:cNvSpPr txBox="1">
            <a:spLocks noChangeArrowheads="1"/>
          </p:cNvSpPr>
          <p:nvPr/>
        </p:nvSpPr>
        <p:spPr bwMode="auto">
          <a:xfrm>
            <a:off x="1706563" y="2695575"/>
            <a:ext cx="19748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Wavelength services from 10Gbps to 100Gbps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Colt Fibre end-to-end</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fr-FR"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fr-FR"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Resilient infrastructure &amp; diversity options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fr-FR"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fr-FR"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Over 100 optical PoPs in 18 countries</a:t>
            </a:r>
          </a:p>
        </p:txBody>
      </p:sp>
      <p:sp>
        <p:nvSpPr>
          <p:cNvPr id="127" name="TextBox 126"/>
          <p:cNvSpPr txBox="1"/>
          <p:nvPr/>
        </p:nvSpPr>
        <p:spPr>
          <a:xfrm>
            <a:off x="6267451" y="2695575"/>
            <a:ext cx="1908175" cy="1938992"/>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prstClr val="white"/>
                </a:solidFill>
                <a:effectLst/>
                <a:uLnTx/>
                <a:uFillTx/>
              </a:rPr>
              <a:t>Alien Wave transport over diverse, high availability optical backbone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prstClr val="white"/>
                </a:solidFill>
                <a:effectLst/>
                <a:uLnTx/>
                <a:uFillTx/>
              </a:rPr>
              <a:t>Very high bandwidths – Terabit-scale networks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rPr>
              <a:t>Unlimited scalability</a:t>
            </a:r>
          </a:p>
        </p:txBody>
      </p:sp>
      <p:sp>
        <p:nvSpPr>
          <p:cNvPr id="128" name="Rounded Rectangle 127"/>
          <p:cNvSpPr/>
          <p:nvPr/>
        </p:nvSpPr>
        <p:spPr>
          <a:xfrm>
            <a:off x="3921125" y="1979614"/>
            <a:ext cx="2039938" cy="320198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9" name="TextBox 128"/>
          <p:cNvSpPr txBox="1"/>
          <p:nvPr/>
        </p:nvSpPr>
        <p:spPr>
          <a:xfrm>
            <a:off x="3987801" y="2695575"/>
            <a:ext cx="1908175" cy="2154436"/>
          </a:xfrm>
          <a:prstGeom prst="rect">
            <a:avLst/>
          </a:prstGeom>
          <a:solidFill>
            <a:schemeClr val="accent2"/>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prstClr val="white"/>
                </a:solidFill>
                <a:effectLst/>
                <a:uLnTx/>
                <a:uFillTx/>
              </a:rPr>
              <a:t>Private optical solutions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prstClr val="white"/>
                </a:solidFill>
                <a:effectLst/>
                <a:uLnTx/>
                <a:uFillTx/>
              </a:rPr>
              <a:t>Customer-dedicated equipment &amp; fibre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prstClr val="white"/>
                </a:solidFill>
                <a:effectLst/>
                <a:uLnTx/>
                <a:uFillTx/>
              </a:rPr>
              <a:t>Wide protocol &amp; topology support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prstClr val="white"/>
                </a:solidFill>
                <a:effectLst/>
                <a:uLnTx/>
                <a:uFillTx/>
              </a:rPr>
              <a:t>Highly secure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white"/>
              </a:solidFill>
              <a:effectLst/>
              <a:uLnTx/>
              <a:uFillTx/>
            </a:endParaRPr>
          </a:p>
        </p:txBody>
      </p:sp>
      <p:sp>
        <p:nvSpPr>
          <p:cNvPr id="130" name="TextBox 129"/>
          <p:cNvSpPr txBox="1"/>
          <p:nvPr/>
        </p:nvSpPr>
        <p:spPr>
          <a:xfrm>
            <a:off x="8547101" y="2695575"/>
            <a:ext cx="1908175" cy="2154238"/>
          </a:xfrm>
          <a:prstGeom prst="rect">
            <a:avLst/>
          </a:prstGeom>
          <a:solidFill>
            <a:schemeClr val="tx1"/>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prstClr val="white"/>
                </a:solidFill>
                <a:effectLst/>
                <a:uLnTx/>
                <a:uFillTx/>
              </a:rPr>
              <a:t>Readily available in 42 metro networks in Europe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prstClr val="white"/>
                </a:solidFill>
                <a:effectLst/>
                <a:uLnTx/>
                <a:uFillTx/>
              </a:rPr>
              <a:t>Long-haul dark fibre with co-location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rPr>
              <a:t>Direct connection to over 600 key data centres</a:t>
            </a:r>
          </a:p>
        </p:txBody>
      </p:sp>
      <p:grpSp>
        <p:nvGrpSpPr>
          <p:cNvPr id="103" name="Group 102"/>
          <p:cNvGrpSpPr/>
          <p:nvPr/>
        </p:nvGrpSpPr>
        <p:grpSpPr>
          <a:xfrm>
            <a:off x="4219487" y="1293633"/>
            <a:ext cx="1512000" cy="1260140"/>
            <a:chOff x="7255977" y="1681893"/>
            <a:chExt cx="1512000" cy="1260140"/>
          </a:xfrm>
          <a:solidFill>
            <a:schemeClr val="accent2"/>
          </a:solidFill>
        </p:grpSpPr>
        <p:sp>
          <p:nvSpPr>
            <p:cNvPr id="104" name="Oval 103"/>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5" name="TextBox 104"/>
            <p:cNvSpPr txBox="1"/>
            <p:nvPr/>
          </p:nvSpPr>
          <p:spPr>
            <a:xfrm>
              <a:off x="7255977" y="2359342"/>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Private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Wave</a:t>
              </a:r>
            </a:p>
          </p:txBody>
        </p:sp>
      </p:grpSp>
      <p:pic>
        <p:nvPicPr>
          <p:cNvPr id="116774" name="Picture 2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02163" y="1270001"/>
            <a:ext cx="684212"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75" name="Group 24"/>
          <p:cNvGrpSpPr>
            <a:grpSpLocks/>
          </p:cNvGrpSpPr>
          <p:nvPr/>
        </p:nvGrpSpPr>
        <p:grpSpPr bwMode="auto">
          <a:xfrm>
            <a:off x="1847850" y="1293814"/>
            <a:ext cx="1512888" cy="1260475"/>
            <a:chOff x="7224813" y="1681893"/>
            <a:chExt cx="1512000" cy="1260140"/>
          </a:xfrm>
        </p:grpSpPr>
        <p:sp>
          <p:nvSpPr>
            <p:cNvPr id="107" name="Oval 106"/>
            <p:cNvSpPr>
              <a:spLocks noChangeAspect="1"/>
            </p:cNvSpPr>
            <p:nvPr/>
          </p:nvSpPr>
          <p:spPr>
            <a:xfrm>
              <a:off x="7350152" y="1681893"/>
              <a:ext cx="1261321" cy="1260140"/>
            </a:xfrm>
            <a:prstGeom prst="ellipse">
              <a:avLst/>
            </a:prstGeom>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16778" name="TextBox 26"/>
            <p:cNvSpPr txBox="1">
              <a:spLocks noChangeArrowheads="1"/>
            </p:cNvSpPr>
            <p:nvPr/>
          </p:nvSpPr>
          <p:spPr bwMode="auto">
            <a:xfrm>
              <a:off x="7224813" y="2375161"/>
              <a:ext cx="1512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Wave</a:t>
              </a:r>
            </a:p>
          </p:txBody>
        </p:sp>
      </p:grpSp>
      <p:pic>
        <p:nvPicPr>
          <p:cNvPr id="116776" name="Picture 2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62188" y="1270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4631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GB" altLang="en-US"/>
              <a:t>      RJ11</a:t>
            </a:r>
            <a:endParaRPr lang="de-DE" altLang="en-US"/>
          </a:p>
        </p:txBody>
      </p:sp>
      <p:sp>
        <p:nvSpPr>
          <p:cNvPr id="54275" name="Rectangle 3"/>
          <p:cNvSpPr>
            <a:spLocks noChangeArrowheads="1"/>
          </p:cNvSpPr>
          <p:nvPr/>
        </p:nvSpPr>
        <p:spPr bwMode="auto">
          <a:xfrm>
            <a:off x="2011363" y="1628776"/>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70000"/>
              </a:spcBef>
              <a:buClrTx/>
              <a:buSzTx/>
            </a:pPr>
            <a:r>
              <a:rPr lang="en-GB" altLang="en-US" kern="0">
                <a:solidFill>
                  <a:srgbClr val="21333E"/>
                </a:solidFill>
              </a:rPr>
              <a:t>Let’s look more closely now</a:t>
            </a:r>
          </a:p>
        </p:txBody>
      </p:sp>
      <p:grpSp>
        <p:nvGrpSpPr>
          <p:cNvPr id="54276" name="Group 4"/>
          <p:cNvGrpSpPr>
            <a:grpSpLocks/>
          </p:cNvGrpSpPr>
          <p:nvPr/>
        </p:nvGrpSpPr>
        <p:grpSpPr bwMode="auto">
          <a:xfrm>
            <a:off x="1708150" y="1268413"/>
            <a:ext cx="8826500" cy="4972050"/>
            <a:chOff x="126" y="799"/>
            <a:chExt cx="6023" cy="3132"/>
          </a:xfrm>
        </p:grpSpPr>
        <p:pic>
          <p:nvPicPr>
            <p:cNvPr id="54361" name="Picture 5" descr="Grundriss_Buero"/>
            <p:cNvPicPr>
              <a:picLocks noChangeAspect="1" noChangeArrowheads="1"/>
            </p:cNvPicPr>
            <p:nvPr/>
          </p:nvPicPr>
          <p:blipFill>
            <a:blip r:embed="rId2">
              <a:lum bright="42000" contrast="-42000"/>
              <a:extLst>
                <a:ext uri="{28A0092B-C50C-407E-A947-70E740481C1C}">
                  <a14:useLocalDpi xmlns:a14="http://schemas.microsoft.com/office/drawing/2010/main" val="0"/>
                </a:ext>
              </a:extLst>
            </a:blip>
            <a:srcRect/>
            <a:stretch>
              <a:fillRect/>
            </a:stretch>
          </p:blipFill>
          <p:spPr bwMode="auto">
            <a:xfrm>
              <a:off x="126" y="799"/>
              <a:ext cx="6023" cy="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62" name="Text Box 6"/>
            <p:cNvSpPr txBox="1">
              <a:spLocks noChangeArrowheads="1"/>
            </p:cNvSpPr>
            <p:nvPr/>
          </p:nvSpPr>
          <p:spPr bwMode="auto">
            <a:xfrm>
              <a:off x="1895" y="2659"/>
              <a:ext cx="2404" cy="287"/>
            </a:xfrm>
            <a:prstGeom prst="rect">
              <a:avLst/>
            </a:prstGeom>
            <a:solidFill>
              <a:schemeClr val="accent1">
                <a:alpha val="79999"/>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
                  <a:srgbClr val="739DC3"/>
                </a:buClr>
                <a:buSzTx/>
              </a:pPr>
              <a:r>
                <a:rPr lang="en-GB" altLang="en-US" sz="1800" kern="0"/>
                <a:t>Customer Offices</a:t>
              </a:r>
            </a:p>
          </p:txBody>
        </p:sp>
      </p:grpSp>
      <p:grpSp>
        <p:nvGrpSpPr>
          <p:cNvPr id="54277" name="Group 7"/>
          <p:cNvGrpSpPr>
            <a:grpSpLocks/>
          </p:cNvGrpSpPr>
          <p:nvPr/>
        </p:nvGrpSpPr>
        <p:grpSpPr bwMode="auto">
          <a:xfrm>
            <a:off x="2174876" y="1989138"/>
            <a:ext cx="7910513" cy="3744912"/>
            <a:chOff x="444" y="1253"/>
            <a:chExt cx="5398" cy="2359"/>
          </a:xfrm>
        </p:grpSpPr>
        <p:pic>
          <p:nvPicPr>
            <p:cNvPr id="54336" name="Picture 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37" name="Picture 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38" name="Picture 1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39" name="Picture 1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0" name="Picture 12"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157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1" name="Picture 13"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1949"/>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2" name="Picture 14"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235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3" name="Picture 15"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4" name="Picture 16"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 y="344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5" name="Picture 17"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6" name="Picture 1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 y="2341"/>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7" name="Picture 1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1344"/>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8" name="Picture 2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 y="175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49" name="Picture 2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0" name="Picture 22"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1" name="Picture 23"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2" name="Picture 24"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3" name="Picture 25"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4" name="Picture 26"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 y="275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5" name="Picture 27"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6" name="Picture 28"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284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7" name="Picture 29"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 y="329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8" name="Picture 30"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59" name="Picture 31"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60" name="Picture 32"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 y="311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4278"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6" y="5157789"/>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279" name="Group 34"/>
          <p:cNvGrpSpPr>
            <a:grpSpLocks/>
          </p:cNvGrpSpPr>
          <p:nvPr/>
        </p:nvGrpSpPr>
        <p:grpSpPr bwMode="auto">
          <a:xfrm>
            <a:off x="2308226" y="1989139"/>
            <a:ext cx="7910513" cy="3883025"/>
            <a:chOff x="535" y="1253"/>
            <a:chExt cx="5398" cy="2446"/>
          </a:xfrm>
        </p:grpSpPr>
        <p:pic>
          <p:nvPicPr>
            <p:cNvPr id="5431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02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2"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43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3"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288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4"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 y="352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5"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 y="2935"/>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6"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166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8"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 y="125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2"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 y="143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 y="189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4"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5"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1"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6"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 y="248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7"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 y="293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8"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 y="3388"/>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29"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 y="284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 y="239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1"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2"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3"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4"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 y="238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5"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 y="320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4280"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1" y="3213101"/>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4285" name="Freeform 61"/>
          <p:cNvSpPr>
            <a:spLocks/>
          </p:cNvSpPr>
          <p:nvPr/>
        </p:nvSpPr>
        <p:spPr bwMode="auto">
          <a:xfrm>
            <a:off x="2595563" y="2012951"/>
            <a:ext cx="2024062" cy="1190625"/>
          </a:xfrm>
          <a:custGeom>
            <a:avLst/>
            <a:gdLst>
              <a:gd name="T0" fmla="*/ 0 w 1382"/>
              <a:gd name="T1" fmla="*/ 2147483646 h 750"/>
              <a:gd name="T2" fmla="*/ 2147483646 w 1382"/>
              <a:gd name="T3" fmla="*/ 2147483646 h 750"/>
              <a:gd name="T4" fmla="*/ 2147483646 w 1382"/>
              <a:gd name="T5" fmla="*/ 2147483646 h 750"/>
              <a:gd name="T6" fmla="*/ 2147483646 w 1382"/>
              <a:gd name="T7" fmla="*/ 2147483646 h 750"/>
              <a:gd name="T8" fmla="*/ 2147483646 w 1382"/>
              <a:gd name="T9" fmla="*/ 2147483646 h 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2" h="750">
                <a:moveTo>
                  <a:pt x="0" y="113"/>
                </a:moveTo>
                <a:cubicBezTo>
                  <a:pt x="32" y="101"/>
                  <a:pt x="149" y="0"/>
                  <a:pt x="192" y="39"/>
                </a:cubicBezTo>
                <a:cubicBezTo>
                  <a:pt x="235" y="78"/>
                  <a:pt x="87" y="289"/>
                  <a:pt x="257" y="348"/>
                </a:cubicBezTo>
                <a:cubicBezTo>
                  <a:pt x="427" y="407"/>
                  <a:pt x="1038" y="326"/>
                  <a:pt x="1210" y="393"/>
                </a:cubicBezTo>
                <a:cubicBezTo>
                  <a:pt x="1382" y="460"/>
                  <a:pt x="1271" y="676"/>
                  <a:pt x="1287" y="75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86" name="Freeform 62"/>
          <p:cNvSpPr>
            <a:spLocks/>
          </p:cNvSpPr>
          <p:nvPr/>
        </p:nvSpPr>
        <p:spPr bwMode="auto">
          <a:xfrm>
            <a:off x="2825750" y="2551113"/>
            <a:ext cx="1817688" cy="666750"/>
          </a:xfrm>
          <a:custGeom>
            <a:avLst/>
            <a:gdLst>
              <a:gd name="T0" fmla="*/ 0 w 1241"/>
              <a:gd name="T1" fmla="*/ 2147483646 h 420"/>
              <a:gd name="T2" fmla="*/ 2147483646 w 1241"/>
              <a:gd name="T3" fmla="*/ 2147483646 h 420"/>
              <a:gd name="T4" fmla="*/ 2147483646 w 1241"/>
              <a:gd name="T5" fmla="*/ 2147483646 h 420"/>
              <a:gd name="T6" fmla="*/ 0 60000 65536"/>
              <a:gd name="T7" fmla="*/ 0 60000 65536"/>
              <a:gd name="T8" fmla="*/ 0 60000 65536"/>
            </a:gdLst>
            <a:ahLst/>
            <a:cxnLst>
              <a:cxn ang="T6">
                <a:pos x="T0" y="T1"/>
              </a:cxn>
              <a:cxn ang="T7">
                <a:pos x="T2" y="T3"/>
              </a:cxn>
              <a:cxn ang="T8">
                <a:pos x="T4" y="T5"/>
              </a:cxn>
            </a:cxnLst>
            <a:rect l="0" t="0" r="r" b="b"/>
            <a:pathLst>
              <a:path w="1241" h="420">
                <a:moveTo>
                  <a:pt x="0" y="97"/>
                </a:moveTo>
                <a:cubicBezTo>
                  <a:pt x="175" y="91"/>
                  <a:pt x="865" y="0"/>
                  <a:pt x="1053" y="54"/>
                </a:cubicBezTo>
                <a:cubicBezTo>
                  <a:pt x="1241" y="108"/>
                  <a:pt x="1112" y="344"/>
                  <a:pt x="1127" y="42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87" name="Freeform 63"/>
          <p:cNvSpPr>
            <a:spLocks/>
          </p:cNvSpPr>
          <p:nvPr/>
        </p:nvSpPr>
        <p:spPr bwMode="auto">
          <a:xfrm>
            <a:off x="2816225" y="2576514"/>
            <a:ext cx="1727200" cy="712787"/>
          </a:xfrm>
          <a:custGeom>
            <a:avLst/>
            <a:gdLst>
              <a:gd name="T0" fmla="*/ 2147483646 w 1178"/>
              <a:gd name="T1" fmla="*/ 2147483646 h 449"/>
              <a:gd name="T2" fmla="*/ 2147483646 w 1178"/>
              <a:gd name="T3" fmla="*/ 2147483646 h 449"/>
              <a:gd name="T4" fmla="*/ 2147483646 w 1178"/>
              <a:gd name="T5" fmla="*/ 2147483646 h 449"/>
              <a:gd name="T6" fmla="*/ 2147483646 w 1178"/>
              <a:gd name="T7" fmla="*/ 2147483646 h 449"/>
              <a:gd name="T8" fmla="*/ 2147483646 w 1178"/>
              <a:gd name="T9" fmla="*/ 2147483646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8" h="449">
                <a:moveTo>
                  <a:pt x="26" y="449"/>
                </a:moveTo>
                <a:cubicBezTo>
                  <a:pt x="39" y="426"/>
                  <a:pt x="85" y="378"/>
                  <a:pt x="106" y="310"/>
                </a:cubicBezTo>
                <a:cubicBezTo>
                  <a:pt x="127" y="242"/>
                  <a:pt x="0" y="76"/>
                  <a:pt x="151" y="38"/>
                </a:cubicBezTo>
                <a:cubicBezTo>
                  <a:pt x="302" y="0"/>
                  <a:pt x="848" y="23"/>
                  <a:pt x="1013" y="83"/>
                </a:cubicBezTo>
                <a:cubicBezTo>
                  <a:pt x="1178" y="143"/>
                  <a:pt x="1114" y="330"/>
                  <a:pt x="1140" y="39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88" name="Freeform 64"/>
          <p:cNvSpPr>
            <a:spLocks/>
          </p:cNvSpPr>
          <p:nvPr/>
        </p:nvSpPr>
        <p:spPr bwMode="auto">
          <a:xfrm>
            <a:off x="2805113" y="2457450"/>
            <a:ext cx="1801812" cy="1555750"/>
          </a:xfrm>
          <a:custGeom>
            <a:avLst/>
            <a:gdLst>
              <a:gd name="T0" fmla="*/ 2147483646 w 1230"/>
              <a:gd name="T1" fmla="*/ 2147483646 h 980"/>
              <a:gd name="T2" fmla="*/ 2147483646 w 1230"/>
              <a:gd name="T3" fmla="*/ 2147483646 h 980"/>
              <a:gd name="T4" fmla="*/ 2147483646 w 1230"/>
              <a:gd name="T5" fmla="*/ 2147483646 h 980"/>
              <a:gd name="T6" fmla="*/ 2147483646 w 1230"/>
              <a:gd name="T7" fmla="*/ 2147483646 h 980"/>
              <a:gd name="T8" fmla="*/ 2147483646 w 1230"/>
              <a:gd name="T9" fmla="*/ 2147483646 h 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0" h="980">
                <a:moveTo>
                  <a:pt x="42" y="960"/>
                </a:moveTo>
                <a:cubicBezTo>
                  <a:pt x="55" y="940"/>
                  <a:pt x="95" y="980"/>
                  <a:pt x="114" y="839"/>
                </a:cubicBezTo>
                <a:cubicBezTo>
                  <a:pt x="133" y="698"/>
                  <a:pt x="0" y="226"/>
                  <a:pt x="159" y="113"/>
                </a:cubicBezTo>
                <a:cubicBezTo>
                  <a:pt x="318" y="0"/>
                  <a:pt x="904" y="97"/>
                  <a:pt x="1067" y="158"/>
                </a:cubicBezTo>
                <a:cubicBezTo>
                  <a:pt x="1230" y="219"/>
                  <a:pt x="1123" y="413"/>
                  <a:pt x="1138" y="48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89" name="Freeform 65"/>
          <p:cNvSpPr>
            <a:spLocks/>
          </p:cNvSpPr>
          <p:nvPr/>
        </p:nvSpPr>
        <p:spPr bwMode="auto">
          <a:xfrm>
            <a:off x="2824163" y="2365376"/>
            <a:ext cx="1727200" cy="2384425"/>
          </a:xfrm>
          <a:custGeom>
            <a:avLst/>
            <a:gdLst>
              <a:gd name="T0" fmla="*/ 2147483646 w 1179"/>
              <a:gd name="T1" fmla="*/ 2147483646 h 1502"/>
              <a:gd name="T2" fmla="*/ 2147483646 w 1179"/>
              <a:gd name="T3" fmla="*/ 2147483646 h 1502"/>
              <a:gd name="T4" fmla="*/ 2147483646 w 1179"/>
              <a:gd name="T5" fmla="*/ 2147483646 h 1502"/>
              <a:gd name="T6" fmla="*/ 2147483646 w 1179"/>
              <a:gd name="T7" fmla="*/ 2147483646 h 1502"/>
              <a:gd name="T8" fmla="*/ 2147483646 w 1179"/>
              <a:gd name="T9" fmla="*/ 2147483646 h 1502"/>
              <a:gd name="T10" fmla="*/ 2147483646 w 1179"/>
              <a:gd name="T11" fmla="*/ 2147483646 h 1502"/>
              <a:gd name="T12" fmla="*/ 2147483646 w 1179"/>
              <a:gd name="T13" fmla="*/ 2147483646 h 15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9" h="1502">
                <a:moveTo>
                  <a:pt x="5" y="1502"/>
                </a:moveTo>
                <a:cubicBezTo>
                  <a:pt x="30" y="1492"/>
                  <a:pt x="133" y="1490"/>
                  <a:pt x="157" y="1442"/>
                </a:cubicBezTo>
                <a:cubicBezTo>
                  <a:pt x="181" y="1394"/>
                  <a:pt x="148" y="1426"/>
                  <a:pt x="146" y="1214"/>
                </a:cubicBezTo>
                <a:cubicBezTo>
                  <a:pt x="144" y="1002"/>
                  <a:pt x="0" y="342"/>
                  <a:pt x="146" y="171"/>
                </a:cubicBezTo>
                <a:cubicBezTo>
                  <a:pt x="292" y="0"/>
                  <a:pt x="869" y="154"/>
                  <a:pt x="1024" y="187"/>
                </a:cubicBezTo>
                <a:cubicBezTo>
                  <a:pt x="1179" y="220"/>
                  <a:pt x="1063" y="312"/>
                  <a:pt x="1080" y="370"/>
                </a:cubicBezTo>
                <a:cubicBezTo>
                  <a:pt x="1097" y="428"/>
                  <a:pt x="1117" y="502"/>
                  <a:pt x="1126" y="537"/>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0" name="Freeform 66"/>
          <p:cNvSpPr>
            <a:spLocks/>
          </p:cNvSpPr>
          <p:nvPr/>
        </p:nvSpPr>
        <p:spPr bwMode="auto">
          <a:xfrm>
            <a:off x="2660650" y="2325688"/>
            <a:ext cx="2012950" cy="3351212"/>
          </a:xfrm>
          <a:custGeom>
            <a:avLst/>
            <a:gdLst>
              <a:gd name="T0" fmla="*/ 2147483646 w 1373"/>
              <a:gd name="T1" fmla="*/ 2147483646 h 2111"/>
              <a:gd name="T2" fmla="*/ 2147483646 w 1373"/>
              <a:gd name="T3" fmla="*/ 2147483646 h 2111"/>
              <a:gd name="T4" fmla="*/ 2147483646 w 1373"/>
              <a:gd name="T5" fmla="*/ 2147483646 h 2111"/>
              <a:gd name="T6" fmla="*/ 2147483646 w 1373"/>
              <a:gd name="T7" fmla="*/ 2147483646 h 2111"/>
              <a:gd name="T8" fmla="*/ 2147483646 w 1373"/>
              <a:gd name="T9" fmla="*/ 2147483646 h 2111"/>
              <a:gd name="T10" fmla="*/ 2147483646 w 1373"/>
              <a:gd name="T11" fmla="*/ 2147483646 h 2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3" h="2111">
                <a:moveTo>
                  <a:pt x="68" y="2111"/>
                </a:moveTo>
                <a:cubicBezTo>
                  <a:pt x="61" y="2034"/>
                  <a:pt x="0" y="1748"/>
                  <a:pt x="31" y="1648"/>
                </a:cubicBezTo>
                <a:cubicBezTo>
                  <a:pt x="62" y="1548"/>
                  <a:pt x="219" y="1753"/>
                  <a:pt x="257" y="1511"/>
                </a:cubicBezTo>
                <a:cubicBezTo>
                  <a:pt x="295" y="1269"/>
                  <a:pt x="98" y="392"/>
                  <a:pt x="257" y="196"/>
                </a:cubicBezTo>
                <a:cubicBezTo>
                  <a:pt x="416" y="0"/>
                  <a:pt x="1047" y="272"/>
                  <a:pt x="1210" y="332"/>
                </a:cubicBezTo>
                <a:cubicBezTo>
                  <a:pt x="1373" y="392"/>
                  <a:pt x="1231" y="509"/>
                  <a:pt x="1236" y="55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1" name="Freeform 67"/>
          <p:cNvSpPr>
            <a:spLocks/>
          </p:cNvSpPr>
          <p:nvPr/>
        </p:nvSpPr>
        <p:spPr bwMode="auto">
          <a:xfrm>
            <a:off x="2755900" y="2365375"/>
            <a:ext cx="1862138" cy="2762250"/>
          </a:xfrm>
          <a:custGeom>
            <a:avLst/>
            <a:gdLst>
              <a:gd name="T0" fmla="*/ 2147483646 w 1270"/>
              <a:gd name="T1" fmla="*/ 2147483646 h 1740"/>
              <a:gd name="T2" fmla="*/ 2147483646 w 1270"/>
              <a:gd name="T3" fmla="*/ 2147483646 h 1740"/>
              <a:gd name="T4" fmla="*/ 2147483646 w 1270"/>
              <a:gd name="T5" fmla="*/ 2147483646 h 1740"/>
              <a:gd name="T6" fmla="*/ 2147483646 w 1270"/>
              <a:gd name="T7" fmla="*/ 2147483646 h 1740"/>
              <a:gd name="T8" fmla="*/ 2147483646 w 1270"/>
              <a:gd name="T9" fmla="*/ 2147483646 h 1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 h="1740">
                <a:moveTo>
                  <a:pt x="579" y="1574"/>
                </a:moveTo>
                <a:cubicBezTo>
                  <a:pt x="519" y="1563"/>
                  <a:pt x="291" y="1740"/>
                  <a:pt x="219" y="1514"/>
                </a:cubicBezTo>
                <a:cubicBezTo>
                  <a:pt x="147" y="1288"/>
                  <a:pt x="0" y="432"/>
                  <a:pt x="147" y="216"/>
                </a:cubicBezTo>
                <a:cubicBezTo>
                  <a:pt x="294" y="0"/>
                  <a:pt x="930" y="161"/>
                  <a:pt x="1100" y="216"/>
                </a:cubicBezTo>
                <a:cubicBezTo>
                  <a:pt x="1270" y="271"/>
                  <a:pt x="1155" y="477"/>
                  <a:pt x="1169" y="54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2" name="Freeform 68"/>
          <p:cNvSpPr>
            <a:spLocks/>
          </p:cNvSpPr>
          <p:nvPr/>
        </p:nvSpPr>
        <p:spPr bwMode="auto">
          <a:xfrm>
            <a:off x="3363914" y="2222501"/>
            <a:ext cx="1235075" cy="995363"/>
          </a:xfrm>
          <a:custGeom>
            <a:avLst/>
            <a:gdLst>
              <a:gd name="T0" fmla="*/ 2147483646 w 842"/>
              <a:gd name="T1" fmla="*/ 0 h 627"/>
              <a:gd name="T2" fmla="*/ 2147483646 w 842"/>
              <a:gd name="T3" fmla="*/ 2147483646 h 627"/>
              <a:gd name="T4" fmla="*/ 2147483646 w 842"/>
              <a:gd name="T5" fmla="*/ 2147483646 h 627"/>
              <a:gd name="T6" fmla="*/ 2147483646 w 842"/>
              <a:gd name="T7" fmla="*/ 2147483646 h 6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2" h="627">
                <a:moveTo>
                  <a:pt x="252" y="0"/>
                </a:moveTo>
                <a:cubicBezTo>
                  <a:pt x="223" y="38"/>
                  <a:pt x="0" y="177"/>
                  <a:pt x="80" y="228"/>
                </a:cubicBezTo>
                <a:cubicBezTo>
                  <a:pt x="160" y="279"/>
                  <a:pt x="618" y="240"/>
                  <a:pt x="730" y="306"/>
                </a:cubicBezTo>
                <a:cubicBezTo>
                  <a:pt x="842" y="372"/>
                  <a:pt x="749" y="560"/>
                  <a:pt x="754" y="627"/>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3" name="Freeform 69"/>
          <p:cNvSpPr>
            <a:spLocks/>
          </p:cNvSpPr>
          <p:nvPr/>
        </p:nvSpPr>
        <p:spPr bwMode="auto">
          <a:xfrm>
            <a:off x="4410075" y="2374901"/>
            <a:ext cx="76200" cy="849313"/>
          </a:xfrm>
          <a:custGeom>
            <a:avLst/>
            <a:gdLst>
              <a:gd name="T0" fmla="*/ 2147483646 w 51"/>
              <a:gd name="T1" fmla="*/ 0 h 535"/>
              <a:gd name="T2" fmla="*/ 2147483646 w 51"/>
              <a:gd name="T3" fmla="*/ 2147483646 h 535"/>
              <a:gd name="T4" fmla="*/ 2147483646 w 51"/>
              <a:gd name="T5" fmla="*/ 2147483646 h 535"/>
              <a:gd name="T6" fmla="*/ 0 60000 65536"/>
              <a:gd name="T7" fmla="*/ 0 60000 65536"/>
              <a:gd name="T8" fmla="*/ 0 60000 65536"/>
            </a:gdLst>
            <a:ahLst/>
            <a:cxnLst>
              <a:cxn ang="T6">
                <a:pos x="T0" y="T1"/>
              </a:cxn>
              <a:cxn ang="T7">
                <a:pos x="T2" y="T3"/>
              </a:cxn>
              <a:cxn ang="T8">
                <a:pos x="T4" y="T5"/>
              </a:cxn>
            </a:cxnLst>
            <a:rect l="0" t="0" r="r" b="b"/>
            <a:pathLst>
              <a:path w="51" h="535">
                <a:moveTo>
                  <a:pt x="38" y="0"/>
                </a:moveTo>
                <a:cubicBezTo>
                  <a:pt x="32" y="51"/>
                  <a:pt x="0" y="215"/>
                  <a:pt x="2" y="304"/>
                </a:cubicBezTo>
                <a:cubicBezTo>
                  <a:pt x="4" y="393"/>
                  <a:pt x="41" y="487"/>
                  <a:pt x="51" y="53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4" name="Freeform 70"/>
          <p:cNvSpPr>
            <a:spLocks/>
          </p:cNvSpPr>
          <p:nvPr/>
        </p:nvSpPr>
        <p:spPr bwMode="auto">
          <a:xfrm>
            <a:off x="4373563" y="2387601"/>
            <a:ext cx="749300" cy="841375"/>
          </a:xfrm>
          <a:custGeom>
            <a:avLst/>
            <a:gdLst>
              <a:gd name="T0" fmla="*/ 2147483646 w 511"/>
              <a:gd name="T1" fmla="*/ 0 h 530"/>
              <a:gd name="T2" fmla="*/ 2147483646 w 511"/>
              <a:gd name="T3" fmla="*/ 2147483646 h 530"/>
              <a:gd name="T4" fmla="*/ 2147483646 w 511"/>
              <a:gd name="T5" fmla="*/ 2147483646 h 530"/>
              <a:gd name="T6" fmla="*/ 2147483646 w 511"/>
              <a:gd name="T7" fmla="*/ 2147483646 h 530"/>
              <a:gd name="T8" fmla="*/ 2147483646 w 511"/>
              <a:gd name="T9" fmla="*/ 2147483646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1" h="530">
                <a:moveTo>
                  <a:pt x="511" y="0"/>
                </a:moveTo>
                <a:cubicBezTo>
                  <a:pt x="493" y="12"/>
                  <a:pt x="433" y="36"/>
                  <a:pt x="403" y="72"/>
                </a:cubicBezTo>
                <a:cubicBezTo>
                  <a:pt x="373" y="108"/>
                  <a:pt x="391" y="194"/>
                  <a:pt x="331" y="216"/>
                </a:cubicBezTo>
                <a:cubicBezTo>
                  <a:pt x="271" y="238"/>
                  <a:pt x="82" y="150"/>
                  <a:pt x="41" y="202"/>
                </a:cubicBezTo>
                <a:cubicBezTo>
                  <a:pt x="0" y="254"/>
                  <a:pt x="74" y="462"/>
                  <a:pt x="82" y="53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5" name="Freeform 71"/>
          <p:cNvSpPr>
            <a:spLocks/>
          </p:cNvSpPr>
          <p:nvPr/>
        </p:nvSpPr>
        <p:spPr bwMode="auto">
          <a:xfrm>
            <a:off x="3890964" y="2540000"/>
            <a:ext cx="4797425" cy="641350"/>
          </a:xfrm>
          <a:custGeom>
            <a:avLst/>
            <a:gdLst>
              <a:gd name="T0" fmla="*/ 2147483646 w 3274"/>
              <a:gd name="T1" fmla="*/ 0 h 404"/>
              <a:gd name="T2" fmla="*/ 2147483646 w 3274"/>
              <a:gd name="T3" fmla="*/ 2147483646 h 404"/>
              <a:gd name="T4" fmla="*/ 2147483646 w 3274"/>
              <a:gd name="T5" fmla="*/ 2147483646 h 404"/>
              <a:gd name="T6" fmla="*/ 2147483646 w 3274"/>
              <a:gd name="T7" fmla="*/ 2147483646 h 404"/>
              <a:gd name="T8" fmla="*/ 2147483646 w 3274"/>
              <a:gd name="T9" fmla="*/ 2147483646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74" h="404">
                <a:moveTo>
                  <a:pt x="3137" y="0"/>
                </a:moveTo>
                <a:cubicBezTo>
                  <a:pt x="3084" y="13"/>
                  <a:pt x="3274" y="55"/>
                  <a:pt x="2821" y="80"/>
                </a:cubicBezTo>
                <a:cubicBezTo>
                  <a:pt x="2368" y="105"/>
                  <a:pt x="832" y="117"/>
                  <a:pt x="416" y="152"/>
                </a:cubicBezTo>
                <a:cubicBezTo>
                  <a:pt x="0" y="187"/>
                  <a:pt x="328" y="246"/>
                  <a:pt x="326" y="288"/>
                </a:cubicBezTo>
                <a:cubicBezTo>
                  <a:pt x="324" y="330"/>
                  <a:pt x="387" y="380"/>
                  <a:pt x="403" y="404"/>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6" name="Freeform 72"/>
          <p:cNvSpPr>
            <a:spLocks/>
          </p:cNvSpPr>
          <p:nvPr/>
        </p:nvSpPr>
        <p:spPr bwMode="auto">
          <a:xfrm>
            <a:off x="3927476" y="2767014"/>
            <a:ext cx="3895725" cy="452437"/>
          </a:xfrm>
          <a:custGeom>
            <a:avLst/>
            <a:gdLst>
              <a:gd name="T0" fmla="*/ 2147483646 w 2659"/>
              <a:gd name="T1" fmla="*/ 2147483646 h 285"/>
              <a:gd name="T2" fmla="*/ 2147483646 w 2659"/>
              <a:gd name="T3" fmla="*/ 2147483646 h 285"/>
              <a:gd name="T4" fmla="*/ 2147483646 w 2659"/>
              <a:gd name="T5" fmla="*/ 2147483646 h 285"/>
              <a:gd name="T6" fmla="*/ 2147483646 w 2659"/>
              <a:gd name="T7" fmla="*/ 2147483646 h 2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9" h="285">
                <a:moveTo>
                  <a:pt x="2659" y="99"/>
                </a:moveTo>
                <a:cubicBezTo>
                  <a:pt x="1717" y="50"/>
                  <a:pt x="782" y="0"/>
                  <a:pt x="391" y="9"/>
                </a:cubicBezTo>
                <a:cubicBezTo>
                  <a:pt x="0" y="18"/>
                  <a:pt x="312" y="109"/>
                  <a:pt x="310" y="155"/>
                </a:cubicBezTo>
                <a:cubicBezTo>
                  <a:pt x="308" y="201"/>
                  <a:pt x="365" y="258"/>
                  <a:pt x="379" y="28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7" name="Freeform 73"/>
          <p:cNvSpPr>
            <a:spLocks/>
          </p:cNvSpPr>
          <p:nvPr/>
        </p:nvSpPr>
        <p:spPr bwMode="auto">
          <a:xfrm>
            <a:off x="4300539" y="2438400"/>
            <a:ext cx="5280025" cy="793750"/>
          </a:xfrm>
          <a:custGeom>
            <a:avLst/>
            <a:gdLst>
              <a:gd name="T0" fmla="*/ 2147483646 w 3603"/>
              <a:gd name="T1" fmla="*/ 0 h 500"/>
              <a:gd name="T2" fmla="*/ 2147483646 w 3603"/>
              <a:gd name="T3" fmla="*/ 2147483646 h 500"/>
              <a:gd name="T4" fmla="*/ 0 w 3603"/>
              <a:gd name="T5" fmla="*/ 2147483646 h 500"/>
              <a:gd name="T6" fmla="*/ 0 w 3603"/>
              <a:gd name="T7" fmla="*/ 2147483646 h 500"/>
              <a:gd name="T8" fmla="*/ 2147483646 w 3603"/>
              <a:gd name="T9" fmla="*/ 2147483646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3" h="500">
                <a:moveTo>
                  <a:pt x="3385" y="0"/>
                </a:moveTo>
                <a:cubicBezTo>
                  <a:pt x="3327" y="28"/>
                  <a:pt x="3603" y="134"/>
                  <a:pt x="3039" y="170"/>
                </a:cubicBezTo>
                <a:cubicBezTo>
                  <a:pt x="2475" y="206"/>
                  <a:pt x="506" y="178"/>
                  <a:pt x="0" y="216"/>
                </a:cubicBezTo>
                <a:lnTo>
                  <a:pt x="0" y="397"/>
                </a:lnTo>
                <a:cubicBezTo>
                  <a:pt x="20" y="444"/>
                  <a:pt x="96" y="479"/>
                  <a:pt x="121" y="50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8" name="Freeform 74"/>
          <p:cNvSpPr>
            <a:spLocks/>
          </p:cNvSpPr>
          <p:nvPr/>
        </p:nvSpPr>
        <p:spPr bwMode="auto">
          <a:xfrm>
            <a:off x="4256088" y="2597151"/>
            <a:ext cx="1974850" cy="1552575"/>
          </a:xfrm>
          <a:custGeom>
            <a:avLst/>
            <a:gdLst>
              <a:gd name="T0" fmla="*/ 2147483646 w 1348"/>
              <a:gd name="T1" fmla="*/ 2147483646 h 978"/>
              <a:gd name="T2" fmla="*/ 2147483646 w 1348"/>
              <a:gd name="T3" fmla="*/ 2147483646 h 978"/>
              <a:gd name="T4" fmla="*/ 2147483646 w 1348"/>
              <a:gd name="T5" fmla="*/ 2147483646 h 978"/>
              <a:gd name="T6" fmla="*/ 2147483646 w 1348"/>
              <a:gd name="T7" fmla="*/ 2147483646 h 978"/>
              <a:gd name="T8" fmla="*/ 2147483646 w 1348"/>
              <a:gd name="T9" fmla="*/ 2147483646 h 978"/>
              <a:gd name="T10" fmla="*/ 2147483646 w 1348"/>
              <a:gd name="T11" fmla="*/ 2147483646 h 9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8" h="978">
                <a:moveTo>
                  <a:pt x="1028" y="944"/>
                </a:moveTo>
                <a:cubicBezTo>
                  <a:pt x="1047" y="945"/>
                  <a:pt x="1104" y="978"/>
                  <a:pt x="1144" y="948"/>
                </a:cubicBezTo>
                <a:cubicBezTo>
                  <a:pt x="1184" y="918"/>
                  <a:pt x="1264" y="903"/>
                  <a:pt x="1268" y="764"/>
                </a:cubicBezTo>
                <a:cubicBezTo>
                  <a:pt x="1272" y="625"/>
                  <a:pt x="1348" y="232"/>
                  <a:pt x="1165" y="116"/>
                </a:cubicBezTo>
                <a:cubicBezTo>
                  <a:pt x="982" y="0"/>
                  <a:pt x="334" y="24"/>
                  <a:pt x="167" y="70"/>
                </a:cubicBezTo>
                <a:cubicBezTo>
                  <a:pt x="0" y="116"/>
                  <a:pt x="166" y="325"/>
                  <a:pt x="166" y="392"/>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299" name="Freeform 75"/>
          <p:cNvSpPr>
            <a:spLocks/>
          </p:cNvSpPr>
          <p:nvPr/>
        </p:nvSpPr>
        <p:spPr bwMode="auto">
          <a:xfrm>
            <a:off x="4171951" y="2565400"/>
            <a:ext cx="2124075" cy="2768600"/>
          </a:xfrm>
          <a:custGeom>
            <a:avLst/>
            <a:gdLst>
              <a:gd name="T0" fmla="*/ 2147483646 w 1449"/>
              <a:gd name="T1" fmla="*/ 2147483646 h 1744"/>
              <a:gd name="T2" fmla="*/ 2147483646 w 1449"/>
              <a:gd name="T3" fmla="*/ 2147483646 h 1744"/>
              <a:gd name="T4" fmla="*/ 2147483646 w 1449"/>
              <a:gd name="T5" fmla="*/ 2147483646 h 1744"/>
              <a:gd name="T6" fmla="*/ 2147483646 w 1449"/>
              <a:gd name="T7" fmla="*/ 2147483646 h 1744"/>
              <a:gd name="T8" fmla="*/ 2147483646 w 1449"/>
              <a:gd name="T9" fmla="*/ 2147483646 h 1744"/>
              <a:gd name="T10" fmla="*/ 2147483646 w 1449"/>
              <a:gd name="T11" fmla="*/ 2147483646 h 1744"/>
              <a:gd name="T12" fmla="*/ 2147483646 w 1449"/>
              <a:gd name="T13" fmla="*/ 2147483646 h 17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9" h="1744">
                <a:moveTo>
                  <a:pt x="1145" y="1672"/>
                </a:moveTo>
                <a:cubicBezTo>
                  <a:pt x="1172" y="1657"/>
                  <a:pt x="1270" y="1744"/>
                  <a:pt x="1305" y="1580"/>
                </a:cubicBezTo>
                <a:cubicBezTo>
                  <a:pt x="1340" y="1416"/>
                  <a:pt x="1366" y="935"/>
                  <a:pt x="1357" y="688"/>
                </a:cubicBezTo>
                <a:cubicBezTo>
                  <a:pt x="1348" y="441"/>
                  <a:pt x="1449" y="200"/>
                  <a:pt x="1253" y="100"/>
                </a:cubicBezTo>
                <a:cubicBezTo>
                  <a:pt x="1057" y="0"/>
                  <a:pt x="358" y="61"/>
                  <a:pt x="179" y="90"/>
                </a:cubicBezTo>
                <a:cubicBezTo>
                  <a:pt x="0" y="119"/>
                  <a:pt x="174" y="216"/>
                  <a:pt x="179" y="272"/>
                </a:cubicBezTo>
                <a:cubicBezTo>
                  <a:pt x="184" y="328"/>
                  <a:pt x="207" y="400"/>
                  <a:pt x="212" y="42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0" name="Freeform 76"/>
          <p:cNvSpPr>
            <a:spLocks/>
          </p:cNvSpPr>
          <p:nvPr/>
        </p:nvSpPr>
        <p:spPr bwMode="auto">
          <a:xfrm>
            <a:off x="4087813" y="2587625"/>
            <a:ext cx="2728912" cy="1582738"/>
          </a:xfrm>
          <a:custGeom>
            <a:avLst/>
            <a:gdLst>
              <a:gd name="T0" fmla="*/ 2147483646 w 1862"/>
              <a:gd name="T1" fmla="*/ 2147483646 h 997"/>
              <a:gd name="T2" fmla="*/ 2147483646 w 1862"/>
              <a:gd name="T3" fmla="*/ 2147483646 h 997"/>
              <a:gd name="T4" fmla="*/ 2147483646 w 1862"/>
              <a:gd name="T5" fmla="*/ 2147483646 h 997"/>
              <a:gd name="T6" fmla="*/ 2147483646 w 1862"/>
              <a:gd name="T7" fmla="*/ 2147483646 h 997"/>
              <a:gd name="T8" fmla="*/ 2147483646 w 1862"/>
              <a:gd name="T9" fmla="*/ 2147483646 h 997"/>
              <a:gd name="T10" fmla="*/ 2147483646 w 1862"/>
              <a:gd name="T11" fmla="*/ 2147483646 h 9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2" h="997">
                <a:moveTo>
                  <a:pt x="1862" y="886"/>
                </a:moveTo>
                <a:cubicBezTo>
                  <a:pt x="1827" y="901"/>
                  <a:pt x="1737" y="983"/>
                  <a:pt x="1654" y="978"/>
                </a:cubicBezTo>
                <a:cubicBezTo>
                  <a:pt x="1571" y="973"/>
                  <a:pt x="1402" y="997"/>
                  <a:pt x="1362" y="854"/>
                </a:cubicBezTo>
                <a:cubicBezTo>
                  <a:pt x="1322" y="711"/>
                  <a:pt x="1610" y="244"/>
                  <a:pt x="1415" y="122"/>
                </a:cubicBezTo>
                <a:cubicBezTo>
                  <a:pt x="1220" y="0"/>
                  <a:pt x="382" y="82"/>
                  <a:pt x="191" y="122"/>
                </a:cubicBezTo>
                <a:cubicBezTo>
                  <a:pt x="0" y="162"/>
                  <a:pt x="254" y="325"/>
                  <a:pt x="266" y="36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1" name="Freeform 77"/>
          <p:cNvSpPr>
            <a:spLocks/>
          </p:cNvSpPr>
          <p:nvPr/>
        </p:nvSpPr>
        <p:spPr bwMode="auto">
          <a:xfrm>
            <a:off x="4368800" y="2438401"/>
            <a:ext cx="5672138" cy="809625"/>
          </a:xfrm>
          <a:custGeom>
            <a:avLst/>
            <a:gdLst>
              <a:gd name="T0" fmla="*/ 2147483646 w 3871"/>
              <a:gd name="T1" fmla="*/ 0 h 510"/>
              <a:gd name="T2" fmla="*/ 2147483646 w 3871"/>
              <a:gd name="T3" fmla="*/ 2147483646 h 510"/>
              <a:gd name="T4" fmla="*/ 2147483646 w 3871"/>
              <a:gd name="T5" fmla="*/ 2147483646 h 510"/>
              <a:gd name="T6" fmla="*/ 2147483646 w 3871"/>
              <a:gd name="T7" fmla="*/ 2147483646 h 510"/>
              <a:gd name="T8" fmla="*/ 0 w 3871"/>
              <a:gd name="T9" fmla="*/ 2147483646 h 510"/>
              <a:gd name="T10" fmla="*/ 2147483646 w 3871"/>
              <a:gd name="T11" fmla="*/ 2147483646 h 5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71" h="510">
                <a:moveTo>
                  <a:pt x="3871" y="0"/>
                </a:moveTo>
                <a:cubicBezTo>
                  <a:pt x="3844" y="27"/>
                  <a:pt x="3804" y="128"/>
                  <a:pt x="3711" y="164"/>
                </a:cubicBezTo>
                <a:cubicBezTo>
                  <a:pt x="3618" y="200"/>
                  <a:pt x="3438" y="207"/>
                  <a:pt x="3311" y="216"/>
                </a:cubicBezTo>
                <a:lnTo>
                  <a:pt x="2948" y="216"/>
                </a:lnTo>
                <a:cubicBezTo>
                  <a:pt x="2396" y="208"/>
                  <a:pt x="479" y="121"/>
                  <a:pt x="0" y="170"/>
                </a:cubicBezTo>
                <a:lnTo>
                  <a:pt x="71" y="510"/>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2" name="Freeform 78"/>
          <p:cNvSpPr>
            <a:spLocks/>
          </p:cNvSpPr>
          <p:nvPr/>
        </p:nvSpPr>
        <p:spPr bwMode="auto">
          <a:xfrm>
            <a:off x="4300539" y="2627314"/>
            <a:ext cx="5919787" cy="568325"/>
          </a:xfrm>
          <a:custGeom>
            <a:avLst/>
            <a:gdLst>
              <a:gd name="T0" fmla="*/ 2147483646 w 4039"/>
              <a:gd name="T1" fmla="*/ 2147483646 h 358"/>
              <a:gd name="T2" fmla="*/ 2147483646 w 4039"/>
              <a:gd name="T3" fmla="*/ 2147483646 h 358"/>
              <a:gd name="T4" fmla="*/ 2147483646 w 4039"/>
              <a:gd name="T5" fmla="*/ 2147483646 h 358"/>
              <a:gd name="T6" fmla="*/ 0 w 4039"/>
              <a:gd name="T7" fmla="*/ 2147483646 h 358"/>
              <a:gd name="T8" fmla="*/ 2147483646 w 4039"/>
              <a:gd name="T9" fmla="*/ 2147483646 h 3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9" h="358">
                <a:moveTo>
                  <a:pt x="3969" y="313"/>
                </a:moveTo>
                <a:cubicBezTo>
                  <a:pt x="3954" y="268"/>
                  <a:pt x="4039" y="89"/>
                  <a:pt x="3877" y="45"/>
                </a:cubicBezTo>
                <a:lnTo>
                  <a:pt x="2994" y="51"/>
                </a:lnTo>
                <a:cubicBezTo>
                  <a:pt x="2348" y="52"/>
                  <a:pt x="477" y="0"/>
                  <a:pt x="0" y="51"/>
                </a:cubicBezTo>
                <a:lnTo>
                  <a:pt x="129" y="35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3" name="Freeform 79"/>
          <p:cNvSpPr>
            <a:spLocks/>
          </p:cNvSpPr>
          <p:nvPr/>
        </p:nvSpPr>
        <p:spPr bwMode="auto">
          <a:xfrm>
            <a:off x="4368800" y="2562226"/>
            <a:ext cx="5145088" cy="631825"/>
          </a:xfrm>
          <a:custGeom>
            <a:avLst/>
            <a:gdLst>
              <a:gd name="T0" fmla="*/ 2147483646 w 3511"/>
              <a:gd name="T1" fmla="*/ 2147483646 h 398"/>
              <a:gd name="T2" fmla="*/ 2147483646 w 3511"/>
              <a:gd name="T3" fmla="*/ 2147483646 h 398"/>
              <a:gd name="T4" fmla="*/ 2147483646 w 3511"/>
              <a:gd name="T5" fmla="*/ 2147483646 h 398"/>
              <a:gd name="T6" fmla="*/ 0 w 3511"/>
              <a:gd name="T7" fmla="*/ 2147483646 h 398"/>
              <a:gd name="T8" fmla="*/ 2147483646 w 3511"/>
              <a:gd name="T9" fmla="*/ 2147483646 h 3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 h="398">
                <a:moveTo>
                  <a:pt x="3375" y="374"/>
                </a:moveTo>
                <a:cubicBezTo>
                  <a:pt x="3365" y="320"/>
                  <a:pt x="3511" y="94"/>
                  <a:pt x="3311" y="47"/>
                </a:cubicBezTo>
                <a:cubicBezTo>
                  <a:pt x="3111" y="0"/>
                  <a:pt x="2729" y="92"/>
                  <a:pt x="2177" y="92"/>
                </a:cubicBezTo>
                <a:lnTo>
                  <a:pt x="0" y="47"/>
                </a:lnTo>
                <a:lnTo>
                  <a:pt x="78" y="39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4" name="Freeform 80"/>
          <p:cNvSpPr>
            <a:spLocks/>
          </p:cNvSpPr>
          <p:nvPr/>
        </p:nvSpPr>
        <p:spPr bwMode="auto">
          <a:xfrm>
            <a:off x="4368801" y="2493964"/>
            <a:ext cx="5489575" cy="1716087"/>
          </a:xfrm>
          <a:custGeom>
            <a:avLst/>
            <a:gdLst>
              <a:gd name="T0" fmla="*/ 2147483646 w 3747"/>
              <a:gd name="T1" fmla="*/ 2147483646 h 1081"/>
              <a:gd name="T2" fmla="*/ 2147483646 w 3747"/>
              <a:gd name="T3" fmla="*/ 2147483646 h 1081"/>
              <a:gd name="T4" fmla="*/ 2147483646 w 3747"/>
              <a:gd name="T5" fmla="*/ 2147483646 h 1081"/>
              <a:gd name="T6" fmla="*/ 2147483646 w 3747"/>
              <a:gd name="T7" fmla="*/ 2147483646 h 1081"/>
              <a:gd name="T8" fmla="*/ 0 w 3747"/>
              <a:gd name="T9" fmla="*/ 2147483646 h 1081"/>
              <a:gd name="T10" fmla="*/ 2147483646 w 3747"/>
              <a:gd name="T11" fmla="*/ 2147483646 h 10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47" h="1081">
                <a:moveTo>
                  <a:pt x="3747" y="949"/>
                </a:moveTo>
                <a:cubicBezTo>
                  <a:pt x="3696" y="948"/>
                  <a:pt x="3493" y="1081"/>
                  <a:pt x="3443" y="945"/>
                </a:cubicBezTo>
                <a:cubicBezTo>
                  <a:pt x="3393" y="809"/>
                  <a:pt x="3681" y="270"/>
                  <a:pt x="3447" y="135"/>
                </a:cubicBezTo>
                <a:cubicBezTo>
                  <a:pt x="3213" y="0"/>
                  <a:pt x="2615" y="142"/>
                  <a:pt x="2041" y="135"/>
                </a:cubicBezTo>
                <a:lnTo>
                  <a:pt x="0" y="90"/>
                </a:lnTo>
                <a:lnTo>
                  <a:pt x="87" y="442"/>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5" name="Freeform 81"/>
          <p:cNvSpPr>
            <a:spLocks/>
          </p:cNvSpPr>
          <p:nvPr/>
        </p:nvSpPr>
        <p:spPr bwMode="auto">
          <a:xfrm>
            <a:off x="4368801" y="2479676"/>
            <a:ext cx="5389563" cy="1831975"/>
          </a:xfrm>
          <a:custGeom>
            <a:avLst/>
            <a:gdLst>
              <a:gd name="T0" fmla="*/ 2147483646 w 3678"/>
              <a:gd name="T1" fmla="*/ 2147483646 h 1154"/>
              <a:gd name="T2" fmla="*/ 2147483646 w 3678"/>
              <a:gd name="T3" fmla="*/ 2147483646 h 1154"/>
              <a:gd name="T4" fmla="*/ 2147483646 w 3678"/>
              <a:gd name="T5" fmla="*/ 2147483646 h 1154"/>
              <a:gd name="T6" fmla="*/ 2147483646 w 3678"/>
              <a:gd name="T7" fmla="*/ 2147483646 h 1154"/>
              <a:gd name="T8" fmla="*/ 0 w 3678"/>
              <a:gd name="T9" fmla="*/ 2147483646 h 1154"/>
              <a:gd name="T10" fmla="*/ 2147483646 w 3678"/>
              <a:gd name="T11" fmla="*/ 2147483646 h 1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8" h="1154">
                <a:moveTo>
                  <a:pt x="3211" y="1034"/>
                </a:moveTo>
                <a:cubicBezTo>
                  <a:pt x="3248" y="1029"/>
                  <a:pt x="3384" y="1154"/>
                  <a:pt x="3431" y="1006"/>
                </a:cubicBezTo>
                <a:cubicBezTo>
                  <a:pt x="3478" y="858"/>
                  <a:pt x="3678" y="288"/>
                  <a:pt x="3492" y="144"/>
                </a:cubicBezTo>
                <a:cubicBezTo>
                  <a:pt x="3306" y="0"/>
                  <a:pt x="2895" y="144"/>
                  <a:pt x="2313" y="144"/>
                </a:cubicBezTo>
                <a:lnTo>
                  <a:pt x="0" y="144"/>
                </a:lnTo>
                <a:lnTo>
                  <a:pt x="83" y="47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6" name="Freeform 82"/>
          <p:cNvSpPr>
            <a:spLocks/>
          </p:cNvSpPr>
          <p:nvPr/>
        </p:nvSpPr>
        <p:spPr bwMode="auto">
          <a:xfrm>
            <a:off x="4314825" y="2455864"/>
            <a:ext cx="5327650" cy="2478087"/>
          </a:xfrm>
          <a:custGeom>
            <a:avLst/>
            <a:gdLst>
              <a:gd name="T0" fmla="*/ 2147483646 w 3636"/>
              <a:gd name="T1" fmla="*/ 2147483646 h 1561"/>
              <a:gd name="T2" fmla="*/ 2147483646 w 3636"/>
              <a:gd name="T3" fmla="*/ 2147483646 h 1561"/>
              <a:gd name="T4" fmla="*/ 2147483646 w 3636"/>
              <a:gd name="T5" fmla="*/ 2147483646 h 1561"/>
              <a:gd name="T6" fmla="*/ 2147483646 w 3636"/>
              <a:gd name="T7" fmla="*/ 2147483646 h 1561"/>
              <a:gd name="T8" fmla="*/ 0 w 3636"/>
              <a:gd name="T9" fmla="*/ 2147483646 h 1561"/>
              <a:gd name="T10" fmla="*/ 2147483646 w 3636"/>
              <a:gd name="T11" fmla="*/ 2147483646 h 15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36" h="1561">
                <a:moveTo>
                  <a:pt x="3260" y="1501"/>
                </a:moveTo>
                <a:cubicBezTo>
                  <a:pt x="3291" y="1475"/>
                  <a:pt x="3399" y="1561"/>
                  <a:pt x="3444" y="1345"/>
                </a:cubicBezTo>
                <a:cubicBezTo>
                  <a:pt x="3489" y="1129"/>
                  <a:pt x="3636" y="410"/>
                  <a:pt x="3529" y="205"/>
                </a:cubicBezTo>
                <a:cubicBezTo>
                  <a:pt x="3422" y="0"/>
                  <a:pt x="3392" y="118"/>
                  <a:pt x="2804" y="114"/>
                </a:cubicBezTo>
                <a:lnTo>
                  <a:pt x="0" y="178"/>
                </a:lnTo>
                <a:lnTo>
                  <a:pt x="127" y="459"/>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7" name="Freeform 83"/>
          <p:cNvSpPr>
            <a:spLocks/>
          </p:cNvSpPr>
          <p:nvPr/>
        </p:nvSpPr>
        <p:spPr bwMode="auto">
          <a:xfrm>
            <a:off x="4368801" y="2636838"/>
            <a:ext cx="5116513" cy="2830512"/>
          </a:xfrm>
          <a:custGeom>
            <a:avLst/>
            <a:gdLst>
              <a:gd name="T0" fmla="*/ 2147483646 w 3492"/>
              <a:gd name="T1" fmla="*/ 2147483646 h 1783"/>
              <a:gd name="T2" fmla="*/ 2147483646 w 3492"/>
              <a:gd name="T3" fmla="*/ 2147483646 h 1783"/>
              <a:gd name="T4" fmla="*/ 2147483646 w 3492"/>
              <a:gd name="T5" fmla="*/ 2147483646 h 1783"/>
              <a:gd name="T6" fmla="*/ 2147483646 w 3492"/>
              <a:gd name="T7" fmla="*/ 2147483646 h 1783"/>
              <a:gd name="T8" fmla="*/ 0 w 3492"/>
              <a:gd name="T9" fmla="*/ 0 h 1783"/>
              <a:gd name="T10" fmla="*/ 2147483646 w 3492"/>
              <a:gd name="T11" fmla="*/ 2147483646 h 17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92" h="1783">
                <a:moveTo>
                  <a:pt x="3211" y="1783"/>
                </a:moveTo>
                <a:cubicBezTo>
                  <a:pt x="3218" y="1752"/>
                  <a:pt x="3223" y="1680"/>
                  <a:pt x="3255" y="1595"/>
                </a:cubicBezTo>
                <a:cubicBezTo>
                  <a:pt x="3287" y="1510"/>
                  <a:pt x="3363" y="1528"/>
                  <a:pt x="3402" y="1270"/>
                </a:cubicBezTo>
                <a:lnTo>
                  <a:pt x="3492" y="45"/>
                </a:lnTo>
                <a:lnTo>
                  <a:pt x="0" y="0"/>
                </a:lnTo>
                <a:lnTo>
                  <a:pt x="99" y="333"/>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8" name="Freeform 84"/>
          <p:cNvSpPr>
            <a:spLocks/>
          </p:cNvSpPr>
          <p:nvPr/>
        </p:nvSpPr>
        <p:spPr bwMode="auto">
          <a:xfrm>
            <a:off x="4433889" y="2420938"/>
            <a:ext cx="5407025" cy="2508250"/>
          </a:xfrm>
          <a:custGeom>
            <a:avLst/>
            <a:gdLst>
              <a:gd name="T0" fmla="*/ 2147483646 w 3690"/>
              <a:gd name="T1" fmla="*/ 2147483646 h 1580"/>
              <a:gd name="T2" fmla="*/ 2147483646 w 3690"/>
              <a:gd name="T3" fmla="*/ 2147483646 h 1580"/>
              <a:gd name="T4" fmla="*/ 2147483646 w 3690"/>
              <a:gd name="T5" fmla="*/ 2147483646 h 1580"/>
              <a:gd name="T6" fmla="*/ 2147483646 w 3690"/>
              <a:gd name="T7" fmla="*/ 2147483646 h 1580"/>
              <a:gd name="T8" fmla="*/ 0 w 3690"/>
              <a:gd name="T9" fmla="*/ 2147483646 h 1580"/>
              <a:gd name="T10" fmla="*/ 2147483646 w 3690"/>
              <a:gd name="T11" fmla="*/ 2147483646 h 15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90" h="1580">
                <a:moveTo>
                  <a:pt x="3690" y="1461"/>
                </a:moveTo>
                <a:cubicBezTo>
                  <a:pt x="3635" y="1445"/>
                  <a:pt x="3398" y="1580"/>
                  <a:pt x="3358" y="1369"/>
                </a:cubicBezTo>
                <a:cubicBezTo>
                  <a:pt x="3318" y="1158"/>
                  <a:pt x="3538" y="390"/>
                  <a:pt x="3447" y="195"/>
                </a:cubicBezTo>
                <a:cubicBezTo>
                  <a:pt x="3356" y="0"/>
                  <a:pt x="3386" y="195"/>
                  <a:pt x="2812" y="195"/>
                </a:cubicBezTo>
                <a:lnTo>
                  <a:pt x="0" y="195"/>
                </a:lnTo>
                <a:lnTo>
                  <a:pt x="50" y="472"/>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sp>
        <p:nvSpPr>
          <p:cNvPr id="564309" name="Freeform 85"/>
          <p:cNvSpPr>
            <a:spLocks/>
          </p:cNvSpPr>
          <p:nvPr/>
        </p:nvSpPr>
        <p:spPr bwMode="auto">
          <a:xfrm>
            <a:off x="2760663" y="2503489"/>
            <a:ext cx="1744662" cy="1749425"/>
          </a:xfrm>
          <a:custGeom>
            <a:avLst/>
            <a:gdLst>
              <a:gd name="T0" fmla="*/ 2147483646 w 1190"/>
              <a:gd name="T1" fmla="*/ 2147483646 h 1102"/>
              <a:gd name="T2" fmla="*/ 2147483646 w 1190"/>
              <a:gd name="T3" fmla="*/ 2147483646 h 1102"/>
              <a:gd name="T4" fmla="*/ 2147483646 w 1190"/>
              <a:gd name="T5" fmla="*/ 2147483646 h 1102"/>
              <a:gd name="T6" fmla="*/ 2147483646 w 1190"/>
              <a:gd name="T7" fmla="*/ 2147483646 h 1102"/>
              <a:gd name="T8" fmla="*/ 2147483646 w 1190"/>
              <a:gd name="T9" fmla="*/ 2147483646 h 1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0" h="1102">
                <a:moveTo>
                  <a:pt x="596" y="995"/>
                </a:moveTo>
                <a:cubicBezTo>
                  <a:pt x="527" y="988"/>
                  <a:pt x="257" y="1102"/>
                  <a:pt x="180" y="959"/>
                </a:cubicBezTo>
                <a:cubicBezTo>
                  <a:pt x="103" y="816"/>
                  <a:pt x="0" y="270"/>
                  <a:pt x="136" y="135"/>
                </a:cubicBezTo>
                <a:cubicBezTo>
                  <a:pt x="272" y="0"/>
                  <a:pt x="821" y="100"/>
                  <a:pt x="997" y="148"/>
                </a:cubicBezTo>
                <a:cubicBezTo>
                  <a:pt x="1173" y="196"/>
                  <a:pt x="1150" y="368"/>
                  <a:pt x="1190" y="42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grpSp>
        <p:nvGrpSpPr>
          <p:cNvPr id="564310" name="Group 86"/>
          <p:cNvGrpSpPr>
            <a:grpSpLocks/>
          </p:cNvGrpSpPr>
          <p:nvPr/>
        </p:nvGrpSpPr>
        <p:grpSpPr bwMode="auto">
          <a:xfrm>
            <a:off x="3238501" y="1268413"/>
            <a:ext cx="5724525" cy="4176712"/>
            <a:chOff x="1170" y="799"/>
            <a:chExt cx="3907" cy="2631"/>
          </a:xfrm>
        </p:grpSpPr>
        <p:sp>
          <p:nvSpPr>
            <p:cNvPr id="54307" name="Rectangle 87"/>
            <p:cNvSpPr>
              <a:spLocks noChangeArrowheads="1"/>
            </p:cNvSpPr>
            <p:nvPr/>
          </p:nvSpPr>
          <p:spPr bwMode="auto">
            <a:xfrm>
              <a:off x="1221" y="799"/>
              <a:ext cx="3856" cy="2631"/>
            </a:xfrm>
            <a:prstGeom prst="rect">
              <a:avLst/>
            </a:prstGeom>
            <a:solidFill>
              <a:schemeClr val="bg1"/>
            </a:solidFill>
            <a:ln w="12700" algn="ctr">
              <a:solidFill>
                <a:schemeClr val="tx1"/>
              </a:solidFill>
              <a:miter lim="800000"/>
              <a:headEnd/>
              <a:tailEnd/>
            </a:ln>
            <a:effectLst>
              <a:outerShdw dist="107763" dir="2700000" algn="ctr" rotWithShape="0">
                <a:schemeClr val="bg2">
                  <a:alpha val="50000"/>
                </a:schemeClr>
              </a:outerShdw>
            </a:effec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
                  <a:srgbClr val="739DC3"/>
                </a:buClr>
                <a:buSzTx/>
              </a:pPr>
              <a:endParaRPr lang="en-US" altLang="en-US" sz="1800" kern="0"/>
            </a:p>
          </p:txBody>
        </p:sp>
        <p:sp>
          <p:nvSpPr>
            <p:cNvPr id="54308" name="Text Box 88"/>
            <p:cNvSpPr txBox="1">
              <a:spLocks noChangeArrowheads="1"/>
            </p:cNvSpPr>
            <p:nvPr/>
          </p:nvSpPr>
          <p:spPr bwMode="auto">
            <a:xfrm>
              <a:off x="2446" y="799"/>
              <a:ext cx="2631"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50000"/>
                </a:spcBef>
                <a:buClr>
                  <a:srgbClr val="739DC3"/>
                </a:buClr>
                <a:buSzTx/>
              </a:pPr>
              <a:r>
                <a:rPr lang="en-GB" altLang="en-US" sz="1800" kern="0"/>
                <a:t>RJ11 (Registerd Jack nr. 11)</a:t>
              </a:r>
            </a:p>
            <a:p>
              <a:pPr>
                <a:spcBef>
                  <a:spcPct val="50000"/>
                </a:spcBef>
                <a:buClr>
                  <a:srgbClr val="739DC3"/>
                </a:buClr>
                <a:buSzTx/>
              </a:pPr>
              <a:endParaRPr lang="en-GB" altLang="en-US" sz="1800" kern="0"/>
            </a:p>
          </p:txBody>
        </p:sp>
        <p:sp>
          <p:nvSpPr>
            <p:cNvPr id="54309" name="Freeform 89"/>
            <p:cNvSpPr>
              <a:spLocks/>
            </p:cNvSpPr>
            <p:nvPr/>
          </p:nvSpPr>
          <p:spPr bwMode="auto">
            <a:xfrm>
              <a:off x="1170" y="1134"/>
              <a:ext cx="1543" cy="505"/>
            </a:xfrm>
            <a:custGeom>
              <a:avLst/>
              <a:gdLst>
                <a:gd name="T0" fmla="*/ 0 w 1543"/>
                <a:gd name="T1" fmla="*/ 505 h 505"/>
                <a:gd name="T2" fmla="*/ 853 w 1543"/>
                <a:gd name="T3" fmla="*/ 11 h 505"/>
                <a:gd name="T4" fmla="*/ 1543 w 1543"/>
                <a:gd name="T5" fmla="*/ 439 h 505"/>
                <a:gd name="T6" fmla="*/ 0 60000 65536"/>
                <a:gd name="T7" fmla="*/ 0 60000 65536"/>
                <a:gd name="T8" fmla="*/ 0 60000 65536"/>
              </a:gdLst>
              <a:ahLst/>
              <a:cxnLst>
                <a:cxn ang="T6">
                  <a:pos x="T0" y="T1"/>
                </a:cxn>
                <a:cxn ang="T7">
                  <a:pos x="T2" y="T3"/>
                </a:cxn>
                <a:cxn ang="T8">
                  <a:pos x="T4" y="T5"/>
                </a:cxn>
              </a:cxnLst>
              <a:rect l="0" t="0" r="r" b="b"/>
              <a:pathLst>
                <a:path w="1543" h="505">
                  <a:moveTo>
                    <a:pt x="0" y="505"/>
                  </a:moveTo>
                  <a:cubicBezTo>
                    <a:pt x="142" y="423"/>
                    <a:pt x="596" y="22"/>
                    <a:pt x="853" y="11"/>
                  </a:cubicBezTo>
                  <a:cubicBezTo>
                    <a:pt x="1110" y="0"/>
                    <a:pt x="1399" y="350"/>
                    <a:pt x="1543" y="439"/>
                  </a:cubicBezTo>
                </a:path>
              </a:pathLst>
            </a:custGeom>
            <a:noFill/>
            <a:ln w="25400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endParaRPr lang="en-GB" kern="0">
                <a:solidFill>
                  <a:sysClr val="windowText" lastClr="000000"/>
                </a:solidFill>
              </a:endParaRPr>
            </a:p>
          </p:txBody>
        </p:sp>
        <p:pic>
          <p:nvPicPr>
            <p:cNvPr id="54310" name="Picture 90" descr="RJ11_rj1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349" y="1473"/>
              <a:ext cx="1633" cy="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921842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64285"/>
                                        </p:tgtEl>
                                        <p:attrNameLst>
                                          <p:attrName>style.visibility</p:attrName>
                                        </p:attrNameLst>
                                      </p:cBhvr>
                                      <p:to>
                                        <p:strVal val="visible"/>
                                      </p:to>
                                    </p:set>
                                    <p:animEffect transition="in" filter="wipe(down)">
                                      <p:cBhvr>
                                        <p:cTn id="7" dur="2000"/>
                                        <p:tgtEl>
                                          <p:spTgt spid="564285"/>
                                        </p:tgtEl>
                                      </p:cBhvr>
                                    </p:animEffect>
                                  </p:childTnLst>
                                </p:cTn>
                              </p:par>
                              <p:par>
                                <p:cTn id="8" presetID="22" presetClass="entr" presetSubtype="4" fill="hold" nodeType="withEffect">
                                  <p:stCondLst>
                                    <p:cond delay="0"/>
                                  </p:stCondLst>
                                  <p:childTnLst>
                                    <p:set>
                                      <p:cBhvr>
                                        <p:cTn id="9" dur="1" fill="hold">
                                          <p:stCondLst>
                                            <p:cond delay="0"/>
                                          </p:stCondLst>
                                        </p:cTn>
                                        <p:tgtEl>
                                          <p:spTgt spid="564286"/>
                                        </p:tgtEl>
                                        <p:attrNameLst>
                                          <p:attrName>style.visibility</p:attrName>
                                        </p:attrNameLst>
                                      </p:cBhvr>
                                      <p:to>
                                        <p:strVal val="visible"/>
                                      </p:to>
                                    </p:set>
                                    <p:animEffect transition="in" filter="wipe(down)">
                                      <p:cBhvr>
                                        <p:cTn id="10" dur="2000"/>
                                        <p:tgtEl>
                                          <p:spTgt spid="564286"/>
                                        </p:tgtEl>
                                      </p:cBhvr>
                                    </p:animEffect>
                                  </p:childTnLst>
                                </p:cTn>
                              </p:par>
                              <p:par>
                                <p:cTn id="11" presetID="22" presetClass="entr" presetSubtype="4" fill="hold" nodeType="withEffect">
                                  <p:stCondLst>
                                    <p:cond delay="0"/>
                                  </p:stCondLst>
                                  <p:childTnLst>
                                    <p:set>
                                      <p:cBhvr>
                                        <p:cTn id="12" dur="1" fill="hold">
                                          <p:stCondLst>
                                            <p:cond delay="0"/>
                                          </p:stCondLst>
                                        </p:cTn>
                                        <p:tgtEl>
                                          <p:spTgt spid="564287"/>
                                        </p:tgtEl>
                                        <p:attrNameLst>
                                          <p:attrName>style.visibility</p:attrName>
                                        </p:attrNameLst>
                                      </p:cBhvr>
                                      <p:to>
                                        <p:strVal val="visible"/>
                                      </p:to>
                                    </p:set>
                                    <p:animEffect transition="in" filter="wipe(down)">
                                      <p:cBhvr>
                                        <p:cTn id="13" dur="2000"/>
                                        <p:tgtEl>
                                          <p:spTgt spid="564287"/>
                                        </p:tgtEl>
                                      </p:cBhvr>
                                    </p:animEffect>
                                  </p:childTnLst>
                                </p:cTn>
                              </p:par>
                              <p:par>
                                <p:cTn id="14" presetID="22" presetClass="entr" presetSubtype="4" fill="hold" nodeType="withEffect">
                                  <p:stCondLst>
                                    <p:cond delay="0"/>
                                  </p:stCondLst>
                                  <p:childTnLst>
                                    <p:set>
                                      <p:cBhvr>
                                        <p:cTn id="15" dur="1" fill="hold">
                                          <p:stCondLst>
                                            <p:cond delay="0"/>
                                          </p:stCondLst>
                                        </p:cTn>
                                        <p:tgtEl>
                                          <p:spTgt spid="564288"/>
                                        </p:tgtEl>
                                        <p:attrNameLst>
                                          <p:attrName>style.visibility</p:attrName>
                                        </p:attrNameLst>
                                      </p:cBhvr>
                                      <p:to>
                                        <p:strVal val="visible"/>
                                      </p:to>
                                    </p:set>
                                    <p:animEffect transition="in" filter="wipe(down)">
                                      <p:cBhvr>
                                        <p:cTn id="16" dur="2000"/>
                                        <p:tgtEl>
                                          <p:spTgt spid="564288"/>
                                        </p:tgtEl>
                                      </p:cBhvr>
                                    </p:animEffect>
                                  </p:childTnLst>
                                </p:cTn>
                              </p:par>
                              <p:par>
                                <p:cTn id="17" presetID="22" presetClass="entr" presetSubtype="4" fill="hold" nodeType="withEffect">
                                  <p:stCondLst>
                                    <p:cond delay="0"/>
                                  </p:stCondLst>
                                  <p:childTnLst>
                                    <p:set>
                                      <p:cBhvr>
                                        <p:cTn id="18" dur="1" fill="hold">
                                          <p:stCondLst>
                                            <p:cond delay="0"/>
                                          </p:stCondLst>
                                        </p:cTn>
                                        <p:tgtEl>
                                          <p:spTgt spid="564289"/>
                                        </p:tgtEl>
                                        <p:attrNameLst>
                                          <p:attrName>style.visibility</p:attrName>
                                        </p:attrNameLst>
                                      </p:cBhvr>
                                      <p:to>
                                        <p:strVal val="visible"/>
                                      </p:to>
                                    </p:set>
                                    <p:animEffect transition="in" filter="wipe(down)">
                                      <p:cBhvr>
                                        <p:cTn id="19" dur="2000"/>
                                        <p:tgtEl>
                                          <p:spTgt spid="564289"/>
                                        </p:tgtEl>
                                      </p:cBhvr>
                                    </p:animEffect>
                                  </p:childTnLst>
                                </p:cTn>
                              </p:par>
                              <p:par>
                                <p:cTn id="20" presetID="22" presetClass="entr" presetSubtype="4" fill="hold" nodeType="withEffect">
                                  <p:stCondLst>
                                    <p:cond delay="0"/>
                                  </p:stCondLst>
                                  <p:childTnLst>
                                    <p:set>
                                      <p:cBhvr>
                                        <p:cTn id="21" dur="1" fill="hold">
                                          <p:stCondLst>
                                            <p:cond delay="0"/>
                                          </p:stCondLst>
                                        </p:cTn>
                                        <p:tgtEl>
                                          <p:spTgt spid="564290"/>
                                        </p:tgtEl>
                                        <p:attrNameLst>
                                          <p:attrName>style.visibility</p:attrName>
                                        </p:attrNameLst>
                                      </p:cBhvr>
                                      <p:to>
                                        <p:strVal val="visible"/>
                                      </p:to>
                                    </p:set>
                                    <p:animEffect transition="in" filter="wipe(down)">
                                      <p:cBhvr>
                                        <p:cTn id="22" dur="2000"/>
                                        <p:tgtEl>
                                          <p:spTgt spid="564290"/>
                                        </p:tgtEl>
                                      </p:cBhvr>
                                    </p:animEffect>
                                  </p:childTnLst>
                                </p:cTn>
                              </p:par>
                              <p:par>
                                <p:cTn id="23" presetID="22" presetClass="entr" presetSubtype="4" fill="hold" nodeType="withEffect">
                                  <p:stCondLst>
                                    <p:cond delay="0"/>
                                  </p:stCondLst>
                                  <p:childTnLst>
                                    <p:set>
                                      <p:cBhvr>
                                        <p:cTn id="24" dur="1" fill="hold">
                                          <p:stCondLst>
                                            <p:cond delay="0"/>
                                          </p:stCondLst>
                                        </p:cTn>
                                        <p:tgtEl>
                                          <p:spTgt spid="564291"/>
                                        </p:tgtEl>
                                        <p:attrNameLst>
                                          <p:attrName>style.visibility</p:attrName>
                                        </p:attrNameLst>
                                      </p:cBhvr>
                                      <p:to>
                                        <p:strVal val="visible"/>
                                      </p:to>
                                    </p:set>
                                    <p:animEffect transition="in" filter="wipe(down)">
                                      <p:cBhvr>
                                        <p:cTn id="25" dur="2000"/>
                                        <p:tgtEl>
                                          <p:spTgt spid="564291"/>
                                        </p:tgtEl>
                                      </p:cBhvr>
                                    </p:animEffect>
                                  </p:childTnLst>
                                </p:cTn>
                              </p:par>
                              <p:par>
                                <p:cTn id="26" presetID="22" presetClass="entr" presetSubtype="4" fill="hold" nodeType="withEffect">
                                  <p:stCondLst>
                                    <p:cond delay="0"/>
                                  </p:stCondLst>
                                  <p:childTnLst>
                                    <p:set>
                                      <p:cBhvr>
                                        <p:cTn id="27" dur="1" fill="hold">
                                          <p:stCondLst>
                                            <p:cond delay="0"/>
                                          </p:stCondLst>
                                        </p:cTn>
                                        <p:tgtEl>
                                          <p:spTgt spid="564292"/>
                                        </p:tgtEl>
                                        <p:attrNameLst>
                                          <p:attrName>style.visibility</p:attrName>
                                        </p:attrNameLst>
                                      </p:cBhvr>
                                      <p:to>
                                        <p:strVal val="visible"/>
                                      </p:to>
                                    </p:set>
                                    <p:animEffect transition="in" filter="wipe(down)">
                                      <p:cBhvr>
                                        <p:cTn id="28" dur="2000"/>
                                        <p:tgtEl>
                                          <p:spTgt spid="564292"/>
                                        </p:tgtEl>
                                      </p:cBhvr>
                                    </p:animEffect>
                                  </p:childTnLst>
                                </p:cTn>
                              </p:par>
                              <p:par>
                                <p:cTn id="29" presetID="22" presetClass="entr" presetSubtype="4" fill="hold" nodeType="withEffect">
                                  <p:stCondLst>
                                    <p:cond delay="0"/>
                                  </p:stCondLst>
                                  <p:childTnLst>
                                    <p:set>
                                      <p:cBhvr>
                                        <p:cTn id="30" dur="1" fill="hold">
                                          <p:stCondLst>
                                            <p:cond delay="0"/>
                                          </p:stCondLst>
                                        </p:cTn>
                                        <p:tgtEl>
                                          <p:spTgt spid="564293"/>
                                        </p:tgtEl>
                                        <p:attrNameLst>
                                          <p:attrName>style.visibility</p:attrName>
                                        </p:attrNameLst>
                                      </p:cBhvr>
                                      <p:to>
                                        <p:strVal val="visible"/>
                                      </p:to>
                                    </p:set>
                                    <p:animEffect transition="in" filter="wipe(down)">
                                      <p:cBhvr>
                                        <p:cTn id="31" dur="2000"/>
                                        <p:tgtEl>
                                          <p:spTgt spid="564293"/>
                                        </p:tgtEl>
                                      </p:cBhvr>
                                    </p:animEffect>
                                  </p:childTnLst>
                                </p:cTn>
                              </p:par>
                              <p:par>
                                <p:cTn id="32" presetID="22" presetClass="entr" presetSubtype="4" fill="hold" nodeType="withEffect">
                                  <p:stCondLst>
                                    <p:cond delay="0"/>
                                  </p:stCondLst>
                                  <p:childTnLst>
                                    <p:set>
                                      <p:cBhvr>
                                        <p:cTn id="33" dur="1" fill="hold">
                                          <p:stCondLst>
                                            <p:cond delay="0"/>
                                          </p:stCondLst>
                                        </p:cTn>
                                        <p:tgtEl>
                                          <p:spTgt spid="564294"/>
                                        </p:tgtEl>
                                        <p:attrNameLst>
                                          <p:attrName>style.visibility</p:attrName>
                                        </p:attrNameLst>
                                      </p:cBhvr>
                                      <p:to>
                                        <p:strVal val="visible"/>
                                      </p:to>
                                    </p:set>
                                    <p:animEffect transition="in" filter="wipe(down)">
                                      <p:cBhvr>
                                        <p:cTn id="34" dur="2000"/>
                                        <p:tgtEl>
                                          <p:spTgt spid="564294"/>
                                        </p:tgtEl>
                                      </p:cBhvr>
                                    </p:animEffect>
                                  </p:childTnLst>
                                </p:cTn>
                              </p:par>
                              <p:par>
                                <p:cTn id="35" presetID="22" presetClass="entr" presetSubtype="4" fill="hold" nodeType="withEffect">
                                  <p:stCondLst>
                                    <p:cond delay="0"/>
                                  </p:stCondLst>
                                  <p:childTnLst>
                                    <p:set>
                                      <p:cBhvr>
                                        <p:cTn id="36" dur="1" fill="hold">
                                          <p:stCondLst>
                                            <p:cond delay="0"/>
                                          </p:stCondLst>
                                        </p:cTn>
                                        <p:tgtEl>
                                          <p:spTgt spid="564295"/>
                                        </p:tgtEl>
                                        <p:attrNameLst>
                                          <p:attrName>style.visibility</p:attrName>
                                        </p:attrNameLst>
                                      </p:cBhvr>
                                      <p:to>
                                        <p:strVal val="visible"/>
                                      </p:to>
                                    </p:set>
                                    <p:animEffect transition="in" filter="wipe(down)">
                                      <p:cBhvr>
                                        <p:cTn id="37" dur="2000"/>
                                        <p:tgtEl>
                                          <p:spTgt spid="564295"/>
                                        </p:tgtEl>
                                      </p:cBhvr>
                                    </p:animEffect>
                                  </p:childTnLst>
                                </p:cTn>
                              </p:par>
                              <p:par>
                                <p:cTn id="38" presetID="22" presetClass="entr" presetSubtype="4" fill="hold" nodeType="withEffect">
                                  <p:stCondLst>
                                    <p:cond delay="0"/>
                                  </p:stCondLst>
                                  <p:childTnLst>
                                    <p:set>
                                      <p:cBhvr>
                                        <p:cTn id="39" dur="1" fill="hold">
                                          <p:stCondLst>
                                            <p:cond delay="0"/>
                                          </p:stCondLst>
                                        </p:cTn>
                                        <p:tgtEl>
                                          <p:spTgt spid="564296"/>
                                        </p:tgtEl>
                                        <p:attrNameLst>
                                          <p:attrName>style.visibility</p:attrName>
                                        </p:attrNameLst>
                                      </p:cBhvr>
                                      <p:to>
                                        <p:strVal val="visible"/>
                                      </p:to>
                                    </p:set>
                                    <p:animEffect transition="in" filter="wipe(down)">
                                      <p:cBhvr>
                                        <p:cTn id="40" dur="2000"/>
                                        <p:tgtEl>
                                          <p:spTgt spid="564296"/>
                                        </p:tgtEl>
                                      </p:cBhvr>
                                    </p:animEffect>
                                  </p:childTnLst>
                                </p:cTn>
                              </p:par>
                              <p:par>
                                <p:cTn id="41" presetID="22" presetClass="entr" presetSubtype="4" fill="hold" nodeType="withEffect">
                                  <p:stCondLst>
                                    <p:cond delay="0"/>
                                  </p:stCondLst>
                                  <p:childTnLst>
                                    <p:set>
                                      <p:cBhvr>
                                        <p:cTn id="42" dur="1" fill="hold">
                                          <p:stCondLst>
                                            <p:cond delay="0"/>
                                          </p:stCondLst>
                                        </p:cTn>
                                        <p:tgtEl>
                                          <p:spTgt spid="564297"/>
                                        </p:tgtEl>
                                        <p:attrNameLst>
                                          <p:attrName>style.visibility</p:attrName>
                                        </p:attrNameLst>
                                      </p:cBhvr>
                                      <p:to>
                                        <p:strVal val="visible"/>
                                      </p:to>
                                    </p:set>
                                    <p:animEffect transition="in" filter="wipe(down)">
                                      <p:cBhvr>
                                        <p:cTn id="43" dur="2000"/>
                                        <p:tgtEl>
                                          <p:spTgt spid="564297"/>
                                        </p:tgtEl>
                                      </p:cBhvr>
                                    </p:animEffect>
                                  </p:childTnLst>
                                </p:cTn>
                              </p:par>
                              <p:par>
                                <p:cTn id="44" presetID="22" presetClass="entr" presetSubtype="4" fill="hold" nodeType="withEffect">
                                  <p:stCondLst>
                                    <p:cond delay="0"/>
                                  </p:stCondLst>
                                  <p:childTnLst>
                                    <p:set>
                                      <p:cBhvr>
                                        <p:cTn id="45" dur="1" fill="hold">
                                          <p:stCondLst>
                                            <p:cond delay="0"/>
                                          </p:stCondLst>
                                        </p:cTn>
                                        <p:tgtEl>
                                          <p:spTgt spid="564298"/>
                                        </p:tgtEl>
                                        <p:attrNameLst>
                                          <p:attrName>style.visibility</p:attrName>
                                        </p:attrNameLst>
                                      </p:cBhvr>
                                      <p:to>
                                        <p:strVal val="visible"/>
                                      </p:to>
                                    </p:set>
                                    <p:animEffect transition="in" filter="wipe(down)">
                                      <p:cBhvr>
                                        <p:cTn id="46" dur="2000"/>
                                        <p:tgtEl>
                                          <p:spTgt spid="564298"/>
                                        </p:tgtEl>
                                      </p:cBhvr>
                                    </p:animEffect>
                                  </p:childTnLst>
                                </p:cTn>
                              </p:par>
                              <p:par>
                                <p:cTn id="47" presetID="22" presetClass="entr" presetSubtype="4" fill="hold" nodeType="withEffect">
                                  <p:stCondLst>
                                    <p:cond delay="0"/>
                                  </p:stCondLst>
                                  <p:childTnLst>
                                    <p:set>
                                      <p:cBhvr>
                                        <p:cTn id="48" dur="1" fill="hold">
                                          <p:stCondLst>
                                            <p:cond delay="0"/>
                                          </p:stCondLst>
                                        </p:cTn>
                                        <p:tgtEl>
                                          <p:spTgt spid="564299"/>
                                        </p:tgtEl>
                                        <p:attrNameLst>
                                          <p:attrName>style.visibility</p:attrName>
                                        </p:attrNameLst>
                                      </p:cBhvr>
                                      <p:to>
                                        <p:strVal val="visible"/>
                                      </p:to>
                                    </p:set>
                                    <p:animEffect transition="in" filter="wipe(down)">
                                      <p:cBhvr>
                                        <p:cTn id="49" dur="2000"/>
                                        <p:tgtEl>
                                          <p:spTgt spid="564299"/>
                                        </p:tgtEl>
                                      </p:cBhvr>
                                    </p:animEffect>
                                  </p:childTnLst>
                                </p:cTn>
                              </p:par>
                              <p:par>
                                <p:cTn id="50" presetID="22" presetClass="entr" presetSubtype="4" fill="hold" nodeType="withEffect">
                                  <p:stCondLst>
                                    <p:cond delay="0"/>
                                  </p:stCondLst>
                                  <p:childTnLst>
                                    <p:set>
                                      <p:cBhvr>
                                        <p:cTn id="51" dur="1" fill="hold">
                                          <p:stCondLst>
                                            <p:cond delay="0"/>
                                          </p:stCondLst>
                                        </p:cTn>
                                        <p:tgtEl>
                                          <p:spTgt spid="564300"/>
                                        </p:tgtEl>
                                        <p:attrNameLst>
                                          <p:attrName>style.visibility</p:attrName>
                                        </p:attrNameLst>
                                      </p:cBhvr>
                                      <p:to>
                                        <p:strVal val="visible"/>
                                      </p:to>
                                    </p:set>
                                    <p:animEffect transition="in" filter="wipe(down)">
                                      <p:cBhvr>
                                        <p:cTn id="52" dur="2000"/>
                                        <p:tgtEl>
                                          <p:spTgt spid="564300"/>
                                        </p:tgtEl>
                                      </p:cBhvr>
                                    </p:animEffect>
                                  </p:childTnLst>
                                </p:cTn>
                              </p:par>
                              <p:par>
                                <p:cTn id="53" presetID="22" presetClass="entr" presetSubtype="4" fill="hold" nodeType="withEffect">
                                  <p:stCondLst>
                                    <p:cond delay="0"/>
                                  </p:stCondLst>
                                  <p:childTnLst>
                                    <p:set>
                                      <p:cBhvr>
                                        <p:cTn id="54" dur="1" fill="hold">
                                          <p:stCondLst>
                                            <p:cond delay="0"/>
                                          </p:stCondLst>
                                        </p:cTn>
                                        <p:tgtEl>
                                          <p:spTgt spid="564301"/>
                                        </p:tgtEl>
                                        <p:attrNameLst>
                                          <p:attrName>style.visibility</p:attrName>
                                        </p:attrNameLst>
                                      </p:cBhvr>
                                      <p:to>
                                        <p:strVal val="visible"/>
                                      </p:to>
                                    </p:set>
                                    <p:animEffect transition="in" filter="wipe(down)">
                                      <p:cBhvr>
                                        <p:cTn id="55" dur="2000"/>
                                        <p:tgtEl>
                                          <p:spTgt spid="564301"/>
                                        </p:tgtEl>
                                      </p:cBhvr>
                                    </p:animEffect>
                                  </p:childTnLst>
                                </p:cTn>
                              </p:par>
                              <p:par>
                                <p:cTn id="56" presetID="22" presetClass="entr" presetSubtype="4" fill="hold" nodeType="withEffect">
                                  <p:stCondLst>
                                    <p:cond delay="0"/>
                                  </p:stCondLst>
                                  <p:childTnLst>
                                    <p:set>
                                      <p:cBhvr>
                                        <p:cTn id="57" dur="1" fill="hold">
                                          <p:stCondLst>
                                            <p:cond delay="0"/>
                                          </p:stCondLst>
                                        </p:cTn>
                                        <p:tgtEl>
                                          <p:spTgt spid="564302"/>
                                        </p:tgtEl>
                                        <p:attrNameLst>
                                          <p:attrName>style.visibility</p:attrName>
                                        </p:attrNameLst>
                                      </p:cBhvr>
                                      <p:to>
                                        <p:strVal val="visible"/>
                                      </p:to>
                                    </p:set>
                                    <p:animEffect transition="in" filter="wipe(down)">
                                      <p:cBhvr>
                                        <p:cTn id="58" dur="2000"/>
                                        <p:tgtEl>
                                          <p:spTgt spid="564302"/>
                                        </p:tgtEl>
                                      </p:cBhvr>
                                    </p:animEffect>
                                  </p:childTnLst>
                                </p:cTn>
                              </p:par>
                              <p:par>
                                <p:cTn id="59" presetID="22" presetClass="entr" presetSubtype="4" fill="hold" nodeType="withEffect">
                                  <p:stCondLst>
                                    <p:cond delay="0"/>
                                  </p:stCondLst>
                                  <p:childTnLst>
                                    <p:set>
                                      <p:cBhvr>
                                        <p:cTn id="60" dur="1" fill="hold">
                                          <p:stCondLst>
                                            <p:cond delay="0"/>
                                          </p:stCondLst>
                                        </p:cTn>
                                        <p:tgtEl>
                                          <p:spTgt spid="564303"/>
                                        </p:tgtEl>
                                        <p:attrNameLst>
                                          <p:attrName>style.visibility</p:attrName>
                                        </p:attrNameLst>
                                      </p:cBhvr>
                                      <p:to>
                                        <p:strVal val="visible"/>
                                      </p:to>
                                    </p:set>
                                    <p:animEffect transition="in" filter="wipe(down)">
                                      <p:cBhvr>
                                        <p:cTn id="61" dur="2000"/>
                                        <p:tgtEl>
                                          <p:spTgt spid="564303"/>
                                        </p:tgtEl>
                                      </p:cBhvr>
                                    </p:animEffect>
                                  </p:childTnLst>
                                </p:cTn>
                              </p:par>
                              <p:par>
                                <p:cTn id="62" presetID="22" presetClass="entr" presetSubtype="4" fill="hold" nodeType="withEffect">
                                  <p:stCondLst>
                                    <p:cond delay="0"/>
                                  </p:stCondLst>
                                  <p:childTnLst>
                                    <p:set>
                                      <p:cBhvr>
                                        <p:cTn id="63" dur="1" fill="hold">
                                          <p:stCondLst>
                                            <p:cond delay="0"/>
                                          </p:stCondLst>
                                        </p:cTn>
                                        <p:tgtEl>
                                          <p:spTgt spid="564304"/>
                                        </p:tgtEl>
                                        <p:attrNameLst>
                                          <p:attrName>style.visibility</p:attrName>
                                        </p:attrNameLst>
                                      </p:cBhvr>
                                      <p:to>
                                        <p:strVal val="visible"/>
                                      </p:to>
                                    </p:set>
                                    <p:animEffect transition="in" filter="wipe(down)">
                                      <p:cBhvr>
                                        <p:cTn id="64" dur="2000"/>
                                        <p:tgtEl>
                                          <p:spTgt spid="564304"/>
                                        </p:tgtEl>
                                      </p:cBhvr>
                                    </p:animEffect>
                                  </p:childTnLst>
                                </p:cTn>
                              </p:par>
                              <p:par>
                                <p:cTn id="65" presetID="22" presetClass="entr" presetSubtype="4" fill="hold" nodeType="withEffect">
                                  <p:stCondLst>
                                    <p:cond delay="0"/>
                                  </p:stCondLst>
                                  <p:childTnLst>
                                    <p:set>
                                      <p:cBhvr>
                                        <p:cTn id="66" dur="1" fill="hold">
                                          <p:stCondLst>
                                            <p:cond delay="0"/>
                                          </p:stCondLst>
                                        </p:cTn>
                                        <p:tgtEl>
                                          <p:spTgt spid="564305"/>
                                        </p:tgtEl>
                                        <p:attrNameLst>
                                          <p:attrName>style.visibility</p:attrName>
                                        </p:attrNameLst>
                                      </p:cBhvr>
                                      <p:to>
                                        <p:strVal val="visible"/>
                                      </p:to>
                                    </p:set>
                                    <p:animEffect transition="in" filter="wipe(down)">
                                      <p:cBhvr>
                                        <p:cTn id="67" dur="2000"/>
                                        <p:tgtEl>
                                          <p:spTgt spid="564305"/>
                                        </p:tgtEl>
                                      </p:cBhvr>
                                    </p:animEffect>
                                  </p:childTnLst>
                                </p:cTn>
                              </p:par>
                              <p:par>
                                <p:cTn id="68" presetID="22" presetClass="entr" presetSubtype="4" fill="hold" nodeType="withEffect">
                                  <p:stCondLst>
                                    <p:cond delay="0"/>
                                  </p:stCondLst>
                                  <p:childTnLst>
                                    <p:set>
                                      <p:cBhvr>
                                        <p:cTn id="69" dur="1" fill="hold">
                                          <p:stCondLst>
                                            <p:cond delay="0"/>
                                          </p:stCondLst>
                                        </p:cTn>
                                        <p:tgtEl>
                                          <p:spTgt spid="564306"/>
                                        </p:tgtEl>
                                        <p:attrNameLst>
                                          <p:attrName>style.visibility</p:attrName>
                                        </p:attrNameLst>
                                      </p:cBhvr>
                                      <p:to>
                                        <p:strVal val="visible"/>
                                      </p:to>
                                    </p:set>
                                    <p:animEffect transition="in" filter="wipe(down)">
                                      <p:cBhvr>
                                        <p:cTn id="70" dur="2000"/>
                                        <p:tgtEl>
                                          <p:spTgt spid="564306"/>
                                        </p:tgtEl>
                                      </p:cBhvr>
                                    </p:animEffect>
                                  </p:childTnLst>
                                </p:cTn>
                              </p:par>
                              <p:par>
                                <p:cTn id="71" presetID="22" presetClass="entr" presetSubtype="4" fill="hold" nodeType="withEffect">
                                  <p:stCondLst>
                                    <p:cond delay="0"/>
                                  </p:stCondLst>
                                  <p:childTnLst>
                                    <p:set>
                                      <p:cBhvr>
                                        <p:cTn id="72" dur="1" fill="hold">
                                          <p:stCondLst>
                                            <p:cond delay="0"/>
                                          </p:stCondLst>
                                        </p:cTn>
                                        <p:tgtEl>
                                          <p:spTgt spid="564307"/>
                                        </p:tgtEl>
                                        <p:attrNameLst>
                                          <p:attrName>style.visibility</p:attrName>
                                        </p:attrNameLst>
                                      </p:cBhvr>
                                      <p:to>
                                        <p:strVal val="visible"/>
                                      </p:to>
                                    </p:set>
                                    <p:animEffect transition="in" filter="wipe(down)">
                                      <p:cBhvr>
                                        <p:cTn id="73" dur="2000"/>
                                        <p:tgtEl>
                                          <p:spTgt spid="564307"/>
                                        </p:tgtEl>
                                      </p:cBhvr>
                                    </p:animEffect>
                                  </p:childTnLst>
                                </p:cTn>
                              </p:par>
                              <p:par>
                                <p:cTn id="74" presetID="22" presetClass="entr" presetSubtype="4" fill="hold" nodeType="withEffect">
                                  <p:stCondLst>
                                    <p:cond delay="0"/>
                                  </p:stCondLst>
                                  <p:childTnLst>
                                    <p:set>
                                      <p:cBhvr>
                                        <p:cTn id="75" dur="1" fill="hold">
                                          <p:stCondLst>
                                            <p:cond delay="0"/>
                                          </p:stCondLst>
                                        </p:cTn>
                                        <p:tgtEl>
                                          <p:spTgt spid="564308"/>
                                        </p:tgtEl>
                                        <p:attrNameLst>
                                          <p:attrName>style.visibility</p:attrName>
                                        </p:attrNameLst>
                                      </p:cBhvr>
                                      <p:to>
                                        <p:strVal val="visible"/>
                                      </p:to>
                                    </p:set>
                                    <p:animEffect transition="in" filter="wipe(down)">
                                      <p:cBhvr>
                                        <p:cTn id="76" dur="2000"/>
                                        <p:tgtEl>
                                          <p:spTgt spid="564308"/>
                                        </p:tgtEl>
                                      </p:cBhvr>
                                    </p:animEffect>
                                  </p:childTnLst>
                                </p:cTn>
                              </p:par>
                              <p:par>
                                <p:cTn id="77" presetID="22" presetClass="entr" presetSubtype="4" fill="hold" nodeType="withEffect">
                                  <p:stCondLst>
                                    <p:cond delay="0"/>
                                  </p:stCondLst>
                                  <p:childTnLst>
                                    <p:set>
                                      <p:cBhvr>
                                        <p:cTn id="78" dur="1" fill="hold">
                                          <p:stCondLst>
                                            <p:cond delay="0"/>
                                          </p:stCondLst>
                                        </p:cTn>
                                        <p:tgtEl>
                                          <p:spTgt spid="564309"/>
                                        </p:tgtEl>
                                        <p:attrNameLst>
                                          <p:attrName>style.visibility</p:attrName>
                                        </p:attrNameLst>
                                      </p:cBhvr>
                                      <p:to>
                                        <p:strVal val="visible"/>
                                      </p:to>
                                    </p:set>
                                    <p:animEffect transition="in" filter="wipe(down)">
                                      <p:cBhvr>
                                        <p:cTn id="79" dur="2000"/>
                                        <p:tgtEl>
                                          <p:spTgt spid="56430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nodeType="clickEffect">
                                  <p:stCondLst>
                                    <p:cond delay="0"/>
                                  </p:stCondLst>
                                  <p:childTnLst>
                                    <p:set>
                                      <p:cBhvr>
                                        <p:cTn id="83" dur="1" fill="hold">
                                          <p:stCondLst>
                                            <p:cond delay="0"/>
                                          </p:stCondLst>
                                        </p:cTn>
                                        <p:tgtEl>
                                          <p:spTgt spid="564310"/>
                                        </p:tgtEl>
                                        <p:attrNameLst>
                                          <p:attrName>style.visibility</p:attrName>
                                        </p:attrNameLst>
                                      </p:cBhvr>
                                      <p:to>
                                        <p:strVal val="visible"/>
                                      </p:to>
                                    </p:set>
                                    <p:anim calcmode="lin" valueType="num">
                                      <p:cBhvr>
                                        <p:cTn id="84" dur="500" fill="hold"/>
                                        <p:tgtEl>
                                          <p:spTgt spid="564310"/>
                                        </p:tgtEl>
                                        <p:attrNameLst>
                                          <p:attrName>ppt_w</p:attrName>
                                        </p:attrNameLst>
                                      </p:cBhvr>
                                      <p:tavLst>
                                        <p:tav tm="0">
                                          <p:val>
                                            <p:fltVal val="0"/>
                                          </p:val>
                                        </p:tav>
                                        <p:tav tm="100000">
                                          <p:val>
                                            <p:strVal val="#ppt_w"/>
                                          </p:val>
                                        </p:tav>
                                      </p:tavLst>
                                    </p:anim>
                                    <p:anim calcmode="lin" valueType="num">
                                      <p:cBhvr>
                                        <p:cTn id="85" dur="500" fill="hold"/>
                                        <p:tgtEl>
                                          <p:spTgt spid="5643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indent="536575"/>
            <a:r>
              <a:rPr lang="en-GB" altLang="en-US"/>
              <a:t>A possible scenario</a:t>
            </a:r>
          </a:p>
        </p:txBody>
      </p:sp>
      <p:sp>
        <p:nvSpPr>
          <p:cNvPr id="39939" name="Rectangle 3"/>
          <p:cNvSpPr>
            <a:spLocks noGrp="1" noChangeArrowheads="1"/>
          </p:cNvSpPr>
          <p:nvPr>
            <p:ph type="body" idx="1"/>
          </p:nvPr>
        </p:nvSpPr>
        <p:spPr/>
        <p:txBody>
          <a:bodyPr/>
          <a:lstStyle/>
          <a:p>
            <a:pPr eaLnBrk="1" hangingPunct="1"/>
            <a:r>
              <a:rPr lang="en-GB" altLang="en-US"/>
              <a:t>Let’s look more closely now</a:t>
            </a:r>
          </a:p>
        </p:txBody>
      </p:sp>
      <p:grpSp>
        <p:nvGrpSpPr>
          <p:cNvPr id="565252" name="Group 4"/>
          <p:cNvGrpSpPr>
            <a:grpSpLocks/>
          </p:cNvGrpSpPr>
          <p:nvPr/>
        </p:nvGrpSpPr>
        <p:grpSpPr bwMode="auto">
          <a:xfrm>
            <a:off x="1708150" y="1268413"/>
            <a:ext cx="8826500" cy="4972050"/>
            <a:chOff x="126" y="799"/>
            <a:chExt cx="6023" cy="3132"/>
          </a:xfrm>
        </p:grpSpPr>
        <p:pic>
          <p:nvPicPr>
            <p:cNvPr id="40070" name="Picture 5" descr="Grundriss_Buero"/>
            <p:cNvPicPr>
              <a:picLocks noChangeAspect="1" noChangeArrowheads="1"/>
            </p:cNvPicPr>
            <p:nvPr/>
          </p:nvPicPr>
          <p:blipFill>
            <a:blip r:embed="rId3">
              <a:lum bright="42000" contrast="-42000"/>
              <a:extLst>
                <a:ext uri="{28A0092B-C50C-407E-A947-70E740481C1C}">
                  <a14:useLocalDpi xmlns:a14="http://schemas.microsoft.com/office/drawing/2010/main" val="0"/>
                </a:ext>
              </a:extLst>
            </a:blip>
            <a:srcRect/>
            <a:stretch>
              <a:fillRect/>
            </a:stretch>
          </p:blipFill>
          <p:spPr bwMode="auto">
            <a:xfrm>
              <a:off x="126" y="799"/>
              <a:ext cx="6023" cy="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71" name="Text Box 6"/>
            <p:cNvSpPr txBox="1">
              <a:spLocks noChangeArrowheads="1"/>
            </p:cNvSpPr>
            <p:nvPr/>
          </p:nvSpPr>
          <p:spPr bwMode="auto">
            <a:xfrm>
              <a:off x="1895" y="2659"/>
              <a:ext cx="2404" cy="287"/>
            </a:xfrm>
            <a:prstGeom prst="rect">
              <a:avLst/>
            </a:prstGeom>
            <a:solidFill>
              <a:schemeClr val="accent1">
                <a:alpha val="79999"/>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a:ln>
                    <a:noFill/>
                  </a:ln>
                  <a:solidFill>
                    <a:schemeClr val="tx1"/>
                  </a:solidFill>
                  <a:effectLst/>
                  <a:uLnTx/>
                  <a:uFillTx/>
                  <a:latin typeface="Arial" pitchFamily="34" charset="0"/>
                </a:rPr>
                <a:t>Customer Offices</a:t>
              </a:r>
            </a:p>
          </p:txBody>
        </p:sp>
      </p:grpSp>
      <p:grpSp>
        <p:nvGrpSpPr>
          <p:cNvPr id="565255" name="Group 7"/>
          <p:cNvGrpSpPr>
            <a:grpSpLocks/>
          </p:cNvGrpSpPr>
          <p:nvPr/>
        </p:nvGrpSpPr>
        <p:grpSpPr bwMode="auto">
          <a:xfrm>
            <a:off x="2174876" y="1989138"/>
            <a:ext cx="7910513" cy="3744912"/>
            <a:chOff x="444" y="1253"/>
            <a:chExt cx="5398" cy="2359"/>
          </a:xfrm>
        </p:grpSpPr>
        <p:pic>
          <p:nvPicPr>
            <p:cNvPr id="40045" name="Picture 8"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46" name="Picture 9"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47" name="Picture 1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48" name="Picture 11"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3" y="125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49" name="Picture 12"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 y="157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0" name="Picture 13"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 y="1949"/>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1" name="Picture 14"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 y="235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2" name="Picture 15"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3" name="Picture 16"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 y="344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4" name="Picture 17"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 y="281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5" name="Picture 18"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 y="2341"/>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6" name="Picture 19"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 y="1344"/>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7" name="Picture 2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 y="175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8" name="Picture 21"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59" name="Picture 22"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5" y="1298"/>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0" name="Picture 23"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1" name="Picture 24"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 y="1842"/>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2" name="Picture 25"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3" name="Picture 26"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 y="275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4" name="Picture 27"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5" name="Picture 28"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 y="2840"/>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6" name="Picture 29"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 y="329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7" name="Picture 3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 y="2296"/>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8" name="Picture 31"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 y="2387"/>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9" name="Picture 32"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 y="3113"/>
              <a:ext cx="2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5281"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526" y="5157789"/>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5282" name="Group 34"/>
          <p:cNvGrpSpPr>
            <a:grpSpLocks/>
          </p:cNvGrpSpPr>
          <p:nvPr/>
        </p:nvGrpSpPr>
        <p:grpSpPr bwMode="auto">
          <a:xfrm>
            <a:off x="2308226" y="1989139"/>
            <a:ext cx="7910513" cy="3883025"/>
            <a:chOff x="535" y="1253"/>
            <a:chExt cx="5398" cy="2446"/>
          </a:xfrm>
        </p:grpSpPr>
        <p:pic>
          <p:nvPicPr>
            <p:cNvPr id="40020"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 y="202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1"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 y="243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2"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 y="2886"/>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3"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 y="352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4"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6" y="2935"/>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5" name="Picture 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6"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6" name="Picture 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 y="166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7"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8"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1" y="125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29" name="Picture 4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5"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0" name="Picture 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 y="134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1" name="Picture 4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 y="1434"/>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2"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5" y="189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3" name="Picture 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4"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1"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5" name="Picture 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 y="2481"/>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6" name="Picture 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 y="293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7"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4" y="3388"/>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8" name="Picture 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0" y="284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39" name="Picture 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9" y="2390"/>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40" name="Picture 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0" y="193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41" name="Picture 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1" y="1389"/>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42"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7" y="2432"/>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43" name="Picture 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3" y="2387"/>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044" name="Picture 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2" y="3203"/>
              <a:ext cx="272" cy="17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65308" name="Picture 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2351" y="3213101"/>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5309" name="Freeform 61"/>
          <p:cNvSpPr>
            <a:spLocks/>
          </p:cNvSpPr>
          <p:nvPr/>
        </p:nvSpPr>
        <p:spPr bwMode="auto">
          <a:xfrm>
            <a:off x="2595563" y="2012951"/>
            <a:ext cx="2024062" cy="1190625"/>
          </a:xfrm>
          <a:custGeom>
            <a:avLst/>
            <a:gdLst>
              <a:gd name="T0" fmla="*/ 0 w 1382"/>
              <a:gd name="T1" fmla="*/ 2147483647 h 750"/>
              <a:gd name="T2" fmla="*/ 2147483647 w 1382"/>
              <a:gd name="T3" fmla="*/ 2147483647 h 750"/>
              <a:gd name="T4" fmla="*/ 2147483647 w 1382"/>
              <a:gd name="T5" fmla="*/ 2147483647 h 750"/>
              <a:gd name="T6" fmla="*/ 2147483647 w 1382"/>
              <a:gd name="T7" fmla="*/ 2147483647 h 750"/>
              <a:gd name="T8" fmla="*/ 2147483647 w 1382"/>
              <a:gd name="T9" fmla="*/ 2147483647 h 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2" h="750">
                <a:moveTo>
                  <a:pt x="0" y="113"/>
                </a:moveTo>
                <a:cubicBezTo>
                  <a:pt x="32" y="101"/>
                  <a:pt x="149" y="0"/>
                  <a:pt x="192" y="39"/>
                </a:cubicBezTo>
                <a:cubicBezTo>
                  <a:pt x="235" y="78"/>
                  <a:pt x="87" y="289"/>
                  <a:pt x="257" y="348"/>
                </a:cubicBezTo>
                <a:cubicBezTo>
                  <a:pt x="427" y="407"/>
                  <a:pt x="1038" y="326"/>
                  <a:pt x="1210" y="393"/>
                </a:cubicBezTo>
                <a:cubicBezTo>
                  <a:pt x="1382" y="460"/>
                  <a:pt x="1271" y="676"/>
                  <a:pt x="1287" y="75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0" name="Freeform 62"/>
          <p:cNvSpPr>
            <a:spLocks/>
          </p:cNvSpPr>
          <p:nvPr/>
        </p:nvSpPr>
        <p:spPr bwMode="auto">
          <a:xfrm>
            <a:off x="2825750" y="2551113"/>
            <a:ext cx="1817688" cy="666750"/>
          </a:xfrm>
          <a:custGeom>
            <a:avLst/>
            <a:gdLst>
              <a:gd name="T0" fmla="*/ 0 w 1241"/>
              <a:gd name="T1" fmla="*/ 2147483647 h 420"/>
              <a:gd name="T2" fmla="*/ 2147483647 w 1241"/>
              <a:gd name="T3" fmla="*/ 2147483647 h 420"/>
              <a:gd name="T4" fmla="*/ 2147483647 w 1241"/>
              <a:gd name="T5" fmla="*/ 2147483647 h 420"/>
              <a:gd name="T6" fmla="*/ 0 60000 65536"/>
              <a:gd name="T7" fmla="*/ 0 60000 65536"/>
              <a:gd name="T8" fmla="*/ 0 60000 65536"/>
            </a:gdLst>
            <a:ahLst/>
            <a:cxnLst>
              <a:cxn ang="T6">
                <a:pos x="T0" y="T1"/>
              </a:cxn>
              <a:cxn ang="T7">
                <a:pos x="T2" y="T3"/>
              </a:cxn>
              <a:cxn ang="T8">
                <a:pos x="T4" y="T5"/>
              </a:cxn>
            </a:cxnLst>
            <a:rect l="0" t="0" r="r" b="b"/>
            <a:pathLst>
              <a:path w="1241" h="420">
                <a:moveTo>
                  <a:pt x="0" y="97"/>
                </a:moveTo>
                <a:cubicBezTo>
                  <a:pt x="175" y="91"/>
                  <a:pt x="865" y="0"/>
                  <a:pt x="1053" y="54"/>
                </a:cubicBezTo>
                <a:cubicBezTo>
                  <a:pt x="1241" y="108"/>
                  <a:pt x="1112" y="344"/>
                  <a:pt x="1127" y="42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1" name="Freeform 63"/>
          <p:cNvSpPr>
            <a:spLocks/>
          </p:cNvSpPr>
          <p:nvPr/>
        </p:nvSpPr>
        <p:spPr bwMode="auto">
          <a:xfrm>
            <a:off x="2816225" y="2576514"/>
            <a:ext cx="1727200" cy="712787"/>
          </a:xfrm>
          <a:custGeom>
            <a:avLst/>
            <a:gdLst>
              <a:gd name="T0" fmla="*/ 2147483647 w 1178"/>
              <a:gd name="T1" fmla="*/ 2147483647 h 449"/>
              <a:gd name="T2" fmla="*/ 2147483647 w 1178"/>
              <a:gd name="T3" fmla="*/ 2147483647 h 449"/>
              <a:gd name="T4" fmla="*/ 2147483647 w 1178"/>
              <a:gd name="T5" fmla="*/ 2147483647 h 449"/>
              <a:gd name="T6" fmla="*/ 2147483647 w 1178"/>
              <a:gd name="T7" fmla="*/ 2147483647 h 449"/>
              <a:gd name="T8" fmla="*/ 2147483647 w 1178"/>
              <a:gd name="T9" fmla="*/ 2147483647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8" h="449">
                <a:moveTo>
                  <a:pt x="26" y="449"/>
                </a:moveTo>
                <a:cubicBezTo>
                  <a:pt x="39" y="426"/>
                  <a:pt x="85" y="378"/>
                  <a:pt x="106" y="310"/>
                </a:cubicBezTo>
                <a:cubicBezTo>
                  <a:pt x="127" y="242"/>
                  <a:pt x="0" y="76"/>
                  <a:pt x="151" y="38"/>
                </a:cubicBezTo>
                <a:cubicBezTo>
                  <a:pt x="302" y="0"/>
                  <a:pt x="848" y="23"/>
                  <a:pt x="1013" y="83"/>
                </a:cubicBezTo>
                <a:cubicBezTo>
                  <a:pt x="1178" y="143"/>
                  <a:pt x="1114" y="330"/>
                  <a:pt x="1140" y="39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2" name="Freeform 64"/>
          <p:cNvSpPr>
            <a:spLocks/>
          </p:cNvSpPr>
          <p:nvPr/>
        </p:nvSpPr>
        <p:spPr bwMode="auto">
          <a:xfrm>
            <a:off x="2805113" y="2457450"/>
            <a:ext cx="1801812" cy="1555750"/>
          </a:xfrm>
          <a:custGeom>
            <a:avLst/>
            <a:gdLst>
              <a:gd name="T0" fmla="*/ 2147483647 w 1230"/>
              <a:gd name="T1" fmla="*/ 2147483647 h 980"/>
              <a:gd name="T2" fmla="*/ 2147483647 w 1230"/>
              <a:gd name="T3" fmla="*/ 2147483647 h 980"/>
              <a:gd name="T4" fmla="*/ 2147483647 w 1230"/>
              <a:gd name="T5" fmla="*/ 2147483647 h 980"/>
              <a:gd name="T6" fmla="*/ 2147483647 w 1230"/>
              <a:gd name="T7" fmla="*/ 2147483647 h 980"/>
              <a:gd name="T8" fmla="*/ 2147483647 w 1230"/>
              <a:gd name="T9" fmla="*/ 2147483647 h 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0" h="980">
                <a:moveTo>
                  <a:pt x="42" y="960"/>
                </a:moveTo>
                <a:cubicBezTo>
                  <a:pt x="55" y="940"/>
                  <a:pt x="95" y="980"/>
                  <a:pt x="114" y="839"/>
                </a:cubicBezTo>
                <a:cubicBezTo>
                  <a:pt x="133" y="698"/>
                  <a:pt x="0" y="226"/>
                  <a:pt x="159" y="113"/>
                </a:cubicBezTo>
                <a:cubicBezTo>
                  <a:pt x="318" y="0"/>
                  <a:pt x="904" y="97"/>
                  <a:pt x="1067" y="158"/>
                </a:cubicBezTo>
                <a:cubicBezTo>
                  <a:pt x="1230" y="219"/>
                  <a:pt x="1123" y="413"/>
                  <a:pt x="1138" y="48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3" name="Freeform 65"/>
          <p:cNvSpPr>
            <a:spLocks/>
          </p:cNvSpPr>
          <p:nvPr/>
        </p:nvSpPr>
        <p:spPr bwMode="auto">
          <a:xfrm>
            <a:off x="2824163" y="2365376"/>
            <a:ext cx="1727200" cy="2384425"/>
          </a:xfrm>
          <a:custGeom>
            <a:avLst/>
            <a:gdLst>
              <a:gd name="T0" fmla="*/ 2147483647 w 1179"/>
              <a:gd name="T1" fmla="*/ 2147483647 h 1502"/>
              <a:gd name="T2" fmla="*/ 2147483647 w 1179"/>
              <a:gd name="T3" fmla="*/ 2147483647 h 1502"/>
              <a:gd name="T4" fmla="*/ 2147483647 w 1179"/>
              <a:gd name="T5" fmla="*/ 2147483647 h 1502"/>
              <a:gd name="T6" fmla="*/ 2147483647 w 1179"/>
              <a:gd name="T7" fmla="*/ 2147483647 h 1502"/>
              <a:gd name="T8" fmla="*/ 2147483647 w 1179"/>
              <a:gd name="T9" fmla="*/ 2147483647 h 1502"/>
              <a:gd name="T10" fmla="*/ 2147483647 w 1179"/>
              <a:gd name="T11" fmla="*/ 2147483647 h 1502"/>
              <a:gd name="T12" fmla="*/ 2147483647 w 1179"/>
              <a:gd name="T13" fmla="*/ 2147483647 h 15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9" h="1502">
                <a:moveTo>
                  <a:pt x="5" y="1502"/>
                </a:moveTo>
                <a:cubicBezTo>
                  <a:pt x="30" y="1492"/>
                  <a:pt x="133" y="1490"/>
                  <a:pt x="157" y="1442"/>
                </a:cubicBezTo>
                <a:cubicBezTo>
                  <a:pt x="181" y="1394"/>
                  <a:pt x="148" y="1426"/>
                  <a:pt x="146" y="1214"/>
                </a:cubicBezTo>
                <a:cubicBezTo>
                  <a:pt x="144" y="1002"/>
                  <a:pt x="0" y="342"/>
                  <a:pt x="146" y="171"/>
                </a:cubicBezTo>
                <a:cubicBezTo>
                  <a:pt x="292" y="0"/>
                  <a:pt x="869" y="154"/>
                  <a:pt x="1024" y="187"/>
                </a:cubicBezTo>
                <a:cubicBezTo>
                  <a:pt x="1179" y="220"/>
                  <a:pt x="1063" y="312"/>
                  <a:pt x="1080" y="370"/>
                </a:cubicBezTo>
                <a:cubicBezTo>
                  <a:pt x="1097" y="428"/>
                  <a:pt x="1117" y="502"/>
                  <a:pt x="1126" y="537"/>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4" name="Freeform 66"/>
          <p:cNvSpPr>
            <a:spLocks/>
          </p:cNvSpPr>
          <p:nvPr/>
        </p:nvSpPr>
        <p:spPr bwMode="auto">
          <a:xfrm>
            <a:off x="2660650" y="2325688"/>
            <a:ext cx="2012950" cy="3351212"/>
          </a:xfrm>
          <a:custGeom>
            <a:avLst/>
            <a:gdLst>
              <a:gd name="T0" fmla="*/ 2147483647 w 1373"/>
              <a:gd name="T1" fmla="*/ 2147483647 h 2111"/>
              <a:gd name="T2" fmla="*/ 2147483647 w 1373"/>
              <a:gd name="T3" fmla="*/ 2147483647 h 2111"/>
              <a:gd name="T4" fmla="*/ 2147483647 w 1373"/>
              <a:gd name="T5" fmla="*/ 2147483647 h 2111"/>
              <a:gd name="T6" fmla="*/ 2147483647 w 1373"/>
              <a:gd name="T7" fmla="*/ 2147483647 h 2111"/>
              <a:gd name="T8" fmla="*/ 2147483647 w 1373"/>
              <a:gd name="T9" fmla="*/ 2147483647 h 2111"/>
              <a:gd name="T10" fmla="*/ 2147483647 w 1373"/>
              <a:gd name="T11" fmla="*/ 2147483647 h 2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73" h="2111">
                <a:moveTo>
                  <a:pt x="68" y="2111"/>
                </a:moveTo>
                <a:cubicBezTo>
                  <a:pt x="61" y="2034"/>
                  <a:pt x="0" y="1748"/>
                  <a:pt x="31" y="1648"/>
                </a:cubicBezTo>
                <a:cubicBezTo>
                  <a:pt x="62" y="1548"/>
                  <a:pt x="219" y="1753"/>
                  <a:pt x="257" y="1511"/>
                </a:cubicBezTo>
                <a:cubicBezTo>
                  <a:pt x="295" y="1269"/>
                  <a:pt x="98" y="392"/>
                  <a:pt x="257" y="196"/>
                </a:cubicBezTo>
                <a:cubicBezTo>
                  <a:pt x="416" y="0"/>
                  <a:pt x="1047" y="272"/>
                  <a:pt x="1210" y="332"/>
                </a:cubicBezTo>
                <a:cubicBezTo>
                  <a:pt x="1373" y="392"/>
                  <a:pt x="1231" y="509"/>
                  <a:pt x="1236" y="55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5" name="Freeform 67"/>
          <p:cNvSpPr>
            <a:spLocks/>
          </p:cNvSpPr>
          <p:nvPr/>
        </p:nvSpPr>
        <p:spPr bwMode="auto">
          <a:xfrm>
            <a:off x="2755900" y="2365375"/>
            <a:ext cx="1862138" cy="2762250"/>
          </a:xfrm>
          <a:custGeom>
            <a:avLst/>
            <a:gdLst>
              <a:gd name="T0" fmla="*/ 2147483647 w 1270"/>
              <a:gd name="T1" fmla="*/ 2147483647 h 1740"/>
              <a:gd name="T2" fmla="*/ 2147483647 w 1270"/>
              <a:gd name="T3" fmla="*/ 2147483647 h 1740"/>
              <a:gd name="T4" fmla="*/ 2147483647 w 1270"/>
              <a:gd name="T5" fmla="*/ 2147483647 h 1740"/>
              <a:gd name="T6" fmla="*/ 2147483647 w 1270"/>
              <a:gd name="T7" fmla="*/ 2147483647 h 1740"/>
              <a:gd name="T8" fmla="*/ 2147483647 w 1270"/>
              <a:gd name="T9" fmla="*/ 2147483647 h 1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 h="1740">
                <a:moveTo>
                  <a:pt x="579" y="1574"/>
                </a:moveTo>
                <a:cubicBezTo>
                  <a:pt x="519" y="1563"/>
                  <a:pt x="291" y="1740"/>
                  <a:pt x="219" y="1514"/>
                </a:cubicBezTo>
                <a:cubicBezTo>
                  <a:pt x="147" y="1288"/>
                  <a:pt x="0" y="432"/>
                  <a:pt x="147" y="216"/>
                </a:cubicBezTo>
                <a:cubicBezTo>
                  <a:pt x="294" y="0"/>
                  <a:pt x="930" y="161"/>
                  <a:pt x="1100" y="216"/>
                </a:cubicBezTo>
                <a:cubicBezTo>
                  <a:pt x="1270" y="271"/>
                  <a:pt x="1155" y="477"/>
                  <a:pt x="1169" y="54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6" name="Freeform 68"/>
          <p:cNvSpPr>
            <a:spLocks/>
          </p:cNvSpPr>
          <p:nvPr/>
        </p:nvSpPr>
        <p:spPr bwMode="auto">
          <a:xfrm>
            <a:off x="3363914" y="2222501"/>
            <a:ext cx="1235075" cy="995363"/>
          </a:xfrm>
          <a:custGeom>
            <a:avLst/>
            <a:gdLst>
              <a:gd name="T0" fmla="*/ 2147483647 w 842"/>
              <a:gd name="T1" fmla="*/ 0 h 627"/>
              <a:gd name="T2" fmla="*/ 2147483647 w 842"/>
              <a:gd name="T3" fmla="*/ 2147483647 h 627"/>
              <a:gd name="T4" fmla="*/ 2147483647 w 842"/>
              <a:gd name="T5" fmla="*/ 2147483647 h 627"/>
              <a:gd name="T6" fmla="*/ 2147483647 w 842"/>
              <a:gd name="T7" fmla="*/ 2147483647 h 6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2" h="627">
                <a:moveTo>
                  <a:pt x="252" y="0"/>
                </a:moveTo>
                <a:cubicBezTo>
                  <a:pt x="223" y="38"/>
                  <a:pt x="0" y="177"/>
                  <a:pt x="80" y="228"/>
                </a:cubicBezTo>
                <a:cubicBezTo>
                  <a:pt x="160" y="279"/>
                  <a:pt x="618" y="240"/>
                  <a:pt x="730" y="306"/>
                </a:cubicBezTo>
                <a:cubicBezTo>
                  <a:pt x="842" y="372"/>
                  <a:pt x="749" y="560"/>
                  <a:pt x="754" y="627"/>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7" name="Freeform 69"/>
          <p:cNvSpPr>
            <a:spLocks/>
          </p:cNvSpPr>
          <p:nvPr/>
        </p:nvSpPr>
        <p:spPr bwMode="auto">
          <a:xfrm>
            <a:off x="4410075" y="2374901"/>
            <a:ext cx="76200" cy="849313"/>
          </a:xfrm>
          <a:custGeom>
            <a:avLst/>
            <a:gdLst>
              <a:gd name="T0" fmla="*/ 2147483647 w 51"/>
              <a:gd name="T1" fmla="*/ 0 h 535"/>
              <a:gd name="T2" fmla="*/ 2147483647 w 51"/>
              <a:gd name="T3" fmla="*/ 2147483647 h 535"/>
              <a:gd name="T4" fmla="*/ 2147483647 w 51"/>
              <a:gd name="T5" fmla="*/ 2147483647 h 535"/>
              <a:gd name="T6" fmla="*/ 0 60000 65536"/>
              <a:gd name="T7" fmla="*/ 0 60000 65536"/>
              <a:gd name="T8" fmla="*/ 0 60000 65536"/>
            </a:gdLst>
            <a:ahLst/>
            <a:cxnLst>
              <a:cxn ang="T6">
                <a:pos x="T0" y="T1"/>
              </a:cxn>
              <a:cxn ang="T7">
                <a:pos x="T2" y="T3"/>
              </a:cxn>
              <a:cxn ang="T8">
                <a:pos x="T4" y="T5"/>
              </a:cxn>
            </a:cxnLst>
            <a:rect l="0" t="0" r="r" b="b"/>
            <a:pathLst>
              <a:path w="51" h="535">
                <a:moveTo>
                  <a:pt x="38" y="0"/>
                </a:moveTo>
                <a:cubicBezTo>
                  <a:pt x="32" y="51"/>
                  <a:pt x="0" y="215"/>
                  <a:pt x="2" y="304"/>
                </a:cubicBezTo>
                <a:cubicBezTo>
                  <a:pt x="4" y="393"/>
                  <a:pt x="41" y="487"/>
                  <a:pt x="51" y="53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8" name="Freeform 70"/>
          <p:cNvSpPr>
            <a:spLocks/>
          </p:cNvSpPr>
          <p:nvPr/>
        </p:nvSpPr>
        <p:spPr bwMode="auto">
          <a:xfrm>
            <a:off x="4373563" y="2387601"/>
            <a:ext cx="749300" cy="841375"/>
          </a:xfrm>
          <a:custGeom>
            <a:avLst/>
            <a:gdLst>
              <a:gd name="T0" fmla="*/ 2147483647 w 511"/>
              <a:gd name="T1" fmla="*/ 0 h 530"/>
              <a:gd name="T2" fmla="*/ 2147483647 w 511"/>
              <a:gd name="T3" fmla="*/ 2147483647 h 530"/>
              <a:gd name="T4" fmla="*/ 2147483647 w 511"/>
              <a:gd name="T5" fmla="*/ 2147483647 h 530"/>
              <a:gd name="T6" fmla="*/ 2147483647 w 511"/>
              <a:gd name="T7" fmla="*/ 2147483647 h 530"/>
              <a:gd name="T8" fmla="*/ 2147483647 w 511"/>
              <a:gd name="T9" fmla="*/ 2147483647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1" h="530">
                <a:moveTo>
                  <a:pt x="511" y="0"/>
                </a:moveTo>
                <a:cubicBezTo>
                  <a:pt x="493" y="12"/>
                  <a:pt x="433" y="36"/>
                  <a:pt x="403" y="72"/>
                </a:cubicBezTo>
                <a:cubicBezTo>
                  <a:pt x="373" y="108"/>
                  <a:pt x="391" y="194"/>
                  <a:pt x="331" y="216"/>
                </a:cubicBezTo>
                <a:cubicBezTo>
                  <a:pt x="271" y="238"/>
                  <a:pt x="82" y="150"/>
                  <a:pt x="41" y="202"/>
                </a:cubicBezTo>
                <a:cubicBezTo>
                  <a:pt x="0" y="254"/>
                  <a:pt x="74" y="462"/>
                  <a:pt x="82" y="53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19" name="Freeform 71"/>
          <p:cNvSpPr>
            <a:spLocks/>
          </p:cNvSpPr>
          <p:nvPr/>
        </p:nvSpPr>
        <p:spPr bwMode="auto">
          <a:xfrm>
            <a:off x="3890964" y="2540000"/>
            <a:ext cx="4797425" cy="641350"/>
          </a:xfrm>
          <a:custGeom>
            <a:avLst/>
            <a:gdLst>
              <a:gd name="T0" fmla="*/ 2147483647 w 3274"/>
              <a:gd name="T1" fmla="*/ 0 h 404"/>
              <a:gd name="T2" fmla="*/ 2147483647 w 3274"/>
              <a:gd name="T3" fmla="*/ 2147483647 h 404"/>
              <a:gd name="T4" fmla="*/ 2147483647 w 3274"/>
              <a:gd name="T5" fmla="*/ 2147483647 h 404"/>
              <a:gd name="T6" fmla="*/ 2147483647 w 3274"/>
              <a:gd name="T7" fmla="*/ 2147483647 h 404"/>
              <a:gd name="T8" fmla="*/ 2147483647 w 3274"/>
              <a:gd name="T9" fmla="*/ 214748364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74" h="404">
                <a:moveTo>
                  <a:pt x="3137" y="0"/>
                </a:moveTo>
                <a:cubicBezTo>
                  <a:pt x="3084" y="13"/>
                  <a:pt x="3274" y="55"/>
                  <a:pt x="2821" y="80"/>
                </a:cubicBezTo>
                <a:cubicBezTo>
                  <a:pt x="2368" y="105"/>
                  <a:pt x="832" y="117"/>
                  <a:pt x="416" y="152"/>
                </a:cubicBezTo>
                <a:cubicBezTo>
                  <a:pt x="0" y="187"/>
                  <a:pt x="328" y="246"/>
                  <a:pt x="326" y="288"/>
                </a:cubicBezTo>
                <a:cubicBezTo>
                  <a:pt x="324" y="330"/>
                  <a:pt x="387" y="380"/>
                  <a:pt x="403" y="404"/>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0" name="Freeform 72"/>
          <p:cNvSpPr>
            <a:spLocks/>
          </p:cNvSpPr>
          <p:nvPr/>
        </p:nvSpPr>
        <p:spPr bwMode="auto">
          <a:xfrm>
            <a:off x="3927476" y="2767014"/>
            <a:ext cx="3895725" cy="452437"/>
          </a:xfrm>
          <a:custGeom>
            <a:avLst/>
            <a:gdLst>
              <a:gd name="T0" fmla="*/ 2147483647 w 2659"/>
              <a:gd name="T1" fmla="*/ 2147483647 h 285"/>
              <a:gd name="T2" fmla="*/ 2147483647 w 2659"/>
              <a:gd name="T3" fmla="*/ 2147483647 h 285"/>
              <a:gd name="T4" fmla="*/ 2147483647 w 2659"/>
              <a:gd name="T5" fmla="*/ 2147483647 h 285"/>
              <a:gd name="T6" fmla="*/ 2147483647 w 2659"/>
              <a:gd name="T7" fmla="*/ 2147483647 h 2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9" h="285">
                <a:moveTo>
                  <a:pt x="2659" y="99"/>
                </a:moveTo>
                <a:cubicBezTo>
                  <a:pt x="1717" y="50"/>
                  <a:pt x="782" y="0"/>
                  <a:pt x="391" y="9"/>
                </a:cubicBezTo>
                <a:cubicBezTo>
                  <a:pt x="0" y="18"/>
                  <a:pt x="312" y="109"/>
                  <a:pt x="310" y="155"/>
                </a:cubicBezTo>
                <a:cubicBezTo>
                  <a:pt x="308" y="201"/>
                  <a:pt x="365" y="258"/>
                  <a:pt x="379" y="28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1" name="Freeform 73"/>
          <p:cNvSpPr>
            <a:spLocks/>
          </p:cNvSpPr>
          <p:nvPr/>
        </p:nvSpPr>
        <p:spPr bwMode="auto">
          <a:xfrm>
            <a:off x="4300539" y="2438400"/>
            <a:ext cx="5280025" cy="793750"/>
          </a:xfrm>
          <a:custGeom>
            <a:avLst/>
            <a:gdLst>
              <a:gd name="T0" fmla="*/ 2147483647 w 3603"/>
              <a:gd name="T1" fmla="*/ 0 h 500"/>
              <a:gd name="T2" fmla="*/ 2147483647 w 3603"/>
              <a:gd name="T3" fmla="*/ 2147483647 h 500"/>
              <a:gd name="T4" fmla="*/ 0 w 3603"/>
              <a:gd name="T5" fmla="*/ 2147483647 h 500"/>
              <a:gd name="T6" fmla="*/ 0 w 3603"/>
              <a:gd name="T7" fmla="*/ 2147483647 h 500"/>
              <a:gd name="T8" fmla="*/ 2147483647 w 3603"/>
              <a:gd name="T9" fmla="*/ 2147483647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3" h="500">
                <a:moveTo>
                  <a:pt x="3385" y="0"/>
                </a:moveTo>
                <a:cubicBezTo>
                  <a:pt x="3327" y="28"/>
                  <a:pt x="3603" y="134"/>
                  <a:pt x="3039" y="170"/>
                </a:cubicBezTo>
                <a:cubicBezTo>
                  <a:pt x="2475" y="206"/>
                  <a:pt x="506" y="178"/>
                  <a:pt x="0" y="216"/>
                </a:cubicBezTo>
                <a:lnTo>
                  <a:pt x="0" y="397"/>
                </a:lnTo>
                <a:cubicBezTo>
                  <a:pt x="20" y="444"/>
                  <a:pt x="96" y="479"/>
                  <a:pt x="121" y="500"/>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2" name="Freeform 74"/>
          <p:cNvSpPr>
            <a:spLocks/>
          </p:cNvSpPr>
          <p:nvPr/>
        </p:nvSpPr>
        <p:spPr bwMode="auto">
          <a:xfrm>
            <a:off x="4256088" y="2597151"/>
            <a:ext cx="1974850" cy="1552575"/>
          </a:xfrm>
          <a:custGeom>
            <a:avLst/>
            <a:gdLst>
              <a:gd name="T0" fmla="*/ 2147483647 w 1348"/>
              <a:gd name="T1" fmla="*/ 2147483647 h 978"/>
              <a:gd name="T2" fmla="*/ 2147483647 w 1348"/>
              <a:gd name="T3" fmla="*/ 2147483647 h 978"/>
              <a:gd name="T4" fmla="*/ 2147483647 w 1348"/>
              <a:gd name="T5" fmla="*/ 2147483647 h 978"/>
              <a:gd name="T6" fmla="*/ 2147483647 w 1348"/>
              <a:gd name="T7" fmla="*/ 2147483647 h 978"/>
              <a:gd name="T8" fmla="*/ 2147483647 w 1348"/>
              <a:gd name="T9" fmla="*/ 2147483647 h 978"/>
              <a:gd name="T10" fmla="*/ 2147483647 w 1348"/>
              <a:gd name="T11" fmla="*/ 2147483647 h 9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8" h="978">
                <a:moveTo>
                  <a:pt x="1028" y="944"/>
                </a:moveTo>
                <a:cubicBezTo>
                  <a:pt x="1047" y="945"/>
                  <a:pt x="1104" y="978"/>
                  <a:pt x="1144" y="948"/>
                </a:cubicBezTo>
                <a:cubicBezTo>
                  <a:pt x="1184" y="918"/>
                  <a:pt x="1264" y="903"/>
                  <a:pt x="1268" y="764"/>
                </a:cubicBezTo>
                <a:cubicBezTo>
                  <a:pt x="1272" y="625"/>
                  <a:pt x="1348" y="232"/>
                  <a:pt x="1165" y="116"/>
                </a:cubicBezTo>
                <a:cubicBezTo>
                  <a:pt x="982" y="0"/>
                  <a:pt x="334" y="24"/>
                  <a:pt x="167" y="70"/>
                </a:cubicBezTo>
                <a:cubicBezTo>
                  <a:pt x="0" y="116"/>
                  <a:pt x="166" y="325"/>
                  <a:pt x="166" y="392"/>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3" name="Freeform 75"/>
          <p:cNvSpPr>
            <a:spLocks/>
          </p:cNvSpPr>
          <p:nvPr/>
        </p:nvSpPr>
        <p:spPr bwMode="auto">
          <a:xfrm>
            <a:off x="4171951" y="2565400"/>
            <a:ext cx="2124075" cy="2768600"/>
          </a:xfrm>
          <a:custGeom>
            <a:avLst/>
            <a:gdLst>
              <a:gd name="T0" fmla="*/ 2147483647 w 1449"/>
              <a:gd name="T1" fmla="*/ 2147483647 h 1744"/>
              <a:gd name="T2" fmla="*/ 2147483647 w 1449"/>
              <a:gd name="T3" fmla="*/ 2147483647 h 1744"/>
              <a:gd name="T4" fmla="*/ 2147483647 w 1449"/>
              <a:gd name="T5" fmla="*/ 2147483647 h 1744"/>
              <a:gd name="T6" fmla="*/ 2147483647 w 1449"/>
              <a:gd name="T7" fmla="*/ 2147483647 h 1744"/>
              <a:gd name="T8" fmla="*/ 2147483647 w 1449"/>
              <a:gd name="T9" fmla="*/ 2147483647 h 1744"/>
              <a:gd name="T10" fmla="*/ 2147483647 w 1449"/>
              <a:gd name="T11" fmla="*/ 2147483647 h 1744"/>
              <a:gd name="T12" fmla="*/ 2147483647 w 1449"/>
              <a:gd name="T13" fmla="*/ 2147483647 h 17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9" h="1744">
                <a:moveTo>
                  <a:pt x="1145" y="1672"/>
                </a:moveTo>
                <a:cubicBezTo>
                  <a:pt x="1172" y="1657"/>
                  <a:pt x="1270" y="1744"/>
                  <a:pt x="1305" y="1580"/>
                </a:cubicBezTo>
                <a:cubicBezTo>
                  <a:pt x="1340" y="1416"/>
                  <a:pt x="1366" y="935"/>
                  <a:pt x="1357" y="688"/>
                </a:cubicBezTo>
                <a:cubicBezTo>
                  <a:pt x="1348" y="441"/>
                  <a:pt x="1449" y="200"/>
                  <a:pt x="1253" y="100"/>
                </a:cubicBezTo>
                <a:cubicBezTo>
                  <a:pt x="1057" y="0"/>
                  <a:pt x="358" y="61"/>
                  <a:pt x="179" y="90"/>
                </a:cubicBezTo>
                <a:cubicBezTo>
                  <a:pt x="0" y="119"/>
                  <a:pt x="174" y="216"/>
                  <a:pt x="179" y="272"/>
                </a:cubicBezTo>
                <a:cubicBezTo>
                  <a:pt x="184" y="328"/>
                  <a:pt x="207" y="400"/>
                  <a:pt x="212" y="42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4" name="Freeform 76"/>
          <p:cNvSpPr>
            <a:spLocks/>
          </p:cNvSpPr>
          <p:nvPr/>
        </p:nvSpPr>
        <p:spPr bwMode="auto">
          <a:xfrm>
            <a:off x="4087813" y="2587625"/>
            <a:ext cx="2728912" cy="1582738"/>
          </a:xfrm>
          <a:custGeom>
            <a:avLst/>
            <a:gdLst>
              <a:gd name="T0" fmla="*/ 2147483647 w 1862"/>
              <a:gd name="T1" fmla="*/ 2147483647 h 997"/>
              <a:gd name="T2" fmla="*/ 2147483647 w 1862"/>
              <a:gd name="T3" fmla="*/ 2147483647 h 997"/>
              <a:gd name="T4" fmla="*/ 2147483647 w 1862"/>
              <a:gd name="T5" fmla="*/ 2147483647 h 997"/>
              <a:gd name="T6" fmla="*/ 2147483647 w 1862"/>
              <a:gd name="T7" fmla="*/ 2147483647 h 997"/>
              <a:gd name="T8" fmla="*/ 2147483647 w 1862"/>
              <a:gd name="T9" fmla="*/ 2147483647 h 997"/>
              <a:gd name="T10" fmla="*/ 2147483647 w 1862"/>
              <a:gd name="T11" fmla="*/ 2147483647 h 9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2" h="997">
                <a:moveTo>
                  <a:pt x="1862" y="886"/>
                </a:moveTo>
                <a:cubicBezTo>
                  <a:pt x="1827" y="901"/>
                  <a:pt x="1737" y="983"/>
                  <a:pt x="1654" y="978"/>
                </a:cubicBezTo>
                <a:cubicBezTo>
                  <a:pt x="1571" y="973"/>
                  <a:pt x="1402" y="997"/>
                  <a:pt x="1362" y="854"/>
                </a:cubicBezTo>
                <a:cubicBezTo>
                  <a:pt x="1322" y="711"/>
                  <a:pt x="1610" y="244"/>
                  <a:pt x="1415" y="122"/>
                </a:cubicBezTo>
                <a:cubicBezTo>
                  <a:pt x="1220" y="0"/>
                  <a:pt x="382" y="82"/>
                  <a:pt x="191" y="122"/>
                </a:cubicBezTo>
                <a:cubicBezTo>
                  <a:pt x="0" y="162"/>
                  <a:pt x="254" y="325"/>
                  <a:pt x="266" y="365"/>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5" name="Freeform 77"/>
          <p:cNvSpPr>
            <a:spLocks/>
          </p:cNvSpPr>
          <p:nvPr/>
        </p:nvSpPr>
        <p:spPr bwMode="auto">
          <a:xfrm>
            <a:off x="4368800" y="2438401"/>
            <a:ext cx="5672138" cy="809625"/>
          </a:xfrm>
          <a:custGeom>
            <a:avLst/>
            <a:gdLst>
              <a:gd name="T0" fmla="*/ 2147483647 w 3871"/>
              <a:gd name="T1" fmla="*/ 0 h 510"/>
              <a:gd name="T2" fmla="*/ 2147483647 w 3871"/>
              <a:gd name="T3" fmla="*/ 2147483647 h 510"/>
              <a:gd name="T4" fmla="*/ 2147483647 w 3871"/>
              <a:gd name="T5" fmla="*/ 2147483647 h 510"/>
              <a:gd name="T6" fmla="*/ 2147483647 w 3871"/>
              <a:gd name="T7" fmla="*/ 2147483647 h 510"/>
              <a:gd name="T8" fmla="*/ 0 w 3871"/>
              <a:gd name="T9" fmla="*/ 2147483647 h 510"/>
              <a:gd name="T10" fmla="*/ 2147483647 w 3871"/>
              <a:gd name="T11" fmla="*/ 2147483647 h 5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71" h="510">
                <a:moveTo>
                  <a:pt x="3871" y="0"/>
                </a:moveTo>
                <a:cubicBezTo>
                  <a:pt x="3844" y="27"/>
                  <a:pt x="3804" y="128"/>
                  <a:pt x="3711" y="164"/>
                </a:cubicBezTo>
                <a:cubicBezTo>
                  <a:pt x="3618" y="200"/>
                  <a:pt x="3438" y="207"/>
                  <a:pt x="3311" y="216"/>
                </a:cubicBezTo>
                <a:lnTo>
                  <a:pt x="2948" y="216"/>
                </a:lnTo>
                <a:cubicBezTo>
                  <a:pt x="2396" y="208"/>
                  <a:pt x="479" y="121"/>
                  <a:pt x="0" y="170"/>
                </a:cubicBezTo>
                <a:lnTo>
                  <a:pt x="71" y="510"/>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6" name="Freeform 78"/>
          <p:cNvSpPr>
            <a:spLocks/>
          </p:cNvSpPr>
          <p:nvPr/>
        </p:nvSpPr>
        <p:spPr bwMode="auto">
          <a:xfrm>
            <a:off x="4300539" y="2627314"/>
            <a:ext cx="5919787" cy="568325"/>
          </a:xfrm>
          <a:custGeom>
            <a:avLst/>
            <a:gdLst>
              <a:gd name="T0" fmla="*/ 2147483647 w 4039"/>
              <a:gd name="T1" fmla="*/ 2147483647 h 358"/>
              <a:gd name="T2" fmla="*/ 2147483647 w 4039"/>
              <a:gd name="T3" fmla="*/ 2147483647 h 358"/>
              <a:gd name="T4" fmla="*/ 2147483647 w 4039"/>
              <a:gd name="T5" fmla="*/ 2147483647 h 358"/>
              <a:gd name="T6" fmla="*/ 0 w 4039"/>
              <a:gd name="T7" fmla="*/ 2147483647 h 358"/>
              <a:gd name="T8" fmla="*/ 2147483647 w 4039"/>
              <a:gd name="T9" fmla="*/ 2147483647 h 3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9" h="358">
                <a:moveTo>
                  <a:pt x="3969" y="313"/>
                </a:moveTo>
                <a:cubicBezTo>
                  <a:pt x="3954" y="268"/>
                  <a:pt x="4039" y="89"/>
                  <a:pt x="3877" y="45"/>
                </a:cubicBezTo>
                <a:lnTo>
                  <a:pt x="2994" y="51"/>
                </a:lnTo>
                <a:cubicBezTo>
                  <a:pt x="2348" y="52"/>
                  <a:pt x="477" y="0"/>
                  <a:pt x="0" y="51"/>
                </a:cubicBezTo>
                <a:lnTo>
                  <a:pt x="129" y="35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7" name="Freeform 79"/>
          <p:cNvSpPr>
            <a:spLocks/>
          </p:cNvSpPr>
          <p:nvPr/>
        </p:nvSpPr>
        <p:spPr bwMode="auto">
          <a:xfrm>
            <a:off x="4368800" y="2562226"/>
            <a:ext cx="5145088" cy="631825"/>
          </a:xfrm>
          <a:custGeom>
            <a:avLst/>
            <a:gdLst>
              <a:gd name="T0" fmla="*/ 2147483647 w 3511"/>
              <a:gd name="T1" fmla="*/ 2147483647 h 398"/>
              <a:gd name="T2" fmla="*/ 2147483647 w 3511"/>
              <a:gd name="T3" fmla="*/ 2147483647 h 398"/>
              <a:gd name="T4" fmla="*/ 2147483647 w 3511"/>
              <a:gd name="T5" fmla="*/ 2147483647 h 398"/>
              <a:gd name="T6" fmla="*/ 0 w 3511"/>
              <a:gd name="T7" fmla="*/ 2147483647 h 398"/>
              <a:gd name="T8" fmla="*/ 2147483647 w 3511"/>
              <a:gd name="T9" fmla="*/ 2147483647 h 3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 h="398">
                <a:moveTo>
                  <a:pt x="3375" y="374"/>
                </a:moveTo>
                <a:cubicBezTo>
                  <a:pt x="3365" y="320"/>
                  <a:pt x="3511" y="94"/>
                  <a:pt x="3311" y="47"/>
                </a:cubicBezTo>
                <a:cubicBezTo>
                  <a:pt x="3111" y="0"/>
                  <a:pt x="2729" y="92"/>
                  <a:pt x="2177" y="92"/>
                </a:cubicBezTo>
                <a:lnTo>
                  <a:pt x="0" y="47"/>
                </a:lnTo>
                <a:lnTo>
                  <a:pt x="78" y="39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8" name="Freeform 80"/>
          <p:cNvSpPr>
            <a:spLocks/>
          </p:cNvSpPr>
          <p:nvPr/>
        </p:nvSpPr>
        <p:spPr bwMode="auto">
          <a:xfrm>
            <a:off x="4368801" y="2493964"/>
            <a:ext cx="5489575" cy="1716087"/>
          </a:xfrm>
          <a:custGeom>
            <a:avLst/>
            <a:gdLst>
              <a:gd name="T0" fmla="*/ 2147483647 w 3747"/>
              <a:gd name="T1" fmla="*/ 2147483647 h 1081"/>
              <a:gd name="T2" fmla="*/ 2147483647 w 3747"/>
              <a:gd name="T3" fmla="*/ 2147483647 h 1081"/>
              <a:gd name="T4" fmla="*/ 2147483647 w 3747"/>
              <a:gd name="T5" fmla="*/ 2147483647 h 1081"/>
              <a:gd name="T6" fmla="*/ 2147483647 w 3747"/>
              <a:gd name="T7" fmla="*/ 2147483647 h 1081"/>
              <a:gd name="T8" fmla="*/ 0 w 3747"/>
              <a:gd name="T9" fmla="*/ 2147483647 h 1081"/>
              <a:gd name="T10" fmla="*/ 2147483647 w 3747"/>
              <a:gd name="T11" fmla="*/ 2147483647 h 10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47" h="1081">
                <a:moveTo>
                  <a:pt x="3747" y="949"/>
                </a:moveTo>
                <a:cubicBezTo>
                  <a:pt x="3696" y="948"/>
                  <a:pt x="3493" y="1081"/>
                  <a:pt x="3443" y="945"/>
                </a:cubicBezTo>
                <a:cubicBezTo>
                  <a:pt x="3393" y="809"/>
                  <a:pt x="3681" y="270"/>
                  <a:pt x="3447" y="135"/>
                </a:cubicBezTo>
                <a:cubicBezTo>
                  <a:pt x="3213" y="0"/>
                  <a:pt x="2615" y="142"/>
                  <a:pt x="2041" y="135"/>
                </a:cubicBezTo>
                <a:lnTo>
                  <a:pt x="0" y="90"/>
                </a:lnTo>
                <a:lnTo>
                  <a:pt x="87" y="442"/>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29" name="Freeform 81"/>
          <p:cNvSpPr>
            <a:spLocks/>
          </p:cNvSpPr>
          <p:nvPr/>
        </p:nvSpPr>
        <p:spPr bwMode="auto">
          <a:xfrm>
            <a:off x="4368801" y="2479676"/>
            <a:ext cx="5389563" cy="1831975"/>
          </a:xfrm>
          <a:custGeom>
            <a:avLst/>
            <a:gdLst>
              <a:gd name="T0" fmla="*/ 2147483647 w 3678"/>
              <a:gd name="T1" fmla="*/ 2147483647 h 1154"/>
              <a:gd name="T2" fmla="*/ 2147483647 w 3678"/>
              <a:gd name="T3" fmla="*/ 2147483647 h 1154"/>
              <a:gd name="T4" fmla="*/ 2147483647 w 3678"/>
              <a:gd name="T5" fmla="*/ 2147483647 h 1154"/>
              <a:gd name="T6" fmla="*/ 2147483647 w 3678"/>
              <a:gd name="T7" fmla="*/ 2147483647 h 1154"/>
              <a:gd name="T8" fmla="*/ 0 w 3678"/>
              <a:gd name="T9" fmla="*/ 2147483647 h 1154"/>
              <a:gd name="T10" fmla="*/ 2147483647 w 3678"/>
              <a:gd name="T11" fmla="*/ 2147483647 h 1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8" h="1154">
                <a:moveTo>
                  <a:pt x="3211" y="1034"/>
                </a:moveTo>
                <a:cubicBezTo>
                  <a:pt x="3248" y="1029"/>
                  <a:pt x="3384" y="1154"/>
                  <a:pt x="3431" y="1006"/>
                </a:cubicBezTo>
                <a:cubicBezTo>
                  <a:pt x="3478" y="858"/>
                  <a:pt x="3678" y="288"/>
                  <a:pt x="3492" y="144"/>
                </a:cubicBezTo>
                <a:cubicBezTo>
                  <a:pt x="3306" y="0"/>
                  <a:pt x="2895" y="144"/>
                  <a:pt x="2313" y="144"/>
                </a:cubicBezTo>
                <a:lnTo>
                  <a:pt x="0" y="144"/>
                </a:lnTo>
                <a:lnTo>
                  <a:pt x="83" y="478"/>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0" name="Freeform 82"/>
          <p:cNvSpPr>
            <a:spLocks/>
          </p:cNvSpPr>
          <p:nvPr/>
        </p:nvSpPr>
        <p:spPr bwMode="auto">
          <a:xfrm>
            <a:off x="4314825" y="2455864"/>
            <a:ext cx="5327650" cy="2478087"/>
          </a:xfrm>
          <a:custGeom>
            <a:avLst/>
            <a:gdLst>
              <a:gd name="T0" fmla="*/ 2147483647 w 3636"/>
              <a:gd name="T1" fmla="*/ 2147483647 h 1561"/>
              <a:gd name="T2" fmla="*/ 2147483647 w 3636"/>
              <a:gd name="T3" fmla="*/ 2147483647 h 1561"/>
              <a:gd name="T4" fmla="*/ 2147483647 w 3636"/>
              <a:gd name="T5" fmla="*/ 2147483647 h 1561"/>
              <a:gd name="T6" fmla="*/ 2147483647 w 3636"/>
              <a:gd name="T7" fmla="*/ 2147483647 h 1561"/>
              <a:gd name="T8" fmla="*/ 0 w 3636"/>
              <a:gd name="T9" fmla="*/ 2147483647 h 1561"/>
              <a:gd name="T10" fmla="*/ 2147483647 w 3636"/>
              <a:gd name="T11" fmla="*/ 2147483647 h 15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36" h="1561">
                <a:moveTo>
                  <a:pt x="3260" y="1501"/>
                </a:moveTo>
                <a:cubicBezTo>
                  <a:pt x="3291" y="1475"/>
                  <a:pt x="3399" y="1561"/>
                  <a:pt x="3444" y="1345"/>
                </a:cubicBezTo>
                <a:cubicBezTo>
                  <a:pt x="3489" y="1129"/>
                  <a:pt x="3636" y="410"/>
                  <a:pt x="3529" y="205"/>
                </a:cubicBezTo>
                <a:cubicBezTo>
                  <a:pt x="3422" y="0"/>
                  <a:pt x="3392" y="118"/>
                  <a:pt x="2804" y="114"/>
                </a:cubicBezTo>
                <a:lnTo>
                  <a:pt x="0" y="178"/>
                </a:lnTo>
                <a:lnTo>
                  <a:pt x="127" y="459"/>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1" name="Freeform 83"/>
          <p:cNvSpPr>
            <a:spLocks/>
          </p:cNvSpPr>
          <p:nvPr/>
        </p:nvSpPr>
        <p:spPr bwMode="auto">
          <a:xfrm>
            <a:off x="4368801" y="2636838"/>
            <a:ext cx="5116513" cy="2830512"/>
          </a:xfrm>
          <a:custGeom>
            <a:avLst/>
            <a:gdLst>
              <a:gd name="T0" fmla="*/ 2147483647 w 3492"/>
              <a:gd name="T1" fmla="*/ 2147483647 h 1783"/>
              <a:gd name="T2" fmla="*/ 2147483647 w 3492"/>
              <a:gd name="T3" fmla="*/ 2147483647 h 1783"/>
              <a:gd name="T4" fmla="*/ 2147483647 w 3492"/>
              <a:gd name="T5" fmla="*/ 2147483647 h 1783"/>
              <a:gd name="T6" fmla="*/ 2147483647 w 3492"/>
              <a:gd name="T7" fmla="*/ 2147483647 h 1783"/>
              <a:gd name="T8" fmla="*/ 0 w 3492"/>
              <a:gd name="T9" fmla="*/ 0 h 1783"/>
              <a:gd name="T10" fmla="*/ 2147483647 w 3492"/>
              <a:gd name="T11" fmla="*/ 2147483647 h 17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92" h="1783">
                <a:moveTo>
                  <a:pt x="3211" y="1783"/>
                </a:moveTo>
                <a:cubicBezTo>
                  <a:pt x="3218" y="1752"/>
                  <a:pt x="3223" y="1680"/>
                  <a:pt x="3255" y="1595"/>
                </a:cubicBezTo>
                <a:cubicBezTo>
                  <a:pt x="3287" y="1510"/>
                  <a:pt x="3363" y="1528"/>
                  <a:pt x="3402" y="1270"/>
                </a:cubicBezTo>
                <a:lnTo>
                  <a:pt x="3492" y="45"/>
                </a:lnTo>
                <a:lnTo>
                  <a:pt x="0" y="0"/>
                </a:lnTo>
                <a:lnTo>
                  <a:pt x="99" y="333"/>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2" name="Freeform 84"/>
          <p:cNvSpPr>
            <a:spLocks/>
          </p:cNvSpPr>
          <p:nvPr/>
        </p:nvSpPr>
        <p:spPr bwMode="auto">
          <a:xfrm>
            <a:off x="4433889" y="2420938"/>
            <a:ext cx="5407025" cy="2508250"/>
          </a:xfrm>
          <a:custGeom>
            <a:avLst/>
            <a:gdLst>
              <a:gd name="T0" fmla="*/ 2147483647 w 3690"/>
              <a:gd name="T1" fmla="*/ 2147483647 h 1580"/>
              <a:gd name="T2" fmla="*/ 2147483647 w 3690"/>
              <a:gd name="T3" fmla="*/ 2147483647 h 1580"/>
              <a:gd name="T4" fmla="*/ 2147483647 w 3690"/>
              <a:gd name="T5" fmla="*/ 2147483647 h 1580"/>
              <a:gd name="T6" fmla="*/ 2147483647 w 3690"/>
              <a:gd name="T7" fmla="*/ 2147483647 h 1580"/>
              <a:gd name="T8" fmla="*/ 0 w 3690"/>
              <a:gd name="T9" fmla="*/ 2147483647 h 1580"/>
              <a:gd name="T10" fmla="*/ 2147483647 w 3690"/>
              <a:gd name="T11" fmla="*/ 2147483647 h 15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90" h="1580">
                <a:moveTo>
                  <a:pt x="3690" y="1461"/>
                </a:moveTo>
                <a:cubicBezTo>
                  <a:pt x="3635" y="1445"/>
                  <a:pt x="3398" y="1580"/>
                  <a:pt x="3358" y="1369"/>
                </a:cubicBezTo>
                <a:cubicBezTo>
                  <a:pt x="3318" y="1158"/>
                  <a:pt x="3538" y="390"/>
                  <a:pt x="3447" y="195"/>
                </a:cubicBezTo>
                <a:cubicBezTo>
                  <a:pt x="3356" y="0"/>
                  <a:pt x="3386" y="195"/>
                  <a:pt x="2812" y="195"/>
                </a:cubicBezTo>
                <a:lnTo>
                  <a:pt x="0" y="195"/>
                </a:lnTo>
                <a:lnTo>
                  <a:pt x="50" y="472"/>
                </a:ln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3" name="Freeform 85"/>
          <p:cNvSpPr>
            <a:spLocks/>
          </p:cNvSpPr>
          <p:nvPr/>
        </p:nvSpPr>
        <p:spPr bwMode="auto">
          <a:xfrm>
            <a:off x="2760663" y="2503489"/>
            <a:ext cx="1744662" cy="1749425"/>
          </a:xfrm>
          <a:custGeom>
            <a:avLst/>
            <a:gdLst>
              <a:gd name="T0" fmla="*/ 2147483647 w 1190"/>
              <a:gd name="T1" fmla="*/ 2147483647 h 1102"/>
              <a:gd name="T2" fmla="*/ 2147483647 w 1190"/>
              <a:gd name="T3" fmla="*/ 2147483647 h 1102"/>
              <a:gd name="T4" fmla="*/ 2147483647 w 1190"/>
              <a:gd name="T5" fmla="*/ 2147483647 h 1102"/>
              <a:gd name="T6" fmla="*/ 2147483647 w 1190"/>
              <a:gd name="T7" fmla="*/ 2147483647 h 1102"/>
              <a:gd name="T8" fmla="*/ 2147483647 w 1190"/>
              <a:gd name="T9" fmla="*/ 2147483647 h 1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0" h="1102">
                <a:moveTo>
                  <a:pt x="596" y="995"/>
                </a:moveTo>
                <a:cubicBezTo>
                  <a:pt x="527" y="988"/>
                  <a:pt x="257" y="1102"/>
                  <a:pt x="180" y="959"/>
                </a:cubicBezTo>
                <a:cubicBezTo>
                  <a:pt x="103" y="816"/>
                  <a:pt x="0" y="270"/>
                  <a:pt x="136" y="135"/>
                </a:cubicBezTo>
                <a:cubicBezTo>
                  <a:pt x="272" y="0"/>
                  <a:pt x="821" y="100"/>
                  <a:pt x="997" y="148"/>
                </a:cubicBezTo>
                <a:cubicBezTo>
                  <a:pt x="1173" y="196"/>
                  <a:pt x="1150" y="368"/>
                  <a:pt x="1190" y="426"/>
                </a:cubicBezTo>
              </a:path>
            </a:pathLst>
          </a:custGeom>
          <a:noFill/>
          <a:ln w="19050" cap="flat" cmpd="sng">
            <a:solidFill>
              <a:srgbClr val="FF99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565334" name="Picture 8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526" y="5157789"/>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5335" name="Picture 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2351" y="3213101"/>
            <a:ext cx="398463" cy="2825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5336" name="Freeform 88"/>
          <p:cNvSpPr>
            <a:spLocks/>
          </p:cNvSpPr>
          <p:nvPr/>
        </p:nvSpPr>
        <p:spPr bwMode="auto">
          <a:xfrm>
            <a:off x="2373313" y="1892301"/>
            <a:ext cx="2182812" cy="1249363"/>
          </a:xfrm>
          <a:custGeom>
            <a:avLst/>
            <a:gdLst>
              <a:gd name="T0" fmla="*/ 0 w 1489"/>
              <a:gd name="T1" fmla="*/ 2147483647 h 787"/>
              <a:gd name="T2" fmla="*/ 2147483647 w 1489"/>
              <a:gd name="T3" fmla="*/ 2147483647 h 787"/>
              <a:gd name="T4" fmla="*/ 2147483647 w 1489"/>
              <a:gd name="T5" fmla="*/ 2147483647 h 787"/>
              <a:gd name="T6" fmla="*/ 2147483647 w 1489"/>
              <a:gd name="T7" fmla="*/ 2147483647 h 787"/>
              <a:gd name="T8" fmla="*/ 2147483647 w 1489"/>
              <a:gd name="T9" fmla="*/ 2147483647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9" h="787">
                <a:moveTo>
                  <a:pt x="0" y="61"/>
                </a:moveTo>
                <a:cubicBezTo>
                  <a:pt x="170" y="30"/>
                  <a:pt x="340" y="0"/>
                  <a:pt x="408" y="61"/>
                </a:cubicBezTo>
                <a:cubicBezTo>
                  <a:pt x="476" y="122"/>
                  <a:pt x="249" y="356"/>
                  <a:pt x="408" y="424"/>
                </a:cubicBezTo>
                <a:cubicBezTo>
                  <a:pt x="567" y="492"/>
                  <a:pt x="1233" y="409"/>
                  <a:pt x="1361" y="469"/>
                </a:cubicBezTo>
                <a:cubicBezTo>
                  <a:pt x="1489" y="529"/>
                  <a:pt x="1334" y="658"/>
                  <a:pt x="1179" y="787"/>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7" name="Freeform 89"/>
          <p:cNvSpPr>
            <a:spLocks/>
          </p:cNvSpPr>
          <p:nvPr/>
        </p:nvSpPr>
        <p:spPr bwMode="auto">
          <a:xfrm>
            <a:off x="2638426" y="2541589"/>
            <a:ext cx="1984375" cy="600075"/>
          </a:xfrm>
          <a:custGeom>
            <a:avLst/>
            <a:gdLst>
              <a:gd name="T0" fmla="*/ 0 w 1354"/>
              <a:gd name="T1" fmla="*/ 2147483647 h 378"/>
              <a:gd name="T2" fmla="*/ 2147483647 w 1354"/>
              <a:gd name="T3" fmla="*/ 2147483647 h 378"/>
              <a:gd name="T4" fmla="*/ 2147483647 w 1354"/>
              <a:gd name="T5" fmla="*/ 2147483647 h 378"/>
              <a:gd name="T6" fmla="*/ 0 60000 65536"/>
              <a:gd name="T7" fmla="*/ 0 60000 65536"/>
              <a:gd name="T8" fmla="*/ 0 60000 65536"/>
            </a:gdLst>
            <a:ahLst/>
            <a:cxnLst>
              <a:cxn ang="T6">
                <a:pos x="T0" y="T1"/>
              </a:cxn>
              <a:cxn ang="T7">
                <a:pos x="T2" y="T3"/>
              </a:cxn>
              <a:cxn ang="T8">
                <a:pos x="T4" y="T5"/>
              </a:cxn>
            </a:cxnLst>
            <a:rect l="0" t="0" r="r" b="b"/>
            <a:pathLst>
              <a:path w="1354" h="378">
                <a:moveTo>
                  <a:pt x="0" y="15"/>
                </a:moveTo>
                <a:cubicBezTo>
                  <a:pt x="503" y="7"/>
                  <a:pt x="1006" y="0"/>
                  <a:pt x="1180" y="60"/>
                </a:cubicBezTo>
                <a:cubicBezTo>
                  <a:pt x="1354" y="120"/>
                  <a:pt x="1067" y="325"/>
                  <a:pt x="1044" y="378"/>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8" name="Freeform 90"/>
          <p:cNvSpPr>
            <a:spLocks/>
          </p:cNvSpPr>
          <p:nvPr/>
        </p:nvSpPr>
        <p:spPr bwMode="auto">
          <a:xfrm>
            <a:off x="2638426" y="2576514"/>
            <a:ext cx="1851025" cy="636587"/>
          </a:xfrm>
          <a:custGeom>
            <a:avLst/>
            <a:gdLst>
              <a:gd name="T0" fmla="*/ 0 w 1263"/>
              <a:gd name="T1" fmla="*/ 2147483647 h 401"/>
              <a:gd name="T2" fmla="*/ 2147483647 w 1263"/>
              <a:gd name="T3" fmla="*/ 2147483647 h 401"/>
              <a:gd name="T4" fmla="*/ 2147483647 w 1263"/>
              <a:gd name="T5" fmla="*/ 2147483647 h 401"/>
              <a:gd name="T6" fmla="*/ 2147483647 w 1263"/>
              <a:gd name="T7" fmla="*/ 2147483647 h 401"/>
              <a:gd name="T8" fmla="*/ 2147483647 w 1263"/>
              <a:gd name="T9" fmla="*/ 2147483647 h 4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3" h="401">
                <a:moveTo>
                  <a:pt x="0" y="401"/>
                </a:moveTo>
                <a:cubicBezTo>
                  <a:pt x="91" y="385"/>
                  <a:pt x="182" y="370"/>
                  <a:pt x="227" y="310"/>
                </a:cubicBezTo>
                <a:cubicBezTo>
                  <a:pt x="272" y="250"/>
                  <a:pt x="121" y="76"/>
                  <a:pt x="272" y="38"/>
                </a:cubicBezTo>
                <a:cubicBezTo>
                  <a:pt x="423" y="0"/>
                  <a:pt x="1005" y="30"/>
                  <a:pt x="1134" y="83"/>
                </a:cubicBezTo>
                <a:cubicBezTo>
                  <a:pt x="1263" y="136"/>
                  <a:pt x="1153" y="246"/>
                  <a:pt x="1044" y="356"/>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39" name="Freeform 91"/>
          <p:cNvSpPr>
            <a:spLocks/>
          </p:cNvSpPr>
          <p:nvPr/>
        </p:nvSpPr>
        <p:spPr bwMode="auto">
          <a:xfrm>
            <a:off x="2638426" y="2457450"/>
            <a:ext cx="1909763" cy="1524000"/>
          </a:xfrm>
          <a:custGeom>
            <a:avLst/>
            <a:gdLst>
              <a:gd name="T0" fmla="*/ 0 w 1303"/>
              <a:gd name="T1" fmla="*/ 2147483647 h 960"/>
              <a:gd name="T2" fmla="*/ 2147483647 w 1303"/>
              <a:gd name="T3" fmla="*/ 2147483647 h 960"/>
              <a:gd name="T4" fmla="*/ 2147483647 w 1303"/>
              <a:gd name="T5" fmla="*/ 2147483647 h 960"/>
              <a:gd name="T6" fmla="*/ 2147483647 w 1303"/>
              <a:gd name="T7" fmla="*/ 2147483647 h 960"/>
              <a:gd name="T8" fmla="*/ 2147483647 w 1303"/>
              <a:gd name="T9" fmla="*/ 2147483647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3" h="960">
                <a:moveTo>
                  <a:pt x="0" y="839"/>
                </a:moveTo>
                <a:cubicBezTo>
                  <a:pt x="91" y="899"/>
                  <a:pt x="182" y="960"/>
                  <a:pt x="227" y="839"/>
                </a:cubicBezTo>
                <a:cubicBezTo>
                  <a:pt x="272" y="718"/>
                  <a:pt x="113" y="226"/>
                  <a:pt x="272" y="113"/>
                </a:cubicBezTo>
                <a:cubicBezTo>
                  <a:pt x="431" y="0"/>
                  <a:pt x="1057" y="105"/>
                  <a:pt x="1180" y="158"/>
                </a:cubicBezTo>
                <a:cubicBezTo>
                  <a:pt x="1303" y="211"/>
                  <a:pt x="1157" y="322"/>
                  <a:pt x="1012" y="43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0" name="Freeform 92"/>
          <p:cNvSpPr>
            <a:spLocks/>
          </p:cNvSpPr>
          <p:nvPr/>
        </p:nvSpPr>
        <p:spPr bwMode="auto">
          <a:xfrm>
            <a:off x="2638426" y="2373314"/>
            <a:ext cx="1984375" cy="2230437"/>
          </a:xfrm>
          <a:custGeom>
            <a:avLst/>
            <a:gdLst>
              <a:gd name="T0" fmla="*/ 0 w 1354"/>
              <a:gd name="T1" fmla="*/ 2147483647 h 1405"/>
              <a:gd name="T2" fmla="*/ 2147483647 w 1354"/>
              <a:gd name="T3" fmla="*/ 2147483647 h 1405"/>
              <a:gd name="T4" fmla="*/ 2147483647 w 1354"/>
              <a:gd name="T5" fmla="*/ 2147483647 h 1405"/>
              <a:gd name="T6" fmla="*/ 2147483647 w 1354"/>
              <a:gd name="T7" fmla="*/ 2147483647 h 1405"/>
              <a:gd name="T8" fmla="*/ 2147483647 w 1354"/>
              <a:gd name="T9" fmla="*/ 2147483647 h 1405"/>
              <a:gd name="T10" fmla="*/ 2147483647 w 1354"/>
              <a:gd name="T11" fmla="*/ 2147483647 h 1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4" h="1405">
                <a:moveTo>
                  <a:pt x="0" y="1391"/>
                </a:moveTo>
                <a:cubicBezTo>
                  <a:pt x="68" y="1383"/>
                  <a:pt x="137" y="1375"/>
                  <a:pt x="182" y="1345"/>
                </a:cubicBezTo>
                <a:cubicBezTo>
                  <a:pt x="227" y="1315"/>
                  <a:pt x="257" y="1405"/>
                  <a:pt x="272" y="1209"/>
                </a:cubicBezTo>
                <a:cubicBezTo>
                  <a:pt x="287" y="1013"/>
                  <a:pt x="113" y="332"/>
                  <a:pt x="272" y="166"/>
                </a:cubicBezTo>
                <a:cubicBezTo>
                  <a:pt x="431" y="0"/>
                  <a:pt x="1096" y="158"/>
                  <a:pt x="1225" y="211"/>
                </a:cubicBezTo>
                <a:cubicBezTo>
                  <a:pt x="1354" y="264"/>
                  <a:pt x="1074" y="439"/>
                  <a:pt x="1044" y="48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1" name="Freeform 93"/>
          <p:cNvSpPr>
            <a:spLocks/>
          </p:cNvSpPr>
          <p:nvPr/>
        </p:nvSpPr>
        <p:spPr bwMode="auto">
          <a:xfrm>
            <a:off x="2573338" y="2325689"/>
            <a:ext cx="2038350" cy="3190875"/>
          </a:xfrm>
          <a:custGeom>
            <a:avLst/>
            <a:gdLst>
              <a:gd name="T0" fmla="*/ 0 w 1391"/>
              <a:gd name="T1" fmla="*/ 2147483647 h 2010"/>
              <a:gd name="T2" fmla="*/ 2147483647 w 1391"/>
              <a:gd name="T3" fmla="*/ 2147483647 h 2010"/>
              <a:gd name="T4" fmla="*/ 2147483647 w 1391"/>
              <a:gd name="T5" fmla="*/ 2147483647 h 2010"/>
              <a:gd name="T6" fmla="*/ 2147483647 w 1391"/>
              <a:gd name="T7" fmla="*/ 2147483647 h 2010"/>
              <a:gd name="T8" fmla="*/ 2147483647 w 1391"/>
              <a:gd name="T9" fmla="*/ 2147483647 h 2010"/>
              <a:gd name="T10" fmla="*/ 2147483647 w 1391"/>
              <a:gd name="T11" fmla="*/ 2147483647 h 20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1" h="2010">
                <a:moveTo>
                  <a:pt x="0" y="2010"/>
                </a:moveTo>
                <a:cubicBezTo>
                  <a:pt x="19" y="1870"/>
                  <a:pt x="38" y="1731"/>
                  <a:pt x="91" y="1648"/>
                </a:cubicBezTo>
                <a:cubicBezTo>
                  <a:pt x="144" y="1565"/>
                  <a:pt x="279" y="1753"/>
                  <a:pt x="317" y="1511"/>
                </a:cubicBezTo>
                <a:cubicBezTo>
                  <a:pt x="355" y="1269"/>
                  <a:pt x="158" y="392"/>
                  <a:pt x="317" y="196"/>
                </a:cubicBezTo>
                <a:cubicBezTo>
                  <a:pt x="476" y="0"/>
                  <a:pt x="1149" y="279"/>
                  <a:pt x="1270" y="332"/>
                </a:cubicBezTo>
                <a:cubicBezTo>
                  <a:pt x="1391" y="385"/>
                  <a:pt x="1217" y="449"/>
                  <a:pt x="1043" y="514"/>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2" name="Freeform 94"/>
          <p:cNvSpPr>
            <a:spLocks/>
          </p:cNvSpPr>
          <p:nvPr/>
        </p:nvSpPr>
        <p:spPr bwMode="auto">
          <a:xfrm>
            <a:off x="2751139" y="2420938"/>
            <a:ext cx="1804987" cy="2328862"/>
          </a:xfrm>
          <a:custGeom>
            <a:avLst/>
            <a:gdLst>
              <a:gd name="T0" fmla="*/ 2147483647 w 1232"/>
              <a:gd name="T1" fmla="*/ 2147483647 h 1467"/>
              <a:gd name="T2" fmla="*/ 2147483647 w 1232"/>
              <a:gd name="T3" fmla="*/ 2147483647 h 1467"/>
              <a:gd name="T4" fmla="*/ 2147483647 w 1232"/>
              <a:gd name="T5" fmla="*/ 2147483647 h 1467"/>
              <a:gd name="T6" fmla="*/ 2147483647 w 1232"/>
              <a:gd name="T7" fmla="*/ 2147483647 h 1467"/>
              <a:gd name="T8" fmla="*/ 2147483647 w 1232"/>
              <a:gd name="T9" fmla="*/ 2147483647 h 14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2" h="1467">
                <a:moveTo>
                  <a:pt x="423" y="1361"/>
                </a:moveTo>
                <a:cubicBezTo>
                  <a:pt x="332" y="1414"/>
                  <a:pt x="241" y="1467"/>
                  <a:pt x="196" y="1270"/>
                </a:cubicBezTo>
                <a:cubicBezTo>
                  <a:pt x="151" y="1073"/>
                  <a:pt x="0" y="362"/>
                  <a:pt x="151" y="181"/>
                </a:cubicBezTo>
                <a:cubicBezTo>
                  <a:pt x="302" y="0"/>
                  <a:pt x="976" y="128"/>
                  <a:pt x="1104" y="181"/>
                </a:cubicBezTo>
                <a:cubicBezTo>
                  <a:pt x="1232" y="234"/>
                  <a:pt x="1077" y="366"/>
                  <a:pt x="922" y="499"/>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3" name="Freeform 95"/>
          <p:cNvSpPr>
            <a:spLocks/>
          </p:cNvSpPr>
          <p:nvPr/>
        </p:nvSpPr>
        <p:spPr bwMode="auto">
          <a:xfrm>
            <a:off x="3138488" y="2205038"/>
            <a:ext cx="1428750" cy="1008062"/>
          </a:xfrm>
          <a:custGeom>
            <a:avLst/>
            <a:gdLst>
              <a:gd name="T0" fmla="*/ 2147483647 w 975"/>
              <a:gd name="T1" fmla="*/ 0 h 635"/>
              <a:gd name="T2" fmla="*/ 2147483647 w 975"/>
              <a:gd name="T3" fmla="*/ 2147483647 h 635"/>
              <a:gd name="T4" fmla="*/ 2147483647 w 975"/>
              <a:gd name="T5" fmla="*/ 2147483647 h 635"/>
              <a:gd name="T6" fmla="*/ 2147483647 w 975"/>
              <a:gd name="T7" fmla="*/ 2147483647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5" h="635">
                <a:moveTo>
                  <a:pt x="204" y="0"/>
                </a:moveTo>
                <a:cubicBezTo>
                  <a:pt x="102" y="87"/>
                  <a:pt x="0" y="174"/>
                  <a:pt x="113" y="227"/>
                </a:cubicBezTo>
                <a:cubicBezTo>
                  <a:pt x="226" y="280"/>
                  <a:pt x="793" y="249"/>
                  <a:pt x="884" y="317"/>
                </a:cubicBezTo>
                <a:cubicBezTo>
                  <a:pt x="975" y="385"/>
                  <a:pt x="695" y="582"/>
                  <a:pt x="657" y="6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4" name="Freeform 96"/>
          <p:cNvSpPr>
            <a:spLocks/>
          </p:cNvSpPr>
          <p:nvPr/>
        </p:nvSpPr>
        <p:spPr bwMode="auto">
          <a:xfrm>
            <a:off x="4102100" y="2205038"/>
            <a:ext cx="266700" cy="1008062"/>
          </a:xfrm>
          <a:custGeom>
            <a:avLst/>
            <a:gdLst>
              <a:gd name="T0" fmla="*/ 0 w 182"/>
              <a:gd name="T1" fmla="*/ 0 h 635"/>
              <a:gd name="T2" fmla="*/ 2147483647 w 182"/>
              <a:gd name="T3" fmla="*/ 2147483647 h 635"/>
              <a:gd name="T4" fmla="*/ 0 w 182"/>
              <a:gd name="T5" fmla="*/ 2147483647 h 635"/>
              <a:gd name="T6" fmla="*/ 0 60000 65536"/>
              <a:gd name="T7" fmla="*/ 0 60000 65536"/>
              <a:gd name="T8" fmla="*/ 0 60000 65536"/>
            </a:gdLst>
            <a:ahLst/>
            <a:cxnLst>
              <a:cxn ang="T6">
                <a:pos x="T0" y="T1"/>
              </a:cxn>
              <a:cxn ang="T7">
                <a:pos x="T2" y="T3"/>
              </a:cxn>
              <a:cxn ang="T8">
                <a:pos x="T4" y="T5"/>
              </a:cxn>
            </a:cxnLst>
            <a:rect l="0" t="0" r="r" b="b"/>
            <a:pathLst>
              <a:path w="182" h="635">
                <a:moveTo>
                  <a:pt x="0" y="0"/>
                </a:moveTo>
                <a:cubicBezTo>
                  <a:pt x="91" y="83"/>
                  <a:pt x="182" y="166"/>
                  <a:pt x="182" y="272"/>
                </a:cubicBezTo>
                <a:cubicBezTo>
                  <a:pt x="182" y="378"/>
                  <a:pt x="91" y="506"/>
                  <a:pt x="0" y="6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5" name="Freeform 97"/>
          <p:cNvSpPr>
            <a:spLocks/>
          </p:cNvSpPr>
          <p:nvPr/>
        </p:nvSpPr>
        <p:spPr bwMode="auto">
          <a:xfrm>
            <a:off x="4168776" y="2276476"/>
            <a:ext cx="919163" cy="936625"/>
          </a:xfrm>
          <a:custGeom>
            <a:avLst/>
            <a:gdLst>
              <a:gd name="T0" fmla="*/ 2147483647 w 627"/>
              <a:gd name="T1" fmla="*/ 0 h 590"/>
              <a:gd name="T2" fmla="*/ 2147483647 w 627"/>
              <a:gd name="T3" fmla="*/ 2147483647 h 590"/>
              <a:gd name="T4" fmla="*/ 2147483647 w 627"/>
              <a:gd name="T5" fmla="*/ 2147483647 h 590"/>
              <a:gd name="T6" fmla="*/ 2147483647 w 627"/>
              <a:gd name="T7" fmla="*/ 2147483647 h 590"/>
              <a:gd name="T8" fmla="*/ 0 w 627"/>
              <a:gd name="T9" fmla="*/ 2147483647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590">
                <a:moveTo>
                  <a:pt x="453" y="0"/>
                </a:moveTo>
                <a:cubicBezTo>
                  <a:pt x="419" y="53"/>
                  <a:pt x="385" y="106"/>
                  <a:pt x="408" y="136"/>
                </a:cubicBezTo>
                <a:cubicBezTo>
                  <a:pt x="431" y="166"/>
                  <a:pt x="627" y="159"/>
                  <a:pt x="589" y="182"/>
                </a:cubicBezTo>
                <a:cubicBezTo>
                  <a:pt x="551" y="205"/>
                  <a:pt x="279" y="204"/>
                  <a:pt x="181" y="272"/>
                </a:cubicBezTo>
                <a:cubicBezTo>
                  <a:pt x="83" y="340"/>
                  <a:pt x="41" y="465"/>
                  <a:pt x="0" y="590"/>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6" name="Freeform 98"/>
          <p:cNvSpPr>
            <a:spLocks/>
          </p:cNvSpPr>
          <p:nvPr/>
        </p:nvSpPr>
        <p:spPr bwMode="auto">
          <a:xfrm>
            <a:off x="3890963" y="2276475"/>
            <a:ext cx="4741862" cy="865188"/>
          </a:xfrm>
          <a:custGeom>
            <a:avLst/>
            <a:gdLst>
              <a:gd name="T0" fmla="*/ 2147483647 w 3236"/>
              <a:gd name="T1" fmla="*/ 0 h 545"/>
              <a:gd name="T2" fmla="*/ 2147483647 w 3236"/>
              <a:gd name="T3" fmla="*/ 2147483647 h 545"/>
              <a:gd name="T4" fmla="*/ 2147483647 w 3236"/>
              <a:gd name="T5" fmla="*/ 2147483647 h 545"/>
              <a:gd name="T6" fmla="*/ 2147483647 w 3236"/>
              <a:gd name="T7" fmla="*/ 2147483647 h 545"/>
              <a:gd name="T8" fmla="*/ 2147483647 w 3236"/>
              <a:gd name="T9" fmla="*/ 2147483647 h 5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36" h="545">
                <a:moveTo>
                  <a:pt x="2911" y="0"/>
                </a:moveTo>
                <a:cubicBezTo>
                  <a:pt x="3073" y="87"/>
                  <a:pt x="3236" y="174"/>
                  <a:pt x="2820" y="227"/>
                </a:cubicBezTo>
                <a:cubicBezTo>
                  <a:pt x="2404" y="280"/>
                  <a:pt x="832" y="280"/>
                  <a:pt x="416" y="318"/>
                </a:cubicBezTo>
                <a:cubicBezTo>
                  <a:pt x="0" y="356"/>
                  <a:pt x="371" y="416"/>
                  <a:pt x="326" y="454"/>
                </a:cubicBezTo>
                <a:cubicBezTo>
                  <a:pt x="281" y="492"/>
                  <a:pt x="212" y="518"/>
                  <a:pt x="144" y="54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7" name="Freeform 99"/>
          <p:cNvSpPr>
            <a:spLocks/>
          </p:cNvSpPr>
          <p:nvPr/>
        </p:nvSpPr>
        <p:spPr bwMode="auto">
          <a:xfrm>
            <a:off x="3935414" y="2768601"/>
            <a:ext cx="3887787" cy="373063"/>
          </a:xfrm>
          <a:custGeom>
            <a:avLst/>
            <a:gdLst>
              <a:gd name="T0" fmla="*/ 2147483647 w 2653"/>
              <a:gd name="T1" fmla="*/ 2147483647 h 235"/>
              <a:gd name="T2" fmla="*/ 2147483647 w 2653"/>
              <a:gd name="T3" fmla="*/ 2147483647 h 235"/>
              <a:gd name="T4" fmla="*/ 2147483647 w 2653"/>
              <a:gd name="T5" fmla="*/ 2147483647 h 235"/>
              <a:gd name="T6" fmla="*/ 2147483647 w 2653"/>
              <a:gd name="T7" fmla="*/ 2147483647 h 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3" h="235">
                <a:moveTo>
                  <a:pt x="2653" y="98"/>
                </a:moveTo>
                <a:cubicBezTo>
                  <a:pt x="1711" y="49"/>
                  <a:pt x="770" y="0"/>
                  <a:pt x="385" y="8"/>
                </a:cubicBezTo>
                <a:cubicBezTo>
                  <a:pt x="0" y="16"/>
                  <a:pt x="385" y="106"/>
                  <a:pt x="340" y="144"/>
                </a:cubicBezTo>
                <a:cubicBezTo>
                  <a:pt x="295" y="182"/>
                  <a:pt x="151" y="220"/>
                  <a:pt x="113" y="235"/>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8" name="Freeform 100"/>
          <p:cNvSpPr>
            <a:spLocks/>
          </p:cNvSpPr>
          <p:nvPr/>
        </p:nvSpPr>
        <p:spPr bwMode="auto">
          <a:xfrm>
            <a:off x="4102101" y="2276476"/>
            <a:ext cx="5427663" cy="936625"/>
          </a:xfrm>
          <a:custGeom>
            <a:avLst/>
            <a:gdLst>
              <a:gd name="T0" fmla="*/ 2147483647 w 3704"/>
              <a:gd name="T1" fmla="*/ 0 h 590"/>
              <a:gd name="T2" fmla="*/ 2147483647 w 3704"/>
              <a:gd name="T3" fmla="*/ 2147483647 h 590"/>
              <a:gd name="T4" fmla="*/ 2147483647 w 3704"/>
              <a:gd name="T5" fmla="*/ 2147483647 h 590"/>
              <a:gd name="T6" fmla="*/ 2147483647 w 3704"/>
              <a:gd name="T7" fmla="*/ 2147483647 h 590"/>
              <a:gd name="T8" fmla="*/ 0 w 3704"/>
              <a:gd name="T9" fmla="*/ 2147483647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4" h="590">
                <a:moveTo>
                  <a:pt x="3311" y="0"/>
                </a:moveTo>
                <a:cubicBezTo>
                  <a:pt x="3507" y="109"/>
                  <a:pt x="3704" y="219"/>
                  <a:pt x="3175" y="272"/>
                </a:cubicBezTo>
                <a:cubicBezTo>
                  <a:pt x="2646" y="325"/>
                  <a:pt x="642" y="280"/>
                  <a:pt x="136" y="318"/>
                </a:cubicBezTo>
                <a:lnTo>
                  <a:pt x="136" y="499"/>
                </a:lnTo>
                <a:cubicBezTo>
                  <a:pt x="113" y="544"/>
                  <a:pt x="56" y="567"/>
                  <a:pt x="0" y="590"/>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49" name="Freeform 101"/>
          <p:cNvSpPr>
            <a:spLocks/>
          </p:cNvSpPr>
          <p:nvPr/>
        </p:nvSpPr>
        <p:spPr bwMode="auto">
          <a:xfrm>
            <a:off x="4168775" y="2541589"/>
            <a:ext cx="2058988" cy="1836737"/>
          </a:xfrm>
          <a:custGeom>
            <a:avLst/>
            <a:gdLst>
              <a:gd name="T0" fmla="*/ 2147483647 w 1405"/>
              <a:gd name="T1" fmla="*/ 2147483647 h 1157"/>
              <a:gd name="T2" fmla="*/ 2147483647 w 1405"/>
              <a:gd name="T3" fmla="*/ 2147483647 h 1157"/>
              <a:gd name="T4" fmla="*/ 2147483647 w 1405"/>
              <a:gd name="T5" fmla="*/ 2147483647 h 1157"/>
              <a:gd name="T6" fmla="*/ 2147483647 w 1405"/>
              <a:gd name="T7" fmla="*/ 2147483647 h 1157"/>
              <a:gd name="T8" fmla="*/ 2147483647 w 1405"/>
              <a:gd name="T9" fmla="*/ 2147483647 h 1157"/>
              <a:gd name="T10" fmla="*/ 0 w 1405"/>
              <a:gd name="T11" fmla="*/ 2147483647 h 1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5" h="1157">
                <a:moveTo>
                  <a:pt x="907" y="922"/>
                </a:moveTo>
                <a:cubicBezTo>
                  <a:pt x="895" y="960"/>
                  <a:pt x="884" y="998"/>
                  <a:pt x="952" y="1013"/>
                </a:cubicBezTo>
                <a:cubicBezTo>
                  <a:pt x="1020" y="1028"/>
                  <a:pt x="1270" y="1157"/>
                  <a:pt x="1315" y="1013"/>
                </a:cubicBezTo>
                <a:cubicBezTo>
                  <a:pt x="1360" y="869"/>
                  <a:pt x="1405" y="302"/>
                  <a:pt x="1224" y="151"/>
                </a:cubicBezTo>
                <a:cubicBezTo>
                  <a:pt x="1043" y="0"/>
                  <a:pt x="430" y="60"/>
                  <a:pt x="226" y="105"/>
                </a:cubicBezTo>
                <a:cubicBezTo>
                  <a:pt x="22" y="150"/>
                  <a:pt x="11" y="286"/>
                  <a:pt x="0" y="423"/>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0" name="Freeform 102"/>
          <p:cNvSpPr>
            <a:spLocks/>
          </p:cNvSpPr>
          <p:nvPr/>
        </p:nvSpPr>
        <p:spPr bwMode="auto">
          <a:xfrm>
            <a:off x="4102100" y="2457450"/>
            <a:ext cx="2336800" cy="2700338"/>
          </a:xfrm>
          <a:custGeom>
            <a:avLst/>
            <a:gdLst>
              <a:gd name="T0" fmla="*/ 2147483647 w 1595"/>
              <a:gd name="T1" fmla="*/ 2147483647 h 1701"/>
              <a:gd name="T2" fmla="*/ 2147483647 w 1595"/>
              <a:gd name="T3" fmla="*/ 2147483647 h 1701"/>
              <a:gd name="T4" fmla="*/ 2147483647 w 1595"/>
              <a:gd name="T5" fmla="*/ 2147483647 h 1701"/>
              <a:gd name="T6" fmla="*/ 2147483647 w 1595"/>
              <a:gd name="T7" fmla="*/ 2147483647 h 1701"/>
              <a:gd name="T8" fmla="*/ 2147483647 w 1595"/>
              <a:gd name="T9" fmla="*/ 2147483647 h 1701"/>
              <a:gd name="T10" fmla="*/ 2147483647 w 1595"/>
              <a:gd name="T11" fmla="*/ 2147483647 h 1701"/>
              <a:gd name="T12" fmla="*/ 2147483647 w 1595"/>
              <a:gd name="T13" fmla="*/ 2147483647 h 1701"/>
              <a:gd name="T14" fmla="*/ 2147483647 w 1595"/>
              <a:gd name="T15" fmla="*/ 2147483647 h 1701"/>
              <a:gd name="T16" fmla="*/ 0 w 1595"/>
              <a:gd name="T17" fmla="*/ 2147483647 h 17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5" h="1701">
                <a:moveTo>
                  <a:pt x="1043" y="1610"/>
                </a:moveTo>
                <a:cubicBezTo>
                  <a:pt x="1130" y="1655"/>
                  <a:pt x="1217" y="1701"/>
                  <a:pt x="1270" y="1701"/>
                </a:cubicBezTo>
                <a:cubicBezTo>
                  <a:pt x="1323" y="1701"/>
                  <a:pt x="1346" y="1663"/>
                  <a:pt x="1361" y="1610"/>
                </a:cubicBezTo>
                <a:cubicBezTo>
                  <a:pt x="1376" y="1557"/>
                  <a:pt x="1353" y="1617"/>
                  <a:pt x="1361" y="1383"/>
                </a:cubicBezTo>
                <a:cubicBezTo>
                  <a:pt x="1369" y="1149"/>
                  <a:pt x="1595" y="408"/>
                  <a:pt x="1406" y="204"/>
                </a:cubicBezTo>
                <a:cubicBezTo>
                  <a:pt x="1217" y="0"/>
                  <a:pt x="423" y="135"/>
                  <a:pt x="227" y="158"/>
                </a:cubicBezTo>
                <a:cubicBezTo>
                  <a:pt x="31" y="181"/>
                  <a:pt x="257" y="295"/>
                  <a:pt x="227" y="340"/>
                </a:cubicBezTo>
                <a:cubicBezTo>
                  <a:pt x="197" y="385"/>
                  <a:pt x="84" y="408"/>
                  <a:pt x="46" y="431"/>
                </a:cubicBezTo>
                <a:cubicBezTo>
                  <a:pt x="8" y="454"/>
                  <a:pt x="4" y="465"/>
                  <a:pt x="0" y="476"/>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1" name="Freeform 103"/>
          <p:cNvSpPr>
            <a:spLocks/>
          </p:cNvSpPr>
          <p:nvPr/>
        </p:nvSpPr>
        <p:spPr bwMode="auto">
          <a:xfrm>
            <a:off x="4079876" y="2565400"/>
            <a:ext cx="2614613" cy="1727200"/>
          </a:xfrm>
          <a:custGeom>
            <a:avLst/>
            <a:gdLst>
              <a:gd name="T0" fmla="*/ 2147483647 w 1784"/>
              <a:gd name="T1" fmla="*/ 2147483647 h 1088"/>
              <a:gd name="T2" fmla="*/ 2147483647 w 1784"/>
              <a:gd name="T3" fmla="*/ 2147483647 h 1088"/>
              <a:gd name="T4" fmla="*/ 2147483647 w 1784"/>
              <a:gd name="T5" fmla="*/ 2147483647 h 1088"/>
              <a:gd name="T6" fmla="*/ 2147483647 w 1784"/>
              <a:gd name="T7" fmla="*/ 2147483647 h 1088"/>
              <a:gd name="T8" fmla="*/ 2147483647 w 1784"/>
              <a:gd name="T9" fmla="*/ 2147483647 h 1088"/>
              <a:gd name="T10" fmla="*/ 2147483647 w 1784"/>
              <a:gd name="T11" fmla="*/ 2147483647 h 1088"/>
              <a:gd name="T12" fmla="*/ 2147483647 w 1784"/>
              <a:gd name="T13" fmla="*/ 2147483647 h 10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4" h="1088">
                <a:moveTo>
                  <a:pt x="1784" y="771"/>
                </a:moveTo>
                <a:cubicBezTo>
                  <a:pt x="1727" y="846"/>
                  <a:pt x="1671" y="922"/>
                  <a:pt x="1603" y="952"/>
                </a:cubicBezTo>
                <a:cubicBezTo>
                  <a:pt x="1535" y="982"/>
                  <a:pt x="1406" y="1088"/>
                  <a:pt x="1376" y="952"/>
                </a:cubicBezTo>
                <a:cubicBezTo>
                  <a:pt x="1346" y="816"/>
                  <a:pt x="1618" y="272"/>
                  <a:pt x="1421" y="136"/>
                </a:cubicBezTo>
                <a:cubicBezTo>
                  <a:pt x="1224" y="0"/>
                  <a:pt x="394" y="113"/>
                  <a:pt x="197" y="136"/>
                </a:cubicBezTo>
                <a:cubicBezTo>
                  <a:pt x="0" y="159"/>
                  <a:pt x="265" y="234"/>
                  <a:pt x="242" y="272"/>
                </a:cubicBezTo>
                <a:cubicBezTo>
                  <a:pt x="219" y="310"/>
                  <a:pt x="140" y="336"/>
                  <a:pt x="61" y="363"/>
                </a:cubicBez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2" name="Freeform 104"/>
          <p:cNvSpPr>
            <a:spLocks/>
          </p:cNvSpPr>
          <p:nvPr/>
        </p:nvSpPr>
        <p:spPr bwMode="auto">
          <a:xfrm>
            <a:off x="4102100" y="2276476"/>
            <a:ext cx="5716588" cy="936625"/>
          </a:xfrm>
          <a:custGeom>
            <a:avLst/>
            <a:gdLst>
              <a:gd name="T0" fmla="*/ 2147483647 w 3901"/>
              <a:gd name="T1" fmla="*/ 0 h 590"/>
              <a:gd name="T2" fmla="*/ 2147483647 w 3901"/>
              <a:gd name="T3" fmla="*/ 2147483647 h 590"/>
              <a:gd name="T4" fmla="*/ 2147483647 w 3901"/>
              <a:gd name="T5" fmla="*/ 2147483647 h 590"/>
              <a:gd name="T6" fmla="*/ 2147483647 w 3901"/>
              <a:gd name="T7" fmla="*/ 2147483647 h 590"/>
              <a:gd name="T8" fmla="*/ 2147483647 w 3901"/>
              <a:gd name="T9" fmla="*/ 2147483647 h 590"/>
              <a:gd name="T10" fmla="*/ 0 w 3901"/>
              <a:gd name="T11" fmla="*/ 2147483647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01" h="590">
                <a:moveTo>
                  <a:pt x="3901" y="0"/>
                </a:moveTo>
                <a:cubicBezTo>
                  <a:pt x="3844" y="87"/>
                  <a:pt x="3788" y="174"/>
                  <a:pt x="3720" y="227"/>
                </a:cubicBezTo>
                <a:cubicBezTo>
                  <a:pt x="3652" y="280"/>
                  <a:pt x="3591" y="303"/>
                  <a:pt x="3493" y="318"/>
                </a:cubicBezTo>
                <a:lnTo>
                  <a:pt x="3130" y="318"/>
                </a:lnTo>
                <a:cubicBezTo>
                  <a:pt x="2578" y="310"/>
                  <a:pt x="704" y="227"/>
                  <a:pt x="182" y="272"/>
                </a:cubicBezTo>
                <a:lnTo>
                  <a:pt x="0" y="590"/>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3" name="Freeform 105"/>
          <p:cNvSpPr>
            <a:spLocks/>
          </p:cNvSpPr>
          <p:nvPr/>
        </p:nvSpPr>
        <p:spPr bwMode="auto">
          <a:xfrm>
            <a:off x="4168775" y="2624138"/>
            <a:ext cx="5583238" cy="588962"/>
          </a:xfrm>
          <a:custGeom>
            <a:avLst/>
            <a:gdLst>
              <a:gd name="T0" fmla="*/ 2147483647 w 3810"/>
              <a:gd name="T1" fmla="*/ 2147483647 h 371"/>
              <a:gd name="T2" fmla="*/ 2147483647 w 3810"/>
              <a:gd name="T3" fmla="*/ 2147483647 h 371"/>
              <a:gd name="T4" fmla="*/ 2147483647 w 3810"/>
              <a:gd name="T5" fmla="*/ 2147483647 h 371"/>
              <a:gd name="T6" fmla="*/ 2147483647 w 3810"/>
              <a:gd name="T7" fmla="*/ 2147483647 h 371"/>
              <a:gd name="T8" fmla="*/ 0 w 3810"/>
              <a:gd name="T9" fmla="*/ 2147483647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0" h="371">
                <a:moveTo>
                  <a:pt x="3810" y="235"/>
                </a:moveTo>
                <a:cubicBezTo>
                  <a:pt x="3779" y="159"/>
                  <a:pt x="3749" y="83"/>
                  <a:pt x="3628" y="53"/>
                </a:cubicBezTo>
                <a:lnTo>
                  <a:pt x="3084" y="53"/>
                </a:lnTo>
                <a:cubicBezTo>
                  <a:pt x="2494" y="53"/>
                  <a:pt x="604" y="0"/>
                  <a:pt x="90" y="53"/>
                </a:cubicBezTo>
                <a:lnTo>
                  <a:pt x="0" y="371"/>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4" name="Freeform 106"/>
          <p:cNvSpPr>
            <a:spLocks/>
          </p:cNvSpPr>
          <p:nvPr/>
        </p:nvSpPr>
        <p:spPr bwMode="auto">
          <a:xfrm>
            <a:off x="4168776" y="2589214"/>
            <a:ext cx="5307013" cy="623887"/>
          </a:xfrm>
          <a:custGeom>
            <a:avLst/>
            <a:gdLst>
              <a:gd name="T0" fmla="*/ 2147483647 w 3621"/>
              <a:gd name="T1" fmla="*/ 2147483647 h 393"/>
              <a:gd name="T2" fmla="*/ 2147483647 w 3621"/>
              <a:gd name="T3" fmla="*/ 2147483647 h 393"/>
              <a:gd name="T4" fmla="*/ 2147483647 w 3621"/>
              <a:gd name="T5" fmla="*/ 2147483647 h 393"/>
              <a:gd name="T6" fmla="*/ 2147483647 w 3621"/>
              <a:gd name="T7" fmla="*/ 2147483647 h 393"/>
              <a:gd name="T8" fmla="*/ 0 w 3621"/>
              <a:gd name="T9" fmla="*/ 2147483647 h 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1" h="393">
                <a:moveTo>
                  <a:pt x="3356" y="257"/>
                </a:moveTo>
                <a:cubicBezTo>
                  <a:pt x="3488" y="158"/>
                  <a:pt x="3621" y="60"/>
                  <a:pt x="3447" y="30"/>
                </a:cubicBezTo>
                <a:cubicBezTo>
                  <a:pt x="3273" y="0"/>
                  <a:pt x="2865" y="75"/>
                  <a:pt x="2313" y="75"/>
                </a:cubicBezTo>
                <a:lnTo>
                  <a:pt x="136" y="30"/>
                </a:lnTo>
                <a:lnTo>
                  <a:pt x="0" y="393"/>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5" name="Freeform 107"/>
          <p:cNvSpPr>
            <a:spLocks/>
          </p:cNvSpPr>
          <p:nvPr/>
        </p:nvSpPr>
        <p:spPr bwMode="auto">
          <a:xfrm>
            <a:off x="4168775" y="2528888"/>
            <a:ext cx="5583238" cy="1439862"/>
          </a:xfrm>
          <a:custGeom>
            <a:avLst/>
            <a:gdLst>
              <a:gd name="T0" fmla="*/ 2147483647 w 3810"/>
              <a:gd name="T1" fmla="*/ 2147483647 h 907"/>
              <a:gd name="T2" fmla="*/ 2147483647 w 3810"/>
              <a:gd name="T3" fmla="*/ 2147483647 h 907"/>
              <a:gd name="T4" fmla="*/ 2147483647 w 3810"/>
              <a:gd name="T5" fmla="*/ 2147483647 h 907"/>
              <a:gd name="T6" fmla="*/ 2147483647 w 3810"/>
              <a:gd name="T7" fmla="*/ 2147483647 h 907"/>
              <a:gd name="T8" fmla="*/ 2147483647 w 3810"/>
              <a:gd name="T9" fmla="*/ 2147483647 h 907"/>
              <a:gd name="T10" fmla="*/ 0 w 3810"/>
              <a:gd name="T11" fmla="*/ 2147483647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10" h="907">
                <a:moveTo>
                  <a:pt x="3719" y="794"/>
                </a:moveTo>
                <a:cubicBezTo>
                  <a:pt x="3640" y="850"/>
                  <a:pt x="3561" y="907"/>
                  <a:pt x="3538" y="794"/>
                </a:cubicBezTo>
                <a:cubicBezTo>
                  <a:pt x="3515" y="681"/>
                  <a:pt x="3810" y="226"/>
                  <a:pt x="3583" y="113"/>
                </a:cubicBezTo>
                <a:cubicBezTo>
                  <a:pt x="3356" y="0"/>
                  <a:pt x="2751" y="120"/>
                  <a:pt x="2177" y="113"/>
                </a:cubicBezTo>
                <a:lnTo>
                  <a:pt x="136" y="68"/>
                </a:lnTo>
                <a:lnTo>
                  <a:pt x="0" y="431"/>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6" name="Freeform 108"/>
          <p:cNvSpPr>
            <a:spLocks/>
          </p:cNvSpPr>
          <p:nvPr/>
        </p:nvSpPr>
        <p:spPr bwMode="auto">
          <a:xfrm>
            <a:off x="4102101" y="2503489"/>
            <a:ext cx="5648325" cy="1622425"/>
          </a:xfrm>
          <a:custGeom>
            <a:avLst/>
            <a:gdLst>
              <a:gd name="T0" fmla="*/ 2147483647 w 3855"/>
              <a:gd name="T1" fmla="*/ 2147483647 h 1022"/>
              <a:gd name="T2" fmla="*/ 2147483647 w 3855"/>
              <a:gd name="T3" fmla="*/ 2147483647 h 1022"/>
              <a:gd name="T4" fmla="*/ 2147483647 w 3855"/>
              <a:gd name="T5" fmla="*/ 2147483647 h 1022"/>
              <a:gd name="T6" fmla="*/ 2147483647 w 3855"/>
              <a:gd name="T7" fmla="*/ 2147483647 h 1022"/>
              <a:gd name="T8" fmla="*/ 2147483647 w 3855"/>
              <a:gd name="T9" fmla="*/ 2147483647 h 1022"/>
              <a:gd name="T10" fmla="*/ 0 w 3855"/>
              <a:gd name="T11" fmla="*/ 2147483647 h 10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5" h="1022">
                <a:moveTo>
                  <a:pt x="3266" y="855"/>
                </a:moveTo>
                <a:cubicBezTo>
                  <a:pt x="3391" y="938"/>
                  <a:pt x="3516" y="1022"/>
                  <a:pt x="3584" y="901"/>
                </a:cubicBezTo>
                <a:cubicBezTo>
                  <a:pt x="3652" y="780"/>
                  <a:pt x="3855" y="258"/>
                  <a:pt x="3674" y="129"/>
                </a:cubicBezTo>
                <a:cubicBezTo>
                  <a:pt x="3493" y="0"/>
                  <a:pt x="3077" y="129"/>
                  <a:pt x="2495" y="129"/>
                </a:cubicBezTo>
                <a:lnTo>
                  <a:pt x="182" y="129"/>
                </a:lnTo>
                <a:lnTo>
                  <a:pt x="0" y="447"/>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7" name="Freeform 109"/>
          <p:cNvSpPr>
            <a:spLocks/>
          </p:cNvSpPr>
          <p:nvPr/>
        </p:nvSpPr>
        <p:spPr bwMode="auto">
          <a:xfrm>
            <a:off x="4168776" y="2493963"/>
            <a:ext cx="5472113" cy="2171700"/>
          </a:xfrm>
          <a:custGeom>
            <a:avLst/>
            <a:gdLst>
              <a:gd name="T0" fmla="*/ 2147483647 w 3734"/>
              <a:gd name="T1" fmla="*/ 2147483647 h 1368"/>
              <a:gd name="T2" fmla="*/ 2147483647 w 3734"/>
              <a:gd name="T3" fmla="*/ 2147483647 h 1368"/>
              <a:gd name="T4" fmla="*/ 2147483647 w 3734"/>
              <a:gd name="T5" fmla="*/ 2147483647 h 1368"/>
              <a:gd name="T6" fmla="*/ 2147483647 w 3734"/>
              <a:gd name="T7" fmla="*/ 2147483647 h 1368"/>
              <a:gd name="T8" fmla="*/ 2147483647 w 3734"/>
              <a:gd name="T9" fmla="*/ 2147483647 h 1368"/>
              <a:gd name="T10" fmla="*/ 0 w 3734"/>
              <a:gd name="T11" fmla="*/ 2147483647 h 13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34" h="1368">
                <a:moveTo>
                  <a:pt x="3220" y="1315"/>
                </a:moveTo>
                <a:cubicBezTo>
                  <a:pt x="3345" y="1341"/>
                  <a:pt x="3470" y="1368"/>
                  <a:pt x="3538" y="1179"/>
                </a:cubicBezTo>
                <a:cubicBezTo>
                  <a:pt x="3606" y="990"/>
                  <a:pt x="3734" y="362"/>
                  <a:pt x="3628" y="181"/>
                </a:cubicBezTo>
                <a:cubicBezTo>
                  <a:pt x="3522" y="0"/>
                  <a:pt x="3477" y="98"/>
                  <a:pt x="2903" y="90"/>
                </a:cubicBezTo>
                <a:lnTo>
                  <a:pt x="181" y="135"/>
                </a:lnTo>
                <a:lnTo>
                  <a:pt x="0" y="453"/>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8" name="Freeform 110"/>
          <p:cNvSpPr>
            <a:spLocks/>
          </p:cNvSpPr>
          <p:nvPr/>
        </p:nvSpPr>
        <p:spPr bwMode="auto">
          <a:xfrm>
            <a:off x="4168775" y="2636839"/>
            <a:ext cx="5316538" cy="2700337"/>
          </a:xfrm>
          <a:custGeom>
            <a:avLst/>
            <a:gdLst>
              <a:gd name="T0" fmla="*/ 2147483647 w 3628"/>
              <a:gd name="T1" fmla="*/ 2147483647 h 1701"/>
              <a:gd name="T2" fmla="*/ 2147483647 w 3628"/>
              <a:gd name="T3" fmla="*/ 2147483647 h 1701"/>
              <a:gd name="T4" fmla="*/ 2147483647 w 3628"/>
              <a:gd name="T5" fmla="*/ 2147483647 h 1701"/>
              <a:gd name="T6" fmla="*/ 2147483647 w 3628"/>
              <a:gd name="T7" fmla="*/ 2147483647 h 1701"/>
              <a:gd name="T8" fmla="*/ 2147483647 w 3628"/>
              <a:gd name="T9" fmla="*/ 0 h 1701"/>
              <a:gd name="T10" fmla="*/ 0 w 3628"/>
              <a:gd name="T11" fmla="*/ 2147483647 h 17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28" h="1701">
                <a:moveTo>
                  <a:pt x="3220" y="1678"/>
                </a:moveTo>
                <a:cubicBezTo>
                  <a:pt x="3261" y="1689"/>
                  <a:pt x="3303" y="1701"/>
                  <a:pt x="3356" y="1633"/>
                </a:cubicBezTo>
                <a:cubicBezTo>
                  <a:pt x="3409" y="1565"/>
                  <a:pt x="3493" y="1535"/>
                  <a:pt x="3538" y="1270"/>
                </a:cubicBezTo>
                <a:lnTo>
                  <a:pt x="3628" y="45"/>
                </a:lnTo>
                <a:lnTo>
                  <a:pt x="136" y="0"/>
                </a:lnTo>
                <a:lnTo>
                  <a:pt x="0" y="408"/>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59" name="Freeform 111"/>
          <p:cNvSpPr>
            <a:spLocks/>
          </p:cNvSpPr>
          <p:nvPr/>
        </p:nvSpPr>
        <p:spPr bwMode="auto">
          <a:xfrm>
            <a:off x="4168776" y="2419350"/>
            <a:ext cx="5516563" cy="2317750"/>
          </a:xfrm>
          <a:custGeom>
            <a:avLst/>
            <a:gdLst>
              <a:gd name="T0" fmla="*/ 2147483647 w 3764"/>
              <a:gd name="T1" fmla="*/ 2147483647 h 1460"/>
              <a:gd name="T2" fmla="*/ 2147483647 w 3764"/>
              <a:gd name="T3" fmla="*/ 2147483647 h 1460"/>
              <a:gd name="T4" fmla="*/ 2147483647 w 3764"/>
              <a:gd name="T5" fmla="*/ 2147483647 h 1460"/>
              <a:gd name="T6" fmla="*/ 2147483647 w 3764"/>
              <a:gd name="T7" fmla="*/ 2147483647 h 1460"/>
              <a:gd name="T8" fmla="*/ 2147483647 w 3764"/>
              <a:gd name="T9" fmla="*/ 2147483647 h 1460"/>
              <a:gd name="T10" fmla="*/ 0 w 3764"/>
              <a:gd name="T11" fmla="*/ 2147483647 h 1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64" h="1460">
                <a:moveTo>
                  <a:pt x="3764" y="1316"/>
                </a:moveTo>
                <a:cubicBezTo>
                  <a:pt x="3662" y="1388"/>
                  <a:pt x="3561" y="1460"/>
                  <a:pt x="3538" y="1271"/>
                </a:cubicBezTo>
                <a:cubicBezTo>
                  <a:pt x="3515" y="1082"/>
                  <a:pt x="3719" y="364"/>
                  <a:pt x="3628" y="182"/>
                </a:cubicBezTo>
                <a:cubicBezTo>
                  <a:pt x="3537" y="0"/>
                  <a:pt x="3567" y="182"/>
                  <a:pt x="2993" y="182"/>
                </a:cubicBezTo>
                <a:lnTo>
                  <a:pt x="181" y="182"/>
                </a:lnTo>
                <a:lnTo>
                  <a:pt x="0" y="545"/>
                </a:lnTo>
              </a:path>
            </a:pathLst>
          </a:custGeom>
          <a:noFill/>
          <a:ln w="19050" cap="flat" cmpd="sng">
            <a:solidFill>
              <a:srgbClr val="996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60" name="Oval 112"/>
          <p:cNvSpPr>
            <a:spLocks noChangeArrowheads="1"/>
          </p:cNvSpPr>
          <p:nvPr/>
        </p:nvSpPr>
        <p:spPr bwMode="auto">
          <a:xfrm>
            <a:off x="3836989" y="2636838"/>
            <a:ext cx="930275" cy="1008062"/>
          </a:xfrm>
          <a:prstGeom prst="ellipse">
            <a:avLst/>
          </a:prstGeom>
          <a:noFill/>
          <a:ln w="762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600" b="0" i="0" u="none" strike="noStrike" kern="0" cap="none" spc="0" normalizeH="0" baseline="0" noProof="0">
              <a:ln>
                <a:noFill/>
              </a:ln>
              <a:solidFill>
                <a:schemeClr val="tx1"/>
              </a:solidFill>
              <a:effectLst/>
              <a:uLnTx/>
              <a:uFillTx/>
              <a:latin typeface="Arial" pitchFamily="34" charset="0"/>
            </a:endParaRPr>
          </a:p>
        </p:txBody>
      </p:sp>
      <p:pic>
        <p:nvPicPr>
          <p:cNvPr id="565361" name="Picture 113" descr="comms-roo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8" y="1052514"/>
            <a:ext cx="6513512"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5362" name="Rectangle 114"/>
          <p:cNvSpPr>
            <a:spLocks noChangeArrowheads="1"/>
          </p:cNvSpPr>
          <p:nvPr/>
        </p:nvSpPr>
        <p:spPr bwMode="auto">
          <a:xfrm>
            <a:off x="1643064" y="1052514"/>
            <a:ext cx="8707437" cy="5400675"/>
          </a:xfrm>
          <a:prstGeom prst="rect">
            <a:avLst/>
          </a:prstGeom>
          <a:solidFill>
            <a:schemeClr val="bg1">
              <a:alpha val="79999"/>
            </a:schemeClr>
          </a:solidFill>
          <a:ln>
            <a:noFill/>
          </a:ln>
          <a:effectLst/>
          <a:extLs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600" b="0" i="0" u="none" strike="noStrike" kern="0" cap="none" spc="0" normalizeH="0" baseline="0" noProof="0">
              <a:ln>
                <a:noFill/>
              </a:ln>
              <a:solidFill>
                <a:schemeClr val="tx1"/>
              </a:solidFill>
              <a:effectLst/>
              <a:uLnTx/>
              <a:uFillTx/>
              <a:latin typeface="Arial" pitchFamily="34" charset="0"/>
            </a:endParaRPr>
          </a:p>
        </p:txBody>
      </p:sp>
      <p:grpSp>
        <p:nvGrpSpPr>
          <p:cNvPr id="565363" name="Group 115"/>
          <p:cNvGrpSpPr>
            <a:grpSpLocks/>
          </p:cNvGrpSpPr>
          <p:nvPr/>
        </p:nvGrpSpPr>
        <p:grpSpPr bwMode="auto">
          <a:xfrm>
            <a:off x="6827838" y="3068638"/>
            <a:ext cx="1238250" cy="1604962"/>
            <a:chOff x="2394" y="2432"/>
            <a:chExt cx="845" cy="1011"/>
          </a:xfrm>
        </p:grpSpPr>
        <p:pic>
          <p:nvPicPr>
            <p:cNvPr id="40018" name="Picture 116" descr="PABX"/>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4" y="2432"/>
              <a:ext cx="845" cy="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9" name="Text Box 117"/>
            <p:cNvSpPr txBox="1">
              <a:spLocks noChangeArrowheads="1"/>
            </p:cNvSpPr>
            <p:nvPr/>
          </p:nvSpPr>
          <p:spPr bwMode="auto">
            <a:xfrm>
              <a:off x="2575" y="2826"/>
              <a:ext cx="59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dirty="0">
                  <a:ln>
                    <a:noFill/>
                  </a:ln>
                  <a:solidFill>
                    <a:schemeClr val="tx1"/>
                  </a:solidFill>
                  <a:effectLst/>
                  <a:uLnTx/>
                  <a:uFillTx/>
                  <a:latin typeface="Arial" pitchFamily="34" charset="0"/>
                </a:rPr>
                <a:t>PABX</a:t>
              </a:r>
            </a:p>
          </p:txBody>
        </p:sp>
      </p:grpSp>
      <p:grpSp>
        <p:nvGrpSpPr>
          <p:cNvPr id="565366" name="Group 118"/>
          <p:cNvGrpSpPr>
            <a:grpSpLocks/>
          </p:cNvGrpSpPr>
          <p:nvPr/>
        </p:nvGrpSpPr>
        <p:grpSpPr bwMode="auto">
          <a:xfrm>
            <a:off x="2220913" y="4037013"/>
            <a:ext cx="2265362" cy="1624012"/>
            <a:chOff x="1306" y="2024"/>
            <a:chExt cx="1545" cy="1023"/>
          </a:xfrm>
        </p:grpSpPr>
        <p:pic>
          <p:nvPicPr>
            <p:cNvPr id="40016" name="Picture 119" descr="Switch_Cisco"/>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 y="2024"/>
              <a:ext cx="1545"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7" name="Text Box 120"/>
            <p:cNvSpPr txBox="1">
              <a:spLocks noChangeArrowheads="1"/>
            </p:cNvSpPr>
            <p:nvPr/>
          </p:nvSpPr>
          <p:spPr bwMode="auto">
            <a:xfrm>
              <a:off x="1759" y="2281"/>
              <a:ext cx="72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a:ln>
                    <a:noFill/>
                  </a:ln>
                  <a:solidFill>
                    <a:schemeClr val="bg1"/>
                  </a:solidFill>
                  <a:effectLst/>
                  <a:uLnTx/>
                  <a:uFillTx/>
                  <a:latin typeface="Arial" pitchFamily="34" charset="0"/>
                </a:rPr>
                <a:t>Switch</a:t>
              </a:r>
            </a:p>
          </p:txBody>
        </p:sp>
      </p:grpSp>
      <p:grpSp>
        <p:nvGrpSpPr>
          <p:cNvPr id="565369" name="Group 121"/>
          <p:cNvGrpSpPr>
            <a:grpSpLocks/>
          </p:cNvGrpSpPr>
          <p:nvPr/>
        </p:nvGrpSpPr>
        <p:grpSpPr bwMode="auto">
          <a:xfrm>
            <a:off x="2106613" y="3267075"/>
            <a:ext cx="2640012" cy="1314450"/>
            <a:chOff x="378" y="845"/>
            <a:chExt cx="1801" cy="828"/>
          </a:xfrm>
        </p:grpSpPr>
        <p:pic>
          <p:nvPicPr>
            <p:cNvPr id="40014" name="Picture 122" descr="router_cisco"/>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 y="845"/>
              <a:ext cx="1801"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5" name="Text Box 123"/>
            <p:cNvSpPr txBox="1">
              <a:spLocks noChangeArrowheads="1"/>
            </p:cNvSpPr>
            <p:nvPr/>
          </p:nvSpPr>
          <p:spPr bwMode="auto">
            <a:xfrm>
              <a:off x="988" y="1057"/>
              <a:ext cx="589"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a:ln>
                    <a:noFill/>
                  </a:ln>
                  <a:solidFill>
                    <a:schemeClr val="bg1"/>
                  </a:solidFill>
                  <a:effectLst/>
                  <a:uLnTx/>
                  <a:uFillTx/>
                  <a:latin typeface="Arial" pitchFamily="34" charset="0"/>
                </a:rPr>
                <a:t>Router</a:t>
              </a:r>
            </a:p>
          </p:txBody>
        </p:sp>
      </p:grpSp>
      <p:grpSp>
        <p:nvGrpSpPr>
          <p:cNvPr id="565372" name="Group 124"/>
          <p:cNvGrpSpPr>
            <a:grpSpLocks/>
          </p:cNvGrpSpPr>
          <p:nvPr/>
        </p:nvGrpSpPr>
        <p:grpSpPr bwMode="auto">
          <a:xfrm>
            <a:off x="4832351" y="3602039"/>
            <a:ext cx="1662113" cy="1722437"/>
            <a:chOff x="2122" y="2269"/>
            <a:chExt cx="1134" cy="1085"/>
          </a:xfrm>
        </p:grpSpPr>
        <p:pic>
          <p:nvPicPr>
            <p:cNvPr id="40012" name="Picture 125" descr="patchpan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2" y="2269"/>
              <a:ext cx="1134"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3" name="Text Box 126"/>
            <p:cNvSpPr txBox="1">
              <a:spLocks noChangeArrowheads="1"/>
            </p:cNvSpPr>
            <p:nvPr/>
          </p:nvSpPr>
          <p:spPr bwMode="auto">
            <a:xfrm>
              <a:off x="2122" y="3067"/>
              <a:ext cx="113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dirty="0">
                  <a:ln>
                    <a:noFill/>
                  </a:ln>
                  <a:solidFill>
                    <a:schemeClr val="tx1"/>
                  </a:solidFill>
                  <a:effectLst/>
                  <a:uLnTx/>
                  <a:uFillTx/>
                  <a:latin typeface="Arial" pitchFamily="34" charset="0"/>
                </a:rPr>
                <a:t>patch panel</a:t>
              </a:r>
            </a:p>
          </p:txBody>
        </p:sp>
      </p:grpSp>
      <p:grpSp>
        <p:nvGrpSpPr>
          <p:cNvPr id="565375" name="Group 127"/>
          <p:cNvGrpSpPr>
            <a:grpSpLocks/>
          </p:cNvGrpSpPr>
          <p:nvPr/>
        </p:nvGrpSpPr>
        <p:grpSpPr bwMode="auto">
          <a:xfrm>
            <a:off x="2371726" y="1978026"/>
            <a:ext cx="2193925" cy="1306513"/>
            <a:chOff x="579" y="1246"/>
            <a:chExt cx="1497" cy="823"/>
          </a:xfrm>
        </p:grpSpPr>
        <p:pic>
          <p:nvPicPr>
            <p:cNvPr id="40010" name="Picture 128" descr="Presentation_Panel_optic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 y="1626"/>
              <a:ext cx="149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1" name="Text Box 129"/>
            <p:cNvSpPr txBox="1">
              <a:spLocks noChangeArrowheads="1"/>
            </p:cNvSpPr>
            <p:nvPr/>
          </p:nvSpPr>
          <p:spPr bwMode="auto">
            <a:xfrm>
              <a:off x="625" y="1246"/>
              <a:ext cx="140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a:ln>
                    <a:noFill/>
                  </a:ln>
                  <a:solidFill>
                    <a:schemeClr val="tx1"/>
                  </a:solidFill>
                  <a:effectLst/>
                  <a:uLnTx/>
                  <a:uFillTx/>
                  <a:latin typeface="Arial" pitchFamily="34" charset="0"/>
                </a:rPr>
                <a:t>presentation panel (On-Net)</a:t>
              </a:r>
            </a:p>
          </p:txBody>
        </p:sp>
      </p:grpSp>
      <p:sp>
        <p:nvSpPr>
          <p:cNvPr id="565378" name="Freeform 130"/>
          <p:cNvSpPr>
            <a:spLocks/>
          </p:cNvSpPr>
          <p:nvPr/>
        </p:nvSpPr>
        <p:spPr bwMode="auto">
          <a:xfrm>
            <a:off x="4467225" y="4981576"/>
            <a:ext cx="1168400" cy="608013"/>
          </a:xfrm>
          <a:custGeom>
            <a:avLst/>
            <a:gdLst>
              <a:gd name="T0" fmla="*/ 2147483647 w 797"/>
              <a:gd name="T1" fmla="*/ 2147483647 h 383"/>
              <a:gd name="T2" fmla="*/ 2147483647 w 797"/>
              <a:gd name="T3" fmla="*/ 2147483647 h 383"/>
              <a:gd name="T4" fmla="*/ 0 w 797"/>
              <a:gd name="T5" fmla="*/ 0 h 383"/>
              <a:gd name="T6" fmla="*/ 0 60000 65536"/>
              <a:gd name="T7" fmla="*/ 0 60000 65536"/>
              <a:gd name="T8" fmla="*/ 0 60000 65536"/>
            </a:gdLst>
            <a:ahLst/>
            <a:cxnLst>
              <a:cxn ang="T6">
                <a:pos x="T0" y="T1"/>
              </a:cxn>
              <a:cxn ang="T7">
                <a:pos x="T2" y="T3"/>
              </a:cxn>
              <a:cxn ang="T8">
                <a:pos x="T4" y="T5"/>
              </a:cxn>
            </a:cxnLst>
            <a:rect l="0" t="0" r="r" b="b"/>
            <a:pathLst>
              <a:path w="797" h="383">
                <a:moveTo>
                  <a:pt x="797" y="170"/>
                </a:moveTo>
                <a:cubicBezTo>
                  <a:pt x="738" y="201"/>
                  <a:pt x="568" y="383"/>
                  <a:pt x="435" y="355"/>
                </a:cubicBezTo>
                <a:cubicBezTo>
                  <a:pt x="302" y="327"/>
                  <a:pt x="91" y="74"/>
                  <a:pt x="0" y="0"/>
                </a:cubicBezTo>
              </a:path>
            </a:pathLst>
          </a:custGeom>
          <a:noFill/>
          <a:ln w="57150" cap="flat" cmpd="sng">
            <a:solidFill>
              <a:srgbClr val="FF3300"/>
            </a:solidFill>
            <a:prstDash val="solid"/>
            <a:round/>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79" name="Freeform 131"/>
          <p:cNvSpPr>
            <a:spLocks/>
          </p:cNvSpPr>
          <p:nvPr/>
        </p:nvSpPr>
        <p:spPr bwMode="auto">
          <a:xfrm>
            <a:off x="4500563" y="4005264"/>
            <a:ext cx="266700" cy="795337"/>
          </a:xfrm>
          <a:custGeom>
            <a:avLst/>
            <a:gdLst>
              <a:gd name="T0" fmla="*/ 2147483647 w 182"/>
              <a:gd name="T1" fmla="*/ 0 h 501"/>
              <a:gd name="T2" fmla="*/ 2147483647 w 182"/>
              <a:gd name="T3" fmla="*/ 2147483647 h 501"/>
              <a:gd name="T4" fmla="*/ 0 w 182"/>
              <a:gd name="T5" fmla="*/ 2147483647 h 501"/>
              <a:gd name="T6" fmla="*/ 0 60000 65536"/>
              <a:gd name="T7" fmla="*/ 0 60000 65536"/>
              <a:gd name="T8" fmla="*/ 0 60000 65536"/>
            </a:gdLst>
            <a:ahLst/>
            <a:cxnLst>
              <a:cxn ang="T6">
                <a:pos x="T0" y="T1"/>
              </a:cxn>
              <a:cxn ang="T7">
                <a:pos x="T2" y="T3"/>
              </a:cxn>
              <a:cxn ang="T8">
                <a:pos x="T4" y="T5"/>
              </a:cxn>
            </a:cxnLst>
            <a:rect l="0" t="0" r="r" b="b"/>
            <a:pathLst>
              <a:path w="182" h="501">
                <a:moveTo>
                  <a:pt x="23" y="0"/>
                </a:moveTo>
                <a:cubicBezTo>
                  <a:pt x="49" y="43"/>
                  <a:pt x="182" y="183"/>
                  <a:pt x="178" y="266"/>
                </a:cubicBezTo>
                <a:cubicBezTo>
                  <a:pt x="174" y="349"/>
                  <a:pt x="37" y="452"/>
                  <a:pt x="0" y="501"/>
                </a:cubicBezTo>
              </a:path>
            </a:pathLst>
          </a:custGeom>
          <a:noFill/>
          <a:ln w="57150" cap="flat" cmpd="sng">
            <a:solidFill>
              <a:srgbClr val="FF3300"/>
            </a:solidFill>
            <a:prstDash val="solid"/>
            <a:round/>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80" name="Freeform 132"/>
          <p:cNvSpPr>
            <a:spLocks/>
          </p:cNvSpPr>
          <p:nvPr/>
        </p:nvSpPr>
        <p:spPr bwMode="auto">
          <a:xfrm>
            <a:off x="2646364" y="3059114"/>
            <a:ext cx="814387" cy="985837"/>
          </a:xfrm>
          <a:custGeom>
            <a:avLst/>
            <a:gdLst>
              <a:gd name="T0" fmla="*/ 2147483647 w 556"/>
              <a:gd name="T1" fmla="*/ 0 h 621"/>
              <a:gd name="T2" fmla="*/ 2147483647 w 556"/>
              <a:gd name="T3" fmla="*/ 2147483647 h 621"/>
              <a:gd name="T4" fmla="*/ 2147483647 w 556"/>
              <a:gd name="T5" fmla="*/ 2147483647 h 621"/>
              <a:gd name="T6" fmla="*/ 0 60000 65536"/>
              <a:gd name="T7" fmla="*/ 0 60000 65536"/>
              <a:gd name="T8" fmla="*/ 0 60000 65536"/>
            </a:gdLst>
            <a:ahLst/>
            <a:cxnLst>
              <a:cxn ang="T6">
                <a:pos x="T0" y="T1"/>
              </a:cxn>
              <a:cxn ang="T7">
                <a:pos x="T2" y="T3"/>
              </a:cxn>
              <a:cxn ang="T8">
                <a:pos x="T4" y="T5"/>
              </a:cxn>
            </a:cxnLst>
            <a:rect l="0" t="0" r="r" b="b"/>
            <a:pathLst>
              <a:path w="556" h="621">
                <a:moveTo>
                  <a:pt x="9" y="0"/>
                </a:moveTo>
                <a:cubicBezTo>
                  <a:pt x="23" y="81"/>
                  <a:pt x="0" y="385"/>
                  <a:pt x="91" y="488"/>
                </a:cubicBezTo>
                <a:cubicBezTo>
                  <a:pt x="182" y="591"/>
                  <a:pt x="459" y="593"/>
                  <a:pt x="556" y="621"/>
                </a:cubicBezTo>
              </a:path>
            </a:pathLst>
          </a:custGeom>
          <a:noFill/>
          <a:ln w="57150" cap="flat" cmpd="sng">
            <a:solidFill>
              <a:srgbClr val="FF3300"/>
            </a:solidFill>
            <a:prstDash val="solid"/>
            <a:round/>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81" name="Freeform 133"/>
          <p:cNvSpPr>
            <a:spLocks/>
          </p:cNvSpPr>
          <p:nvPr/>
        </p:nvSpPr>
        <p:spPr bwMode="auto">
          <a:xfrm>
            <a:off x="4078288" y="2587625"/>
            <a:ext cx="2824162" cy="788988"/>
          </a:xfrm>
          <a:custGeom>
            <a:avLst/>
            <a:gdLst>
              <a:gd name="T0" fmla="*/ 2147483647 w 1927"/>
              <a:gd name="T1" fmla="*/ 2147483647 h 497"/>
              <a:gd name="T2" fmla="*/ 2147483647 w 1927"/>
              <a:gd name="T3" fmla="*/ 2147483647 h 497"/>
              <a:gd name="T4" fmla="*/ 0 w 1927"/>
              <a:gd name="T5" fmla="*/ 2147483647 h 497"/>
              <a:gd name="T6" fmla="*/ 0 60000 65536"/>
              <a:gd name="T7" fmla="*/ 0 60000 65536"/>
              <a:gd name="T8" fmla="*/ 0 60000 65536"/>
            </a:gdLst>
            <a:ahLst/>
            <a:cxnLst>
              <a:cxn ang="T6">
                <a:pos x="T0" y="T1"/>
              </a:cxn>
              <a:cxn ang="T7">
                <a:pos x="T2" y="T3"/>
              </a:cxn>
              <a:cxn ang="T8">
                <a:pos x="T4" y="T5"/>
              </a:cxn>
            </a:cxnLst>
            <a:rect l="0" t="0" r="r" b="b"/>
            <a:pathLst>
              <a:path w="1927" h="497">
                <a:moveTo>
                  <a:pt x="1927" y="497"/>
                </a:moveTo>
                <a:cubicBezTo>
                  <a:pt x="1824" y="422"/>
                  <a:pt x="1628" y="78"/>
                  <a:pt x="1307" y="39"/>
                </a:cubicBezTo>
                <a:cubicBezTo>
                  <a:pt x="986" y="0"/>
                  <a:pt x="272" y="214"/>
                  <a:pt x="0" y="260"/>
                </a:cubicBezTo>
              </a:path>
            </a:pathLst>
          </a:custGeom>
          <a:noFill/>
          <a:ln w="57150" cap="flat" cmpd="sng">
            <a:solidFill>
              <a:srgbClr val="FF3300"/>
            </a:solidFill>
            <a:prstDash val="solid"/>
            <a:round/>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82" name="Freeform 134"/>
          <p:cNvSpPr>
            <a:spLocks/>
          </p:cNvSpPr>
          <p:nvPr/>
        </p:nvSpPr>
        <p:spPr bwMode="auto">
          <a:xfrm>
            <a:off x="3494089" y="1546226"/>
            <a:ext cx="1049337" cy="504825"/>
          </a:xfrm>
          <a:custGeom>
            <a:avLst/>
            <a:gdLst>
              <a:gd name="T0" fmla="*/ 2147483647 w 716"/>
              <a:gd name="T1" fmla="*/ 2147483647 h 318"/>
              <a:gd name="T2" fmla="*/ 2147483647 w 716"/>
              <a:gd name="T3" fmla="*/ 2147483647 h 318"/>
              <a:gd name="T4" fmla="*/ 0 w 716"/>
              <a:gd name="T5" fmla="*/ 2147483647 h 318"/>
              <a:gd name="T6" fmla="*/ 0 60000 65536"/>
              <a:gd name="T7" fmla="*/ 0 60000 65536"/>
              <a:gd name="T8" fmla="*/ 0 60000 65536"/>
            </a:gdLst>
            <a:ahLst/>
            <a:cxnLst>
              <a:cxn ang="T6">
                <a:pos x="T0" y="T1"/>
              </a:cxn>
              <a:cxn ang="T7">
                <a:pos x="T2" y="T3"/>
              </a:cxn>
              <a:cxn ang="T8">
                <a:pos x="T4" y="T5"/>
              </a:cxn>
            </a:cxnLst>
            <a:rect l="0" t="0" r="r" b="b"/>
            <a:pathLst>
              <a:path w="716" h="318">
                <a:moveTo>
                  <a:pt x="716" y="45"/>
                </a:moveTo>
                <a:cubicBezTo>
                  <a:pt x="626" y="46"/>
                  <a:pt x="296" y="0"/>
                  <a:pt x="177" y="45"/>
                </a:cubicBezTo>
                <a:cubicBezTo>
                  <a:pt x="58" y="90"/>
                  <a:pt x="37" y="261"/>
                  <a:pt x="0" y="318"/>
                </a:cubicBezTo>
              </a:path>
            </a:pathLst>
          </a:custGeom>
          <a:noFill/>
          <a:ln w="57150" cap="flat" cmpd="sng">
            <a:solidFill>
              <a:srgbClr val="FF33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383" name="Text Box 135"/>
          <p:cNvSpPr txBox="1">
            <a:spLocks noChangeArrowheads="1"/>
          </p:cNvSpPr>
          <p:nvPr/>
        </p:nvSpPr>
        <p:spPr bwMode="auto">
          <a:xfrm>
            <a:off x="4659451" y="1965326"/>
            <a:ext cx="21939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dirty="0">
                <a:ln>
                  <a:noFill/>
                </a:ln>
                <a:solidFill>
                  <a:schemeClr val="tx1"/>
                </a:solidFill>
                <a:effectLst/>
                <a:uLnTx/>
                <a:uFillTx/>
                <a:latin typeface="Arial" pitchFamily="34" charset="0"/>
              </a:rPr>
              <a:t>&gt; To the CPE/Mux</a:t>
            </a:r>
          </a:p>
        </p:txBody>
      </p:sp>
      <p:sp>
        <p:nvSpPr>
          <p:cNvPr id="142" name="Text Box 135"/>
          <p:cNvSpPr txBox="1">
            <a:spLocks noChangeArrowheads="1"/>
          </p:cNvSpPr>
          <p:nvPr/>
        </p:nvSpPr>
        <p:spPr bwMode="auto">
          <a:xfrm>
            <a:off x="8090901" y="1772229"/>
            <a:ext cx="21939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99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
                <a:srgbClr val="739DC3"/>
              </a:buClr>
              <a:buSzTx/>
              <a:buFontTx/>
              <a:buNone/>
              <a:tabLst/>
              <a:defRPr/>
            </a:pPr>
            <a:r>
              <a:rPr kumimoji="0" lang="en-GB" altLang="en-US" sz="1800" b="0" i="0" u="none" strike="noStrike" kern="0" cap="none" spc="0" normalizeH="0" baseline="0" noProof="0" dirty="0">
                <a:ln>
                  <a:noFill/>
                </a:ln>
                <a:solidFill>
                  <a:schemeClr val="tx1"/>
                </a:solidFill>
                <a:effectLst/>
                <a:uLnTx/>
                <a:uFillTx/>
                <a:latin typeface="Arial" pitchFamily="34" charset="0"/>
              </a:rPr>
              <a:t>&gt; To the Network!</a:t>
            </a:r>
          </a:p>
        </p:txBody>
      </p:sp>
      <p:pic>
        <p:nvPicPr>
          <p:cNvPr id="14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l="16287" t="62505" r="39761" b="17461"/>
          <a:stretch>
            <a:fillRect/>
          </a:stretch>
        </p:blipFill>
        <p:spPr bwMode="auto">
          <a:xfrm>
            <a:off x="4647846" y="1291133"/>
            <a:ext cx="2254605" cy="57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5809658" y="1688817"/>
            <a:ext cx="2281243" cy="10982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97824" y="1688816"/>
            <a:ext cx="2368265" cy="432084"/>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0761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5360"/>
                                        </p:tgtEl>
                                        <p:attrNameLst>
                                          <p:attrName>style.visibility</p:attrName>
                                        </p:attrNameLst>
                                      </p:cBhvr>
                                      <p:to>
                                        <p:strVal val="visible"/>
                                      </p:to>
                                    </p:set>
                                  </p:childTnLst>
                                </p:cTn>
                              </p:par>
                            </p:childTnLst>
                          </p:cTn>
                        </p:par>
                        <p:par>
                          <p:cTn id="7" fill="hold" nodeType="afterGroup">
                            <p:stCondLst>
                              <p:cond delay="0"/>
                            </p:stCondLst>
                            <p:childTnLst>
                              <p:par>
                                <p:cTn id="8" presetID="6" presetClass="emph" presetSubtype="0" repeatCount="3000" fill="hold" grpId="1" nodeType="afterEffect">
                                  <p:stCondLst>
                                    <p:cond delay="0"/>
                                  </p:stCondLst>
                                  <p:childTnLst>
                                    <p:animScale>
                                      <p:cBhvr>
                                        <p:cTn id="9" dur="500" fill="hold"/>
                                        <p:tgtEl>
                                          <p:spTgt spid="565360"/>
                                        </p:tgtEl>
                                      </p:cBhvr>
                                      <p:by x="150000" y="150000"/>
                                    </p:animScale>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nodeType="clickEffect">
                                  <p:stCondLst>
                                    <p:cond delay="0"/>
                                  </p:stCondLst>
                                  <p:childTnLst>
                                    <p:set>
                                      <p:cBhvr>
                                        <p:cTn id="13" dur="1" fill="hold">
                                          <p:stCondLst>
                                            <p:cond delay="0"/>
                                          </p:stCondLst>
                                        </p:cTn>
                                        <p:tgtEl>
                                          <p:spTgt spid="565361"/>
                                        </p:tgtEl>
                                        <p:attrNameLst>
                                          <p:attrName>style.visibility</p:attrName>
                                        </p:attrNameLst>
                                      </p:cBhvr>
                                      <p:to>
                                        <p:strVal val="visible"/>
                                      </p:to>
                                    </p:set>
                                    <p:anim calcmode="lin" valueType="num">
                                      <p:cBhvr>
                                        <p:cTn id="14" dur="500" fill="hold"/>
                                        <p:tgtEl>
                                          <p:spTgt spid="565361"/>
                                        </p:tgtEl>
                                        <p:attrNameLst>
                                          <p:attrName>ppt_w</p:attrName>
                                        </p:attrNameLst>
                                      </p:cBhvr>
                                      <p:tavLst>
                                        <p:tav tm="0">
                                          <p:val>
                                            <p:fltVal val="0"/>
                                          </p:val>
                                        </p:tav>
                                        <p:tav tm="100000">
                                          <p:val>
                                            <p:strVal val="#ppt_w"/>
                                          </p:val>
                                        </p:tav>
                                      </p:tavLst>
                                    </p:anim>
                                    <p:anim calcmode="lin" valueType="num">
                                      <p:cBhvr>
                                        <p:cTn id="15" dur="500" fill="hold"/>
                                        <p:tgtEl>
                                          <p:spTgt spid="565361"/>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565362"/>
                                        </p:tgtEl>
                                        <p:attrNameLst>
                                          <p:attrName>style.visibility</p:attrName>
                                        </p:attrNameLst>
                                      </p:cBhvr>
                                      <p:to>
                                        <p:strVal val="visible"/>
                                      </p:to>
                                    </p:set>
                                    <p:animEffect transition="in" filter="blinds(horizontal)">
                                      <p:cBhvr>
                                        <p:cTn id="19" dur="500"/>
                                        <p:tgtEl>
                                          <p:spTgt spid="565362"/>
                                        </p:tgtEl>
                                      </p:cBhvr>
                                    </p:animEffect>
                                  </p:childTnLst>
                                </p:cTn>
                              </p:par>
                              <p:par>
                                <p:cTn id="20" presetID="3" presetClass="exit" presetSubtype="10" fill="hold" nodeType="withEffect">
                                  <p:stCondLst>
                                    <p:cond delay="0"/>
                                  </p:stCondLst>
                                  <p:childTnLst>
                                    <p:animEffect transition="out" filter="blinds(horizontal)">
                                      <p:cBhvr>
                                        <p:cTn id="21" dur="500"/>
                                        <p:tgtEl>
                                          <p:spTgt spid="565252"/>
                                        </p:tgtEl>
                                      </p:cBhvr>
                                    </p:animEffect>
                                    <p:set>
                                      <p:cBhvr>
                                        <p:cTn id="22" dur="1" fill="hold">
                                          <p:stCondLst>
                                            <p:cond delay="499"/>
                                          </p:stCondLst>
                                        </p:cTn>
                                        <p:tgtEl>
                                          <p:spTgt spid="565252"/>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565255"/>
                                        </p:tgtEl>
                                      </p:cBhvr>
                                    </p:animEffect>
                                    <p:set>
                                      <p:cBhvr>
                                        <p:cTn id="25" dur="1" fill="hold">
                                          <p:stCondLst>
                                            <p:cond delay="499"/>
                                          </p:stCondLst>
                                        </p:cTn>
                                        <p:tgtEl>
                                          <p:spTgt spid="565255"/>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565281"/>
                                        </p:tgtEl>
                                      </p:cBhvr>
                                    </p:animEffect>
                                    <p:set>
                                      <p:cBhvr>
                                        <p:cTn id="28" dur="1" fill="hold">
                                          <p:stCondLst>
                                            <p:cond delay="499"/>
                                          </p:stCondLst>
                                        </p:cTn>
                                        <p:tgtEl>
                                          <p:spTgt spid="565281"/>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565282"/>
                                        </p:tgtEl>
                                      </p:cBhvr>
                                    </p:animEffect>
                                    <p:set>
                                      <p:cBhvr>
                                        <p:cTn id="31" dur="1" fill="hold">
                                          <p:stCondLst>
                                            <p:cond delay="499"/>
                                          </p:stCondLst>
                                        </p:cTn>
                                        <p:tgtEl>
                                          <p:spTgt spid="565282"/>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565308"/>
                                        </p:tgtEl>
                                      </p:cBhvr>
                                    </p:animEffect>
                                    <p:set>
                                      <p:cBhvr>
                                        <p:cTn id="34" dur="1" fill="hold">
                                          <p:stCondLst>
                                            <p:cond delay="499"/>
                                          </p:stCondLst>
                                        </p:cTn>
                                        <p:tgtEl>
                                          <p:spTgt spid="565308"/>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565309"/>
                                        </p:tgtEl>
                                      </p:cBhvr>
                                    </p:animEffect>
                                    <p:set>
                                      <p:cBhvr>
                                        <p:cTn id="37" dur="1" fill="hold">
                                          <p:stCondLst>
                                            <p:cond delay="499"/>
                                          </p:stCondLst>
                                        </p:cTn>
                                        <p:tgtEl>
                                          <p:spTgt spid="565309"/>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565310"/>
                                        </p:tgtEl>
                                      </p:cBhvr>
                                    </p:animEffect>
                                    <p:set>
                                      <p:cBhvr>
                                        <p:cTn id="40" dur="1" fill="hold">
                                          <p:stCondLst>
                                            <p:cond delay="499"/>
                                          </p:stCondLst>
                                        </p:cTn>
                                        <p:tgtEl>
                                          <p:spTgt spid="565310"/>
                                        </p:tgtEl>
                                        <p:attrNameLst>
                                          <p:attrName>style.visibility</p:attrName>
                                        </p:attrNameLst>
                                      </p:cBhvr>
                                      <p:to>
                                        <p:strVal val="hidden"/>
                                      </p:to>
                                    </p:set>
                                  </p:childTnLst>
                                </p:cTn>
                              </p:par>
                              <p:par>
                                <p:cTn id="41" presetID="3" presetClass="exit" presetSubtype="10" fill="hold" grpId="0" nodeType="withEffect">
                                  <p:stCondLst>
                                    <p:cond delay="0"/>
                                  </p:stCondLst>
                                  <p:childTnLst>
                                    <p:animEffect transition="out" filter="blinds(horizontal)">
                                      <p:cBhvr>
                                        <p:cTn id="42" dur="500"/>
                                        <p:tgtEl>
                                          <p:spTgt spid="565311"/>
                                        </p:tgtEl>
                                      </p:cBhvr>
                                    </p:animEffect>
                                    <p:set>
                                      <p:cBhvr>
                                        <p:cTn id="43" dur="1" fill="hold">
                                          <p:stCondLst>
                                            <p:cond delay="499"/>
                                          </p:stCondLst>
                                        </p:cTn>
                                        <p:tgtEl>
                                          <p:spTgt spid="565311"/>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565312"/>
                                        </p:tgtEl>
                                      </p:cBhvr>
                                    </p:animEffect>
                                    <p:set>
                                      <p:cBhvr>
                                        <p:cTn id="46" dur="1" fill="hold">
                                          <p:stCondLst>
                                            <p:cond delay="499"/>
                                          </p:stCondLst>
                                        </p:cTn>
                                        <p:tgtEl>
                                          <p:spTgt spid="565312"/>
                                        </p:tgtEl>
                                        <p:attrNameLst>
                                          <p:attrName>style.visibility</p:attrName>
                                        </p:attrNameLst>
                                      </p:cBhvr>
                                      <p:to>
                                        <p:strVal val="hidden"/>
                                      </p:to>
                                    </p:set>
                                  </p:childTnLst>
                                </p:cTn>
                              </p:par>
                              <p:par>
                                <p:cTn id="47" presetID="3" presetClass="exit" presetSubtype="10" fill="hold" grpId="0" nodeType="withEffect">
                                  <p:stCondLst>
                                    <p:cond delay="0"/>
                                  </p:stCondLst>
                                  <p:childTnLst>
                                    <p:animEffect transition="out" filter="blinds(horizontal)">
                                      <p:cBhvr>
                                        <p:cTn id="48" dur="500"/>
                                        <p:tgtEl>
                                          <p:spTgt spid="565313"/>
                                        </p:tgtEl>
                                      </p:cBhvr>
                                    </p:animEffect>
                                    <p:set>
                                      <p:cBhvr>
                                        <p:cTn id="49" dur="1" fill="hold">
                                          <p:stCondLst>
                                            <p:cond delay="499"/>
                                          </p:stCondLst>
                                        </p:cTn>
                                        <p:tgtEl>
                                          <p:spTgt spid="565313"/>
                                        </p:tgtEl>
                                        <p:attrNameLst>
                                          <p:attrName>style.visibility</p:attrName>
                                        </p:attrNameLst>
                                      </p:cBhvr>
                                      <p:to>
                                        <p:strVal val="hidden"/>
                                      </p:to>
                                    </p:set>
                                  </p:childTnLst>
                                </p:cTn>
                              </p:par>
                              <p:par>
                                <p:cTn id="50" presetID="3" presetClass="exit" presetSubtype="10" fill="hold" grpId="0" nodeType="withEffect">
                                  <p:stCondLst>
                                    <p:cond delay="0"/>
                                  </p:stCondLst>
                                  <p:childTnLst>
                                    <p:animEffect transition="out" filter="blinds(horizontal)">
                                      <p:cBhvr>
                                        <p:cTn id="51" dur="500"/>
                                        <p:tgtEl>
                                          <p:spTgt spid="565314"/>
                                        </p:tgtEl>
                                      </p:cBhvr>
                                    </p:animEffect>
                                    <p:set>
                                      <p:cBhvr>
                                        <p:cTn id="52" dur="1" fill="hold">
                                          <p:stCondLst>
                                            <p:cond delay="499"/>
                                          </p:stCondLst>
                                        </p:cTn>
                                        <p:tgtEl>
                                          <p:spTgt spid="565314"/>
                                        </p:tgtEl>
                                        <p:attrNameLst>
                                          <p:attrName>style.visibility</p:attrName>
                                        </p:attrNameLst>
                                      </p:cBhvr>
                                      <p:to>
                                        <p:strVal val="hidden"/>
                                      </p:to>
                                    </p:set>
                                  </p:childTnLst>
                                </p:cTn>
                              </p:par>
                              <p:par>
                                <p:cTn id="53" presetID="3" presetClass="exit" presetSubtype="10" fill="hold" grpId="0" nodeType="withEffect">
                                  <p:stCondLst>
                                    <p:cond delay="0"/>
                                  </p:stCondLst>
                                  <p:childTnLst>
                                    <p:animEffect transition="out" filter="blinds(horizontal)">
                                      <p:cBhvr>
                                        <p:cTn id="54" dur="500"/>
                                        <p:tgtEl>
                                          <p:spTgt spid="565315"/>
                                        </p:tgtEl>
                                      </p:cBhvr>
                                    </p:animEffect>
                                    <p:set>
                                      <p:cBhvr>
                                        <p:cTn id="55" dur="1" fill="hold">
                                          <p:stCondLst>
                                            <p:cond delay="499"/>
                                          </p:stCondLst>
                                        </p:cTn>
                                        <p:tgtEl>
                                          <p:spTgt spid="565315"/>
                                        </p:tgtEl>
                                        <p:attrNameLst>
                                          <p:attrName>style.visibility</p:attrName>
                                        </p:attrNameLst>
                                      </p:cBhvr>
                                      <p:to>
                                        <p:strVal val="hidden"/>
                                      </p:to>
                                    </p:set>
                                  </p:childTnLst>
                                </p:cTn>
                              </p:par>
                              <p:par>
                                <p:cTn id="56" presetID="3" presetClass="exit" presetSubtype="10" fill="hold" grpId="0" nodeType="withEffect">
                                  <p:stCondLst>
                                    <p:cond delay="0"/>
                                  </p:stCondLst>
                                  <p:childTnLst>
                                    <p:animEffect transition="out" filter="blinds(horizontal)">
                                      <p:cBhvr>
                                        <p:cTn id="57" dur="500"/>
                                        <p:tgtEl>
                                          <p:spTgt spid="565316"/>
                                        </p:tgtEl>
                                      </p:cBhvr>
                                    </p:animEffect>
                                    <p:set>
                                      <p:cBhvr>
                                        <p:cTn id="58" dur="1" fill="hold">
                                          <p:stCondLst>
                                            <p:cond delay="499"/>
                                          </p:stCondLst>
                                        </p:cTn>
                                        <p:tgtEl>
                                          <p:spTgt spid="565316"/>
                                        </p:tgtEl>
                                        <p:attrNameLst>
                                          <p:attrName>style.visibility</p:attrName>
                                        </p:attrNameLst>
                                      </p:cBhvr>
                                      <p:to>
                                        <p:strVal val="hidden"/>
                                      </p:to>
                                    </p:set>
                                  </p:childTnLst>
                                </p:cTn>
                              </p:par>
                              <p:par>
                                <p:cTn id="59" presetID="3" presetClass="exit" presetSubtype="10" fill="hold" grpId="0" nodeType="withEffect">
                                  <p:stCondLst>
                                    <p:cond delay="0"/>
                                  </p:stCondLst>
                                  <p:childTnLst>
                                    <p:animEffect transition="out" filter="blinds(horizontal)">
                                      <p:cBhvr>
                                        <p:cTn id="60" dur="500"/>
                                        <p:tgtEl>
                                          <p:spTgt spid="565317"/>
                                        </p:tgtEl>
                                      </p:cBhvr>
                                    </p:animEffect>
                                    <p:set>
                                      <p:cBhvr>
                                        <p:cTn id="61" dur="1" fill="hold">
                                          <p:stCondLst>
                                            <p:cond delay="499"/>
                                          </p:stCondLst>
                                        </p:cTn>
                                        <p:tgtEl>
                                          <p:spTgt spid="565317"/>
                                        </p:tgtEl>
                                        <p:attrNameLst>
                                          <p:attrName>style.visibility</p:attrName>
                                        </p:attrNameLst>
                                      </p:cBhvr>
                                      <p:to>
                                        <p:strVal val="hidden"/>
                                      </p:to>
                                    </p:set>
                                  </p:childTnLst>
                                </p:cTn>
                              </p:par>
                              <p:par>
                                <p:cTn id="62" presetID="3" presetClass="exit" presetSubtype="10" fill="hold" grpId="0" nodeType="withEffect">
                                  <p:stCondLst>
                                    <p:cond delay="0"/>
                                  </p:stCondLst>
                                  <p:childTnLst>
                                    <p:animEffect transition="out" filter="blinds(horizontal)">
                                      <p:cBhvr>
                                        <p:cTn id="63" dur="500"/>
                                        <p:tgtEl>
                                          <p:spTgt spid="565318"/>
                                        </p:tgtEl>
                                      </p:cBhvr>
                                    </p:animEffect>
                                    <p:set>
                                      <p:cBhvr>
                                        <p:cTn id="64" dur="1" fill="hold">
                                          <p:stCondLst>
                                            <p:cond delay="499"/>
                                          </p:stCondLst>
                                        </p:cTn>
                                        <p:tgtEl>
                                          <p:spTgt spid="565318"/>
                                        </p:tgtEl>
                                        <p:attrNameLst>
                                          <p:attrName>style.visibility</p:attrName>
                                        </p:attrNameLst>
                                      </p:cBhvr>
                                      <p:to>
                                        <p:strVal val="hidden"/>
                                      </p:to>
                                    </p:set>
                                  </p:childTnLst>
                                </p:cTn>
                              </p:par>
                              <p:par>
                                <p:cTn id="65" presetID="3" presetClass="exit" presetSubtype="10" fill="hold" grpId="0" nodeType="withEffect">
                                  <p:stCondLst>
                                    <p:cond delay="0"/>
                                  </p:stCondLst>
                                  <p:childTnLst>
                                    <p:animEffect transition="out" filter="blinds(horizontal)">
                                      <p:cBhvr>
                                        <p:cTn id="66" dur="500"/>
                                        <p:tgtEl>
                                          <p:spTgt spid="565319"/>
                                        </p:tgtEl>
                                      </p:cBhvr>
                                    </p:animEffect>
                                    <p:set>
                                      <p:cBhvr>
                                        <p:cTn id="67" dur="1" fill="hold">
                                          <p:stCondLst>
                                            <p:cond delay="499"/>
                                          </p:stCondLst>
                                        </p:cTn>
                                        <p:tgtEl>
                                          <p:spTgt spid="565319"/>
                                        </p:tgtEl>
                                        <p:attrNameLst>
                                          <p:attrName>style.visibility</p:attrName>
                                        </p:attrNameLst>
                                      </p:cBhvr>
                                      <p:to>
                                        <p:strVal val="hidden"/>
                                      </p:to>
                                    </p:set>
                                  </p:childTnLst>
                                </p:cTn>
                              </p:par>
                              <p:par>
                                <p:cTn id="68" presetID="3" presetClass="exit" presetSubtype="10" fill="hold" grpId="0" nodeType="withEffect">
                                  <p:stCondLst>
                                    <p:cond delay="0"/>
                                  </p:stCondLst>
                                  <p:childTnLst>
                                    <p:animEffect transition="out" filter="blinds(horizontal)">
                                      <p:cBhvr>
                                        <p:cTn id="69" dur="500"/>
                                        <p:tgtEl>
                                          <p:spTgt spid="565320"/>
                                        </p:tgtEl>
                                      </p:cBhvr>
                                    </p:animEffect>
                                    <p:set>
                                      <p:cBhvr>
                                        <p:cTn id="70" dur="1" fill="hold">
                                          <p:stCondLst>
                                            <p:cond delay="499"/>
                                          </p:stCondLst>
                                        </p:cTn>
                                        <p:tgtEl>
                                          <p:spTgt spid="565320"/>
                                        </p:tgtEl>
                                        <p:attrNameLst>
                                          <p:attrName>style.visibility</p:attrName>
                                        </p:attrNameLst>
                                      </p:cBhvr>
                                      <p:to>
                                        <p:strVal val="hidden"/>
                                      </p:to>
                                    </p:set>
                                  </p:childTnLst>
                                </p:cTn>
                              </p:par>
                              <p:par>
                                <p:cTn id="71" presetID="3" presetClass="exit" presetSubtype="10" fill="hold" grpId="0" nodeType="withEffect">
                                  <p:stCondLst>
                                    <p:cond delay="0"/>
                                  </p:stCondLst>
                                  <p:childTnLst>
                                    <p:animEffect transition="out" filter="blinds(horizontal)">
                                      <p:cBhvr>
                                        <p:cTn id="72" dur="500"/>
                                        <p:tgtEl>
                                          <p:spTgt spid="565321"/>
                                        </p:tgtEl>
                                      </p:cBhvr>
                                    </p:animEffect>
                                    <p:set>
                                      <p:cBhvr>
                                        <p:cTn id="73" dur="1" fill="hold">
                                          <p:stCondLst>
                                            <p:cond delay="499"/>
                                          </p:stCondLst>
                                        </p:cTn>
                                        <p:tgtEl>
                                          <p:spTgt spid="565321"/>
                                        </p:tgtEl>
                                        <p:attrNameLst>
                                          <p:attrName>style.visibility</p:attrName>
                                        </p:attrNameLst>
                                      </p:cBhvr>
                                      <p:to>
                                        <p:strVal val="hidden"/>
                                      </p:to>
                                    </p:set>
                                  </p:childTnLst>
                                </p:cTn>
                              </p:par>
                              <p:par>
                                <p:cTn id="74" presetID="3" presetClass="exit" presetSubtype="10" fill="hold" grpId="0" nodeType="withEffect">
                                  <p:stCondLst>
                                    <p:cond delay="0"/>
                                  </p:stCondLst>
                                  <p:childTnLst>
                                    <p:animEffect transition="out" filter="blinds(horizontal)">
                                      <p:cBhvr>
                                        <p:cTn id="75" dur="500"/>
                                        <p:tgtEl>
                                          <p:spTgt spid="565322"/>
                                        </p:tgtEl>
                                      </p:cBhvr>
                                    </p:animEffect>
                                    <p:set>
                                      <p:cBhvr>
                                        <p:cTn id="76" dur="1" fill="hold">
                                          <p:stCondLst>
                                            <p:cond delay="499"/>
                                          </p:stCondLst>
                                        </p:cTn>
                                        <p:tgtEl>
                                          <p:spTgt spid="565322"/>
                                        </p:tgtEl>
                                        <p:attrNameLst>
                                          <p:attrName>style.visibility</p:attrName>
                                        </p:attrNameLst>
                                      </p:cBhvr>
                                      <p:to>
                                        <p:strVal val="hidden"/>
                                      </p:to>
                                    </p:set>
                                  </p:childTnLst>
                                </p:cTn>
                              </p:par>
                              <p:par>
                                <p:cTn id="77" presetID="3" presetClass="exit" presetSubtype="10" fill="hold" grpId="0" nodeType="withEffect">
                                  <p:stCondLst>
                                    <p:cond delay="0"/>
                                  </p:stCondLst>
                                  <p:childTnLst>
                                    <p:animEffect transition="out" filter="blinds(horizontal)">
                                      <p:cBhvr>
                                        <p:cTn id="78" dur="500"/>
                                        <p:tgtEl>
                                          <p:spTgt spid="565323"/>
                                        </p:tgtEl>
                                      </p:cBhvr>
                                    </p:animEffect>
                                    <p:set>
                                      <p:cBhvr>
                                        <p:cTn id="79" dur="1" fill="hold">
                                          <p:stCondLst>
                                            <p:cond delay="499"/>
                                          </p:stCondLst>
                                        </p:cTn>
                                        <p:tgtEl>
                                          <p:spTgt spid="565323"/>
                                        </p:tgtEl>
                                        <p:attrNameLst>
                                          <p:attrName>style.visibility</p:attrName>
                                        </p:attrNameLst>
                                      </p:cBhvr>
                                      <p:to>
                                        <p:strVal val="hidden"/>
                                      </p:to>
                                    </p:set>
                                  </p:childTnLst>
                                </p:cTn>
                              </p:par>
                              <p:par>
                                <p:cTn id="80" presetID="3" presetClass="exit" presetSubtype="10" fill="hold" grpId="0" nodeType="withEffect">
                                  <p:stCondLst>
                                    <p:cond delay="0"/>
                                  </p:stCondLst>
                                  <p:childTnLst>
                                    <p:animEffect transition="out" filter="blinds(horizontal)">
                                      <p:cBhvr>
                                        <p:cTn id="81" dur="500"/>
                                        <p:tgtEl>
                                          <p:spTgt spid="565324"/>
                                        </p:tgtEl>
                                      </p:cBhvr>
                                    </p:animEffect>
                                    <p:set>
                                      <p:cBhvr>
                                        <p:cTn id="82" dur="1" fill="hold">
                                          <p:stCondLst>
                                            <p:cond delay="499"/>
                                          </p:stCondLst>
                                        </p:cTn>
                                        <p:tgtEl>
                                          <p:spTgt spid="565324"/>
                                        </p:tgtEl>
                                        <p:attrNameLst>
                                          <p:attrName>style.visibility</p:attrName>
                                        </p:attrNameLst>
                                      </p:cBhvr>
                                      <p:to>
                                        <p:strVal val="hidden"/>
                                      </p:to>
                                    </p:set>
                                  </p:childTnLst>
                                </p:cTn>
                              </p:par>
                              <p:par>
                                <p:cTn id="83" presetID="3" presetClass="exit" presetSubtype="10" fill="hold" grpId="0" nodeType="withEffect">
                                  <p:stCondLst>
                                    <p:cond delay="0"/>
                                  </p:stCondLst>
                                  <p:childTnLst>
                                    <p:animEffect transition="out" filter="blinds(horizontal)">
                                      <p:cBhvr>
                                        <p:cTn id="84" dur="500"/>
                                        <p:tgtEl>
                                          <p:spTgt spid="565325"/>
                                        </p:tgtEl>
                                      </p:cBhvr>
                                    </p:animEffect>
                                    <p:set>
                                      <p:cBhvr>
                                        <p:cTn id="85" dur="1" fill="hold">
                                          <p:stCondLst>
                                            <p:cond delay="499"/>
                                          </p:stCondLst>
                                        </p:cTn>
                                        <p:tgtEl>
                                          <p:spTgt spid="565325"/>
                                        </p:tgtEl>
                                        <p:attrNameLst>
                                          <p:attrName>style.visibility</p:attrName>
                                        </p:attrNameLst>
                                      </p:cBhvr>
                                      <p:to>
                                        <p:strVal val="hidden"/>
                                      </p:to>
                                    </p:set>
                                  </p:childTnLst>
                                </p:cTn>
                              </p:par>
                              <p:par>
                                <p:cTn id="86" presetID="3" presetClass="exit" presetSubtype="10" fill="hold" grpId="0" nodeType="withEffect">
                                  <p:stCondLst>
                                    <p:cond delay="0"/>
                                  </p:stCondLst>
                                  <p:childTnLst>
                                    <p:animEffect transition="out" filter="blinds(horizontal)">
                                      <p:cBhvr>
                                        <p:cTn id="87" dur="500"/>
                                        <p:tgtEl>
                                          <p:spTgt spid="565326"/>
                                        </p:tgtEl>
                                      </p:cBhvr>
                                    </p:animEffect>
                                    <p:set>
                                      <p:cBhvr>
                                        <p:cTn id="88" dur="1" fill="hold">
                                          <p:stCondLst>
                                            <p:cond delay="499"/>
                                          </p:stCondLst>
                                        </p:cTn>
                                        <p:tgtEl>
                                          <p:spTgt spid="565326"/>
                                        </p:tgtEl>
                                        <p:attrNameLst>
                                          <p:attrName>style.visibility</p:attrName>
                                        </p:attrNameLst>
                                      </p:cBhvr>
                                      <p:to>
                                        <p:strVal val="hidden"/>
                                      </p:to>
                                    </p:set>
                                  </p:childTnLst>
                                </p:cTn>
                              </p:par>
                              <p:par>
                                <p:cTn id="89" presetID="3" presetClass="exit" presetSubtype="10" fill="hold" grpId="0" nodeType="withEffect">
                                  <p:stCondLst>
                                    <p:cond delay="0"/>
                                  </p:stCondLst>
                                  <p:childTnLst>
                                    <p:animEffect transition="out" filter="blinds(horizontal)">
                                      <p:cBhvr>
                                        <p:cTn id="90" dur="500"/>
                                        <p:tgtEl>
                                          <p:spTgt spid="565327"/>
                                        </p:tgtEl>
                                      </p:cBhvr>
                                    </p:animEffect>
                                    <p:set>
                                      <p:cBhvr>
                                        <p:cTn id="91" dur="1" fill="hold">
                                          <p:stCondLst>
                                            <p:cond delay="499"/>
                                          </p:stCondLst>
                                        </p:cTn>
                                        <p:tgtEl>
                                          <p:spTgt spid="565327"/>
                                        </p:tgtEl>
                                        <p:attrNameLst>
                                          <p:attrName>style.visibility</p:attrName>
                                        </p:attrNameLst>
                                      </p:cBhvr>
                                      <p:to>
                                        <p:strVal val="hidden"/>
                                      </p:to>
                                    </p:set>
                                  </p:childTnLst>
                                </p:cTn>
                              </p:par>
                              <p:par>
                                <p:cTn id="92" presetID="3" presetClass="exit" presetSubtype="10" fill="hold" grpId="0" nodeType="withEffect">
                                  <p:stCondLst>
                                    <p:cond delay="0"/>
                                  </p:stCondLst>
                                  <p:childTnLst>
                                    <p:animEffect transition="out" filter="blinds(horizontal)">
                                      <p:cBhvr>
                                        <p:cTn id="93" dur="500"/>
                                        <p:tgtEl>
                                          <p:spTgt spid="565328"/>
                                        </p:tgtEl>
                                      </p:cBhvr>
                                    </p:animEffect>
                                    <p:set>
                                      <p:cBhvr>
                                        <p:cTn id="94" dur="1" fill="hold">
                                          <p:stCondLst>
                                            <p:cond delay="499"/>
                                          </p:stCondLst>
                                        </p:cTn>
                                        <p:tgtEl>
                                          <p:spTgt spid="565328"/>
                                        </p:tgtEl>
                                        <p:attrNameLst>
                                          <p:attrName>style.visibility</p:attrName>
                                        </p:attrNameLst>
                                      </p:cBhvr>
                                      <p:to>
                                        <p:strVal val="hidden"/>
                                      </p:to>
                                    </p:set>
                                  </p:childTnLst>
                                </p:cTn>
                              </p:par>
                              <p:par>
                                <p:cTn id="95" presetID="3" presetClass="exit" presetSubtype="10" fill="hold" grpId="0" nodeType="withEffect">
                                  <p:stCondLst>
                                    <p:cond delay="0"/>
                                  </p:stCondLst>
                                  <p:childTnLst>
                                    <p:animEffect transition="out" filter="blinds(horizontal)">
                                      <p:cBhvr>
                                        <p:cTn id="96" dur="500"/>
                                        <p:tgtEl>
                                          <p:spTgt spid="565329"/>
                                        </p:tgtEl>
                                      </p:cBhvr>
                                    </p:animEffect>
                                    <p:set>
                                      <p:cBhvr>
                                        <p:cTn id="97" dur="1" fill="hold">
                                          <p:stCondLst>
                                            <p:cond delay="499"/>
                                          </p:stCondLst>
                                        </p:cTn>
                                        <p:tgtEl>
                                          <p:spTgt spid="565329"/>
                                        </p:tgtEl>
                                        <p:attrNameLst>
                                          <p:attrName>style.visibility</p:attrName>
                                        </p:attrNameLst>
                                      </p:cBhvr>
                                      <p:to>
                                        <p:strVal val="hidden"/>
                                      </p:to>
                                    </p:set>
                                  </p:childTnLst>
                                </p:cTn>
                              </p:par>
                              <p:par>
                                <p:cTn id="98" presetID="3" presetClass="exit" presetSubtype="10" fill="hold" grpId="0" nodeType="withEffect">
                                  <p:stCondLst>
                                    <p:cond delay="0"/>
                                  </p:stCondLst>
                                  <p:childTnLst>
                                    <p:animEffect transition="out" filter="blinds(horizontal)">
                                      <p:cBhvr>
                                        <p:cTn id="99" dur="500"/>
                                        <p:tgtEl>
                                          <p:spTgt spid="565330"/>
                                        </p:tgtEl>
                                      </p:cBhvr>
                                    </p:animEffect>
                                    <p:set>
                                      <p:cBhvr>
                                        <p:cTn id="100" dur="1" fill="hold">
                                          <p:stCondLst>
                                            <p:cond delay="499"/>
                                          </p:stCondLst>
                                        </p:cTn>
                                        <p:tgtEl>
                                          <p:spTgt spid="565330"/>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565331"/>
                                        </p:tgtEl>
                                      </p:cBhvr>
                                    </p:animEffect>
                                    <p:set>
                                      <p:cBhvr>
                                        <p:cTn id="103" dur="1" fill="hold">
                                          <p:stCondLst>
                                            <p:cond delay="499"/>
                                          </p:stCondLst>
                                        </p:cTn>
                                        <p:tgtEl>
                                          <p:spTgt spid="565331"/>
                                        </p:tgtEl>
                                        <p:attrNameLst>
                                          <p:attrName>style.visibility</p:attrName>
                                        </p:attrNameLst>
                                      </p:cBhvr>
                                      <p:to>
                                        <p:strVal val="hidden"/>
                                      </p:to>
                                    </p:set>
                                  </p:childTnLst>
                                </p:cTn>
                              </p:par>
                              <p:par>
                                <p:cTn id="104" presetID="3" presetClass="exit" presetSubtype="10" fill="hold" grpId="0" nodeType="withEffect">
                                  <p:stCondLst>
                                    <p:cond delay="0"/>
                                  </p:stCondLst>
                                  <p:childTnLst>
                                    <p:animEffect transition="out" filter="blinds(horizontal)">
                                      <p:cBhvr>
                                        <p:cTn id="105" dur="500"/>
                                        <p:tgtEl>
                                          <p:spTgt spid="565332"/>
                                        </p:tgtEl>
                                      </p:cBhvr>
                                    </p:animEffect>
                                    <p:set>
                                      <p:cBhvr>
                                        <p:cTn id="106" dur="1" fill="hold">
                                          <p:stCondLst>
                                            <p:cond delay="499"/>
                                          </p:stCondLst>
                                        </p:cTn>
                                        <p:tgtEl>
                                          <p:spTgt spid="565332"/>
                                        </p:tgtEl>
                                        <p:attrNameLst>
                                          <p:attrName>style.visibility</p:attrName>
                                        </p:attrNameLst>
                                      </p:cBhvr>
                                      <p:to>
                                        <p:strVal val="hidden"/>
                                      </p:to>
                                    </p:set>
                                  </p:childTnLst>
                                </p:cTn>
                              </p:par>
                              <p:par>
                                <p:cTn id="107" presetID="3" presetClass="exit" presetSubtype="10" fill="hold" grpId="0" nodeType="withEffect">
                                  <p:stCondLst>
                                    <p:cond delay="0"/>
                                  </p:stCondLst>
                                  <p:childTnLst>
                                    <p:animEffect transition="out" filter="blinds(horizontal)">
                                      <p:cBhvr>
                                        <p:cTn id="108" dur="500"/>
                                        <p:tgtEl>
                                          <p:spTgt spid="565333"/>
                                        </p:tgtEl>
                                      </p:cBhvr>
                                    </p:animEffect>
                                    <p:set>
                                      <p:cBhvr>
                                        <p:cTn id="109" dur="1" fill="hold">
                                          <p:stCondLst>
                                            <p:cond delay="499"/>
                                          </p:stCondLst>
                                        </p:cTn>
                                        <p:tgtEl>
                                          <p:spTgt spid="565333"/>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565334"/>
                                        </p:tgtEl>
                                      </p:cBhvr>
                                    </p:animEffect>
                                    <p:set>
                                      <p:cBhvr>
                                        <p:cTn id="112" dur="1" fill="hold">
                                          <p:stCondLst>
                                            <p:cond delay="499"/>
                                          </p:stCondLst>
                                        </p:cTn>
                                        <p:tgtEl>
                                          <p:spTgt spid="565334"/>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565335"/>
                                        </p:tgtEl>
                                      </p:cBhvr>
                                    </p:animEffect>
                                    <p:set>
                                      <p:cBhvr>
                                        <p:cTn id="115" dur="1" fill="hold">
                                          <p:stCondLst>
                                            <p:cond delay="499"/>
                                          </p:stCondLst>
                                        </p:cTn>
                                        <p:tgtEl>
                                          <p:spTgt spid="565335"/>
                                        </p:tgtEl>
                                        <p:attrNameLst>
                                          <p:attrName>style.visibility</p:attrName>
                                        </p:attrNameLst>
                                      </p:cBhvr>
                                      <p:to>
                                        <p:strVal val="hidden"/>
                                      </p:to>
                                    </p:set>
                                  </p:childTnLst>
                                </p:cTn>
                              </p:par>
                              <p:par>
                                <p:cTn id="116" presetID="3" presetClass="exit" presetSubtype="10" fill="hold" grpId="0" nodeType="withEffect">
                                  <p:stCondLst>
                                    <p:cond delay="0"/>
                                  </p:stCondLst>
                                  <p:childTnLst>
                                    <p:animEffect transition="out" filter="blinds(horizontal)">
                                      <p:cBhvr>
                                        <p:cTn id="117" dur="500"/>
                                        <p:tgtEl>
                                          <p:spTgt spid="565336"/>
                                        </p:tgtEl>
                                      </p:cBhvr>
                                    </p:animEffect>
                                    <p:set>
                                      <p:cBhvr>
                                        <p:cTn id="118" dur="1" fill="hold">
                                          <p:stCondLst>
                                            <p:cond delay="499"/>
                                          </p:stCondLst>
                                        </p:cTn>
                                        <p:tgtEl>
                                          <p:spTgt spid="565336"/>
                                        </p:tgtEl>
                                        <p:attrNameLst>
                                          <p:attrName>style.visibility</p:attrName>
                                        </p:attrNameLst>
                                      </p:cBhvr>
                                      <p:to>
                                        <p:strVal val="hidden"/>
                                      </p:to>
                                    </p:set>
                                  </p:childTnLst>
                                </p:cTn>
                              </p:par>
                              <p:par>
                                <p:cTn id="119" presetID="3" presetClass="exit" presetSubtype="10" fill="hold" grpId="0" nodeType="withEffect">
                                  <p:stCondLst>
                                    <p:cond delay="0"/>
                                  </p:stCondLst>
                                  <p:childTnLst>
                                    <p:animEffect transition="out" filter="blinds(horizontal)">
                                      <p:cBhvr>
                                        <p:cTn id="120" dur="500"/>
                                        <p:tgtEl>
                                          <p:spTgt spid="565337"/>
                                        </p:tgtEl>
                                      </p:cBhvr>
                                    </p:animEffect>
                                    <p:set>
                                      <p:cBhvr>
                                        <p:cTn id="121" dur="1" fill="hold">
                                          <p:stCondLst>
                                            <p:cond delay="499"/>
                                          </p:stCondLst>
                                        </p:cTn>
                                        <p:tgtEl>
                                          <p:spTgt spid="565337"/>
                                        </p:tgtEl>
                                        <p:attrNameLst>
                                          <p:attrName>style.visibility</p:attrName>
                                        </p:attrNameLst>
                                      </p:cBhvr>
                                      <p:to>
                                        <p:strVal val="hidden"/>
                                      </p:to>
                                    </p:set>
                                  </p:childTnLst>
                                </p:cTn>
                              </p:par>
                              <p:par>
                                <p:cTn id="122" presetID="3" presetClass="exit" presetSubtype="10" fill="hold" grpId="0" nodeType="withEffect">
                                  <p:stCondLst>
                                    <p:cond delay="0"/>
                                  </p:stCondLst>
                                  <p:childTnLst>
                                    <p:animEffect transition="out" filter="blinds(horizontal)">
                                      <p:cBhvr>
                                        <p:cTn id="123" dur="500"/>
                                        <p:tgtEl>
                                          <p:spTgt spid="565338"/>
                                        </p:tgtEl>
                                      </p:cBhvr>
                                    </p:animEffect>
                                    <p:set>
                                      <p:cBhvr>
                                        <p:cTn id="124" dur="1" fill="hold">
                                          <p:stCondLst>
                                            <p:cond delay="499"/>
                                          </p:stCondLst>
                                        </p:cTn>
                                        <p:tgtEl>
                                          <p:spTgt spid="565338"/>
                                        </p:tgtEl>
                                        <p:attrNameLst>
                                          <p:attrName>style.visibility</p:attrName>
                                        </p:attrNameLst>
                                      </p:cBhvr>
                                      <p:to>
                                        <p:strVal val="hidden"/>
                                      </p:to>
                                    </p:set>
                                  </p:childTnLst>
                                </p:cTn>
                              </p:par>
                              <p:par>
                                <p:cTn id="125" presetID="3" presetClass="exit" presetSubtype="10" fill="hold" grpId="0" nodeType="withEffect">
                                  <p:stCondLst>
                                    <p:cond delay="0"/>
                                  </p:stCondLst>
                                  <p:childTnLst>
                                    <p:animEffect transition="out" filter="blinds(horizontal)">
                                      <p:cBhvr>
                                        <p:cTn id="126" dur="500"/>
                                        <p:tgtEl>
                                          <p:spTgt spid="565339"/>
                                        </p:tgtEl>
                                      </p:cBhvr>
                                    </p:animEffect>
                                    <p:set>
                                      <p:cBhvr>
                                        <p:cTn id="127" dur="1" fill="hold">
                                          <p:stCondLst>
                                            <p:cond delay="499"/>
                                          </p:stCondLst>
                                        </p:cTn>
                                        <p:tgtEl>
                                          <p:spTgt spid="565339"/>
                                        </p:tgtEl>
                                        <p:attrNameLst>
                                          <p:attrName>style.visibility</p:attrName>
                                        </p:attrNameLst>
                                      </p:cBhvr>
                                      <p:to>
                                        <p:strVal val="hidden"/>
                                      </p:to>
                                    </p:set>
                                  </p:childTnLst>
                                </p:cTn>
                              </p:par>
                              <p:par>
                                <p:cTn id="128" presetID="3" presetClass="exit" presetSubtype="10" fill="hold" grpId="0" nodeType="withEffect">
                                  <p:stCondLst>
                                    <p:cond delay="0"/>
                                  </p:stCondLst>
                                  <p:childTnLst>
                                    <p:animEffect transition="out" filter="blinds(horizontal)">
                                      <p:cBhvr>
                                        <p:cTn id="129" dur="500"/>
                                        <p:tgtEl>
                                          <p:spTgt spid="565340"/>
                                        </p:tgtEl>
                                      </p:cBhvr>
                                    </p:animEffect>
                                    <p:set>
                                      <p:cBhvr>
                                        <p:cTn id="130" dur="1" fill="hold">
                                          <p:stCondLst>
                                            <p:cond delay="499"/>
                                          </p:stCondLst>
                                        </p:cTn>
                                        <p:tgtEl>
                                          <p:spTgt spid="565340"/>
                                        </p:tgtEl>
                                        <p:attrNameLst>
                                          <p:attrName>style.visibility</p:attrName>
                                        </p:attrNameLst>
                                      </p:cBhvr>
                                      <p:to>
                                        <p:strVal val="hidden"/>
                                      </p:to>
                                    </p:set>
                                  </p:childTnLst>
                                </p:cTn>
                              </p:par>
                              <p:par>
                                <p:cTn id="131" presetID="3" presetClass="exit" presetSubtype="10" fill="hold" grpId="0" nodeType="withEffect">
                                  <p:stCondLst>
                                    <p:cond delay="0"/>
                                  </p:stCondLst>
                                  <p:childTnLst>
                                    <p:animEffect transition="out" filter="blinds(horizontal)">
                                      <p:cBhvr>
                                        <p:cTn id="132" dur="500"/>
                                        <p:tgtEl>
                                          <p:spTgt spid="565341"/>
                                        </p:tgtEl>
                                      </p:cBhvr>
                                    </p:animEffect>
                                    <p:set>
                                      <p:cBhvr>
                                        <p:cTn id="133" dur="1" fill="hold">
                                          <p:stCondLst>
                                            <p:cond delay="499"/>
                                          </p:stCondLst>
                                        </p:cTn>
                                        <p:tgtEl>
                                          <p:spTgt spid="565341"/>
                                        </p:tgtEl>
                                        <p:attrNameLst>
                                          <p:attrName>style.visibility</p:attrName>
                                        </p:attrNameLst>
                                      </p:cBhvr>
                                      <p:to>
                                        <p:strVal val="hidden"/>
                                      </p:to>
                                    </p:set>
                                  </p:childTnLst>
                                </p:cTn>
                              </p:par>
                              <p:par>
                                <p:cTn id="134" presetID="3" presetClass="exit" presetSubtype="10" fill="hold" grpId="0" nodeType="withEffect">
                                  <p:stCondLst>
                                    <p:cond delay="0"/>
                                  </p:stCondLst>
                                  <p:childTnLst>
                                    <p:animEffect transition="out" filter="blinds(horizontal)">
                                      <p:cBhvr>
                                        <p:cTn id="135" dur="500"/>
                                        <p:tgtEl>
                                          <p:spTgt spid="565342"/>
                                        </p:tgtEl>
                                      </p:cBhvr>
                                    </p:animEffect>
                                    <p:set>
                                      <p:cBhvr>
                                        <p:cTn id="136" dur="1" fill="hold">
                                          <p:stCondLst>
                                            <p:cond delay="499"/>
                                          </p:stCondLst>
                                        </p:cTn>
                                        <p:tgtEl>
                                          <p:spTgt spid="565342"/>
                                        </p:tgtEl>
                                        <p:attrNameLst>
                                          <p:attrName>style.visibility</p:attrName>
                                        </p:attrNameLst>
                                      </p:cBhvr>
                                      <p:to>
                                        <p:strVal val="hidden"/>
                                      </p:to>
                                    </p:set>
                                  </p:childTnLst>
                                </p:cTn>
                              </p:par>
                              <p:par>
                                <p:cTn id="137" presetID="3" presetClass="exit" presetSubtype="10" fill="hold" grpId="0" nodeType="withEffect">
                                  <p:stCondLst>
                                    <p:cond delay="0"/>
                                  </p:stCondLst>
                                  <p:childTnLst>
                                    <p:animEffect transition="out" filter="blinds(horizontal)">
                                      <p:cBhvr>
                                        <p:cTn id="138" dur="500"/>
                                        <p:tgtEl>
                                          <p:spTgt spid="565343"/>
                                        </p:tgtEl>
                                      </p:cBhvr>
                                    </p:animEffect>
                                    <p:set>
                                      <p:cBhvr>
                                        <p:cTn id="139" dur="1" fill="hold">
                                          <p:stCondLst>
                                            <p:cond delay="499"/>
                                          </p:stCondLst>
                                        </p:cTn>
                                        <p:tgtEl>
                                          <p:spTgt spid="565343"/>
                                        </p:tgtEl>
                                        <p:attrNameLst>
                                          <p:attrName>style.visibility</p:attrName>
                                        </p:attrNameLst>
                                      </p:cBhvr>
                                      <p:to>
                                        <p:strVal val="hidden"/>
                                      </p:to>
                                    </p:set>
                                  </p:childTnLst>
                                </p:cTn>
                              </p:par>
                              <p:par>
                                <p:cTn id="140" presetID="3" presetClass="exit" presetSubtype="10" fill="hold" grpId="0" nodeType="withEffect">
                                  <p:stCondLst>
                                    <p:cond delay="0"/>
                                  </p:stCondLst>
                                  <p:childTnLst>
                                    <p:animEffect transition="out" filter="blinds(horizontal)">
                                      <p:cBhvr>
                                        <p:cTn id="141" dur="500"/>
                                        <p:tgtEl>
                                          <p:spTgt spid="565344"/>
                                        </p:tgtEl>
                                      </p:cBhvr>
                                    </p:animEffect>
                                    <p:set>
                                      <p:cBhvr>
                                        <p:cTn id="142" dur="1" fill="hold">
                                          <p:stCondLst>
                                            <p:cond delay="499"/>
                                          </p:stCondLst>
                                        </p:cTn>
                                        <p:tgtEl>
                                          <p:spTgt spid="565344"/>
                                        </p:tgtEl>
                                        <p:attrNameLst>
                                          <p:attrName>style.visibility</p:attrName>
                                        </p:attrNameLst>
                                      </p:cBhvr>
                                      <p:to>
                                        <p:strVal val="hidden"/>
                                      </p:to>
                                    </p:set>
                                  </p:childTnLst>
                                </p:cTn>
                              </p:par>
                              <p:par>
                                <p:cTn id="143" presetID="3" presetClass="exit" presetSubtype="10" fill="hold" grpId="0" nodeType="withEffect">
                                  <p:stCondLst>
                                    <p:cond delay="0"/>
                                  </p:stCondLst>
                                  <p:childTnLst>
                                    <p:animEffect transition="out" filter="blinds(horizontal)">
                                      <p:cBhvr>
                                        <p:cTn id="144" dur="500"/>
                                        <p:tgtEl>
                                          <p:spTgt spid="565345"/>
                                        </p:tgtEl>
                                      </p:cBhvr>
                                    </p:animEffect>
                                    <p:set>
                                      <p:cBhvr>
                                        <p:cTn id="145" dur="1" fill="hold">
                                          <p:stCondLst>
                                            <p:cond delay="499"/>
                                          </p:stCondLst>
                                        </p:cTn>
                                        <p:tgtEl>
                                          <p:spTgt spid="565345"/>
                                        </p:tgtEl>
                                        <p:attrNameLst>
                                          <p:attrName>style.visibility</p:attrName>
                                        </p:attrNameLst>
                                      </p:cBhvr>
                                      <p:to>
                                        <p:strVal val="hidden"/>
                                      </p:to>
                                    </p:set>
                                  </p:childTnLst>
                                </p:cTn>
                              </p:par>
                              <p:par>
                                <p:cTn id="146" presetID="3" presetClass="exit" presetSubtype="10" fill="hold" grpId="0" nodeType="withEffect">
                                  <p:stCondLst>
                                    <p:cond delay="0"/>
                                  </p:stCondLst>
                                  <p:childTnLst>
                                    <p:animEffect transition="out" filter="blinds(horizontal)">
                                      <p:cBhvr>
                                        <p:cTn id="147" dur="500"/>
                                        <p:tgtEl>
                                          <p:spTgt spid="565346"/>
                                        </p:tgtEl>
                                      </p:cBhvr>
                                    </p:animEffect>
                                    <p:set>
                                      <p:cBhvr>
                                        <p:cTn id="148" dur="1" fill="hold">
                                          <p:stCondLst>
                                            <p:cond delay="499"/>
                                          </p:stCondLst>
                                        </p:cTn>
                                        <p:tgtEl>
                                          <p:spTgt spid="565346"/>
                                        </p:tgtEl>
                                        <p:attrNameLst>
                                          <p:attrName>style.visibility</p:attrName>
                                        </p:attrNameLst>
                                      </p:cBhvr>
                                      <p:to>
                                        <p:strVal val="hidden"/>
                                      </p:to>
                                    </p:set>
                                  </p:childTnLst>
                                </p:cTn>
                              </p:par>
                              <p:par>
                                <p:cTn id="149" presetID="3" presetClass="exit" presetSubtype="10" fill="hold" grpId="0" nodeType="withEffect">
                                  <p:stCondLst>
                                    <p:cond delay="0"/>
                                  </p:stCondLst>
                                  <p:childTnLst>
                                    <p:animEffect transition="out" filter="blinds(horizontal)">
                                      <p:cBhvr>
                                        <p:cTn id="150" dur="500"/>
                                        <p:tgtEl>
                                          <p:spTgt spid="565347"/>
                                        </p:tgtEl>
                                      </p:cBhvr>
                                    </p:animEffect>
                                    <p:set>
                                      <p:cBhvr>
                                        <p:cTn id="151" dur="1" fill="hold">
                                          <p:stCondLst>
                                            <p:cond delay="499"/>
                                          </p:stCondLst>
                                        </p:cTn>
                                        <p:tgtEl>
                                          <p:spTgt spid="565347"/>
                                        </p:tgtEl>
                                        <p:attrNameLst>
                                          <p:attrName>style.visibility</p:attrName>
                                        </p:attrNameLst>
                                      </p:cBhvr>
                                      <p:to>
                                        <p:strVal val="hidden"/>
                                      </p:to>
                                    </p:set>
                                  </p:childTnLst>
                                </p:cTn>
                              </p:par>
                              <p:par>
                                <p:cTn id="152" presetID="3" presetClass="exit" presetSubtype="10" fill="hold" grpId="0" nodeType="withEffect">
                                  <p:stCondLst>
                                    <p:cond delay="0"/>
                                  </p:stCondLst>
                                  <p:childTnLst>
                                    <p:animEffect transition="out" filter="blinds(horizontal)">
                                      <p:cBhvr>
                                        <p:cTn id="153" dur="500"/>
                                        <p:tgtEl>
                                          <p:spTgt spid="565348"/>
                                        </p:tgtEl>
                                      </p:cBhvr>
                                    </p:animEffect>
                                    <p:set>
                                      <p:cBhvr>
                                        <p:cTn id="154" dur="1" fill="hold">
                                          <p:stCondLst>
                                            <p:cond delay="499"/>
                                          </p:stCondLst>
                                        </p:cTn>
                                        <p:tgtEl>
                                          <p:spTgt spid="565348"/>
                                        </p:tgtEl>
                                        <p:attrNameLst>
                                          <p:attrName>style.visibility</p:attrName>
                                        </p:attrNameLst>
                                      </p:cBhvr>
                                      <p:to>
                                        <p:strVal val="hidden"/>
                                      </p:to>
                                    </p:set>
                                  </p:childTnLst>
                                </p:cTn>
                              </p:par>
                              <p:par>
                                <p:cTn id="155" presetID="3" presetClass="exit" presetSubtype="10" fill="hold" grpId="0" nodeType="withEffect">
                                  <p:stCondLst>
                                    <p:cond delay="0"/>
                                  </p:stCondLst>
                                  <p:childTnLst>
                                    <p:animEffect transition="out" filter="blinds(horizontal)">
                                      <p:cBhvr>
                                        <p:cTn id="156" dur="500"/>
                                        <p:tgtEl>
                                          <p:spTgt spid="565349"/>
                                        </p:tgtEl>
                                      </p:cBhvr>
                                    </p:animEffect>
                                    <p:set>
                                      <p:cBhvr>
                                        <p:cTn id="157" dur="1" fill="hold">
                                          <p:stCondLst>
                                            <p:cond delay="499"/>
                                          </p:stCondLst>
                                        </p:cTn>
                                        <p:tgtEl>
                                          <p:spTgt spid="565349"/>
                                        </p:tgtEl>
                                        <p:attrNameLst>
                                          <p:attrName>style.visibility</p:attrName>
                                        </p:attrNameLst>
                                      </p:cBhvr>
                                      <p:to>
                                        <p:strVal val="hidden"/>
                                      </p:to>
                                    </p:set>
                                  </p:childTnLst>
                                </p:cTn>
                              </p:par>
                              <p:par>
                                <p:cTn id="158" presetID="3" presetClass="exit" presetSubtype="10" fill="hold" grpId="0" nodeType="withEffect">
                                  <p:stCondLst>
                                    <p:cond delay="0"/>
                                  </p:stCondLst>
                                  <p:childTnLst>
                                    <p:animEffect transition="out" filter="blinds(horizontal)">
                                      <p:cBhvr>
                                        <p:cTn id="159" dur="500"/>
                                        <p:tgtEl>
                                          <p:spTgt spid="565350"/>
                                        </p:tgtEl>
                                      </p:cBhvr>
                                    </p:animEffect>
                                    <p:set>
                                      <p:cBhvr>
                                        <p:cTn id="160" dur="1" fill="hold">
                                          <p:stCondLst>
                                            <p:cond delay="499"/>
                                          </p:stCondLst>
                                        </p:cTn>
                                        <p:tgtEl>
                                          <p:spTgt spid="565350"/>
                                        </p:tgtEl>
                                        <p:attrNameLst>
                                          <p:attrName>style.visibility</p:attrName>
                                        </p:attrNameLst>
                                      </p:cBhvr>
                                      <p:to>
                                        <p:strVal val="hidden"/>
                                      </p:to>
                                    </p:set>
                                  </p:childTnLst>
                                </p:cTn>
                              </p:par>
                              <p:par>
                                <p:cTn id="161" presetID="3" presetClass="exit" presetSubtype="10" fill="hold" grpId="0" nodeType="withEffect">
                                  <p:stCondLst>
                                    <p:cond delay="0"/>
                                  </p:stCondLst>
                                  <p:childTnLst>
                                    <p:animEffect transition="out" filter="blinds(horizontal)">
                                      <p:cBhvr>
                                        <p:cTn id="162" dur="500"/>
                                        <p:tgtEl>
                                          <p:spTgt spid="565351"/>
                                        </p:tgtEl>
                                      </p:cBhvr>
                                    </p:animEffect>
                                    <p:set>
                                      <p:cBhvr>
                                        <p:cTn id="163" dur="1" fill="hold">
                                          <p:stCondLst>
                                            <p:cond delay="499"/>
                                          </p:stCondLst>
                                        </p:cTn>
                                        <p:tgtEl>
                                          <p:spTgt spid="565351"/>
                                        </p:tgtEl>
                                        <p:attrNameLst>
                                          <p:attrName>style.visibility</p:attrName>
                                        </p:attrNameLst>
                                      </p:cBhvr>
                                      <p:to>
                                        <p:strVal val="hidden"/>
                                      </p:to>
                                    </p:set>
                                  </p:childTnLst>
                                </p:cTn>
                              </p:par>
                              <p:par>
                                <p:cTn id="164" presetID="3" presetClass="exit" presetSubtype="10" fill="hold" grpId="0" nodeType="withEffect">
                                  <p:stCondLst>
                                    <p:cond delay="0"/>
                                  </p:stCondLst>
                                  <p:childTnLst>
                                    <p:animEffect transition="out" filter="blinds(horizontal)">
                                      <p:cBhvr>
                                        <p:cTn id="165" dur="500"/>
                                        <p:tgtEl>
                                          <p:spTgt spid="565352"/>
                                        </p:tgtEl>
                                      </p:cBhvr>
                                    </p:animEffect>
                                    <p:set>
                                      <p:cBhvr>
                                        <p:cTn id="166" dur="1" fill="hold">
                                          <p:stCondLst>
                                            <p:cond delay="499"/>
                                          </p:stCondLst>
                                        </p:cTn>
                                        <p:tgtEl>
                                          <p:spTgt spid="565352"/>
                                        </p:tgtEl>
                                        <p:attrNameLst>
                                          <p:attrName>style.visibility</p:attrName>
                                        </p:attrNameLst>
                                      </p:cBhvr>
                                      <p:to>
                                        <p:strVal val="hidden"/>
                                      </p:to>
                                    </p:set>
                                  </p:childTnLst>
                                </p:cTn>
                              </p:par>
                              <p:par>
                                <p:cTn id="167" presetID="3" presetClass="exit" presetSubtype="10" fill="hold" grpId="0" nodeType="withEffect">
                                  <p:stCondLst>
                                    <p:cond delay="0"/>
                                  </p:stCondLst>
                                  <p:childTnLst>
                                    <p:animEffect transition="out" filter="blinds(horizontal)">
                                      <p:cBhvr>
                                        <p:cTn id="168" dur="500"/>
                                        <p:tgtEl>
                                          <p:spTgt spid="565353"/>
                                        </p:tgtEl>
                                      </p:cBhvr>
                                    </p:animEffect>
                                    <p:set>
                                      <p:cBhvr>
                                        <p:cTn id="169" dur="1" fill="hold">
                                          <p:stCondLst>
                                            <p:cond delay="499"/>
                                          </p:stCondLst>
                                        </p:cTn>
                                        <p:tgtEl>
                                          <p:spTgt spid="565353"/>
                                        </p:tgtEl>
                                        <p:attrNameLst>
                                          <p:attrName>style.visibility</p:attrName>
                                        </p:attrNameLst>
                                      </p:cBhvr>
                                      <p:to>
                                        <p:strVal val="hidden"/>
                                      </p:to>
                                    </p:set>
                                  </p:childTnLst>
                                </p:cTn>
                              </p:par>
                              <p:par>
                                <p:cTn id="170" presetID="3" presetClass="exit" presetSubtype="10" fill="hold" grpId="0" nodeType="withEffect">
                                  <p:stCondLst>
                                    <p:cond delay="0"/>
                                  </p:stCondLst>
                                  <p:childTnLst>
                                    <p:animEffect transition="out" filter="blinds(horizontal)">
                                      <p:cBhvr>
                                        <p:cTn id="171" dur="500"/>
                                        <p:tgtEl>
                                          <p:spTgt spid="565354"/>
                                        </p:tgtEl>
                                      </p:cBhvr>
                                    </p:animEffect>
                                    <p:set>
                                      <p:cBhvr>
                                        <p:cTn id="172" dur="1" fill="hold">
                                          <p:stCondLst>
                                            <p:cond delay="499"/>
                                          </p:stCondLst>
                                        </p:cTn>
                                        <p:tgtEl>
                                          <p:spTgt spid="565354"/>
                                        </p:tgtEl>
                                        <p:attrNameLst>
                                          <p:attrName>style.visibility</p:attrName>
                                        </p:attrNameLst>
                                      </p:cBhvr>
                                      <p:to>
                                        <p:strVal val="hidden"/>
                                      </p:to>
                                    </p:set>
                                  </p:childTnLst>
                                </p:cTn>
                              </p:par>
                              <p:par>
                                <p:cTn id="173" presetID="3" presetClass="exit" presetSubtype="10" fill="hold" grpId="0" nodeType="withEffect">
                                  <p:stCondLst>
                                    <p:cond delay="0"/>
                                  </p:stCondLst>
                                  <p:childTnLst>
                                    <p:animEffect transition="out" filter="blinds(horizontal)">
                                      <p:cBhvr>
                                        <p:cTn id="174" dur="500"/>
                                        <p:tgtEl>
                                          <p:spTgt spid="565355"/>
                                        </p:tgtEl>
                                      </p:cBhvr>
                                    </p:animEffect>
                                    <p:set>
                                      <p:cBhvr>
                                        <p:cTn id="175" dur="1" fill="hold">
                                          <p:stCondLst>
                                            <p:cond delay="499"/>
                                          </p:stCondLst>
                                        </p:cTn>
                                        <p:tgtEl>
                                          <p:spTgt spid="565355"/>
                                        </p:tgtEl>
                                        <p:attrNameLst>
                                          <p:attrName>style.visibility</p:attrName>
                                        </p:attrNameLst>
                                      </p:cBhvr>
                                      <p:to>
                                        <p:strVal val="hidden"/>
                                      </p:to>
                                    </p:set>
                                  </p:childTnLst>
                                </p:cTn>
                              </p:par>
                              <p:par>
                                <p:cTn id="176" presetID="3" presetClass="exit" presetSubtype="10" fill="hold" grpId="0" nodeType="withEffect">
                                  <p:stCondLst>
                                    <p:cond delay="0"/>
                                  </p:stCondLst>
                                  <p:childTnLst>
                                    <p:animEffect transition="out" filter="blinds(horizontal)">
                                      <p:cBhvr>
                                        <p:cTn id="177" dur="500"/>
                                        <p:tgtEl>
                                          <p:spTgt spid="565356"/>
                                        </p:tgtEl>
                                      </p:cBhvr>
                                    </p:animEffect>
                                    <p:set>
                                      <p:cBhvr>
                                        <p:cTn id="178" dur="1" fill="hold">
                                          <p:stCondLst>
                                            <p:cond delay="499"/>
                                          </p:stCondLst>
                                        </p:cTn>
                                        <p:tgtEl>
                                          <p:spTgt spid="565356"/>
                                        </p:tgtEl>
                                        <p:attrNameLst>
                                          <p:attrName>style.visibility</p:attrName>
                                        </p:attrNameLst>
                                      </p:cBhvr>
                                      <p:to>
                                        <p:strVal val="hidden"/>
                                      </p:to>
                                    </p:set>
                                  </p:childTnLst>
                                </p:cTn>
                              </p:par>
                              <p:par>
                                <p:cTn id="179" presetID="3" presetClass="exit" presetSubtype="10" fill="hold" grpId="0" nodeType="withEffect">
                                  <p:stCondLst>
                                    <p:cond delay="0"/>
                                  </p:stCondLst>
                                  <p:childTnLst>
                                    <p:animEffect transition="out" filter="blinds(horizontal)">
                                      <p:cBhvr>
                                        <p:cTn id="180" dur="500"/>
                                        <p:tgtEl>
                                          <p:spTgt spid="565357"/>
                                        </p:tgtEl>
                                      </p:cBhvr>
                                    </p:animEffect>
                                    <p:set>
                                      <p:cBhvr>
                                        <p:cTn id="181" dur="1" fill="hold">
                                          <p:stCondLst>
                                            <p:cond delay="499"/>
                                          </p:stCondLst>
                                        </p:cTn>
                                        <p:tgtEl>
                                          <p:spTgt spid="565357"/>
                                        </p:tgtEl>
                                        <p:attrNameLst>
                                          <p:attrName>style.visibility</p:attrName>
                                        </p:attrNameLst>
                                      </p:cBhvr>
                                      <p:to>
                                        <p:strVal val="hidden"/>
                                      </p:to>
                                    </p:set>
                                  </p:childTnLst>
                                </p:cTn>
                              </p:par>
                              <p:par>
                                <p:cTn id="182" presetID="3" presetClass="exit" presetSubtype="10" fill="hold" grpId="0" nodeType="withEffect">
                                  <p:stCondLst>
                                    <p:cond delay="0"/>
                                  </p:stCondLst>
                                  <p:childTnLst>
                                    <p:animEffect transition="out" filter="blinds(horizontal)">
                                      <p:cBhvr>
                                        <p:cTn id="183" dur="500"/>
                                        <p:tgtEl>
                                          <p:spTgt spid="565358"/>
                                        </p:tgtEl>
                                      </p:cBhvr>
                                    </p:animEffect>
                                    <p:set>
                                      <p:cBhvr>
                                        <p:cTn id="184" dur="1" fill="hold">
                                          <p:stCondLst>
                                            <p:cond delay="499"/>
                                          </p:stCondLst>
                                        </p:cTn>
                                        <p:tgtEl>
                                          <p:spTgt spid="565358"/>
                                        </p:tgtEl>
                                        <p:attrNameLst>
                                          <p:attrName>style.visibility</p:attrName>
                                        </p:attrNameLst>
                                      </p:cBhvr>
                                      <p:to>
                                        <p:strVal val="hidden"/>
                                      </p:to>
                                    </p:set>
                                  </p:childTnLst>
                                </p:cTn>
                              </p:par>
                              <p:par>
                                <p:cTn id="185" presetID="3" presetClass="exit" presetSubtype="10" fill="hold" grpId="0" nodeType="withEffect">
                                  <p:stCondLst>
                                    <p:cond delay="0"/>
                                  </p:stCondLst>
                                  <p:childTnLst>
                                    <p:animEffect transition="out" filter="blinds(horizontal)">
                                      <p:cBhvr>
                                        <p:cTn id="186" dur="500"/>
                                        <p:tgtEl>
                                          <p:spTgt spid="565359"/>
                                        </p:tgtEl>
                                      </p:cBhvr>
                                    </p:animEffect>
                                    <p:set>
                                      <p:cBhvr>
                                        <p:cTn id="187" dur="1" fill="hold">
                                          <p:stCondLst>
                                            <p:cond delay="499"/>
                                          </p:stCondLst>
                                        </p:cTn>
                                        <p:tgtEl>
                                          <p:spTgt spid="565359"/>
                                        </p:tgtEl>
                                        <p:attrNameLst>
                                          <p:attrName>style.visibility</p:attrName>
                                        </p:attrNameLst>
                                      </p:cBhvr>
                                      <p:to>
                                        <p:strVal val="hidden"/>
                                      </p:to>
                                    </p:set>
                                  </p:childTnLst>
                                </p:cTn>
                              </p:par>
                              <p:par>
                                <p:cTn id="188" presetID="3" presetClass="exit" presetSubtype="10" fill="hold" grpId="2" nodeType="withEffect">
                                  <p:stCondLst>
                                    <p:cond delay="0"/>
                                  </p:stCondLst>
                                  <p:childTnLst>
                                    <p:animEffect transition="out" filter="blinds(horizontal)">
                                      <p:cBhvr>
                                        <p:cTn id="189" dur="500"/>
                                        <p:tgtEl>
                                          <p:spTgt spid="565360"/>
                                        </p:tgtEl>
                                      </p:cBhvr>
                                    </p:animEffect>
                                    <p:set>
                                      <p:cBhvr>
                                        <p:cTn id="190" dur="1" fill="hold">
                                          <p:stCondLst>
                                            <p:cond delay="499"/>
                                          </p:stCondLst>
                                        </p:cTn>
                                        <p:tgtEl>
                                          <p:spTgt spid="565360"/>
                                        </p:tgtEl>
                                        <p:attrNameLst>
                                          <p:attrName>style.visibility</p:attrName>
                                        </p:attrNameLst>
                                      </p:cBhvr>
                                      <p:to>
                                        <p:strVal val="hidden"/>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 presetClass="entr" presetSubtype="0" fill="hold" nodeType="clickEffect">
                                  <p:stCondLst>
                                    <p:cond delay="0"/>
                                  </p:stCondLst>
                                  <p:childTnLst>
                                    <p:set>
                                      <p:cBhvr>
                                        <p:cTn id="194" dur="1" fill="hold">
                                          <p:stCondLst>
                                            <p:cond delay="0"/>
                                          </p:stCondLst>
                                        </p:cTn>
                                        <p:tgtEl>
                                          <p:spTgt spid="565372"/>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ntr" presetSubtype="0" fill="hold" nodeType="clickEffect">
                                  <p:stCondLst>
                                    <p:cond delay="0"/>
                                  </p:stCondLst>
                                  <p:childTnLst>
                                    <p:set>
                                      <p:cBhvr>
                                        <p:cTn id="198" dur="1" fill="hold">
                                          <p:stCondLst>
                                            <p:cond delay="0"/>
                                          </p:stCondLst>
                                        </p:cTn>
                                        <p:tgtEl>
                                          <p:spTgt spid="565366"/>
                                        </p:tgtEl>
                                        <p:attrNameLst>
                                          <p:attrName>style.visibility</p:attrName>
                                        </p:attrNameLst>
                                      </p:cBhvr>
                                      <p:to>
                                        <p:strVal val="visible"/>
                                      </p:to>
                                    </p:set>
                                  </p:childTnLst>
                                </p:cTn>
                              </p:par>
                            </p:childTnLst>
                          </p:cTn>
                        </p:par>
                        <p:par>
                          <p:cTn id="199" fill="hold" nodeType="afterGroup">
                            <p:stCondLst>
                              <p:cond delay="0"/>
                            </p:stCondLst>
                            <p:childTnLst>
                              <p:par>
                                <p:cTn id="200" presetID="1" presetClass="entr" presetSubtype="0" fill="hold" grpId="0" nodeType="afterEffect">
                                  <p:stCondLst>
                                    <p:cond delay="0"/>
                                  </p:stCondLst>
                                  <p:childTnLst>
                                    <p:set>
                                      <p:cBhvr>
                                        <p:cTn id="201" dur="1" fill="hold">
                                          <p:stCondLst>
                                            <p:cond delay="0"/>
                                          </p:stCondLst>
                                        </p:cTn>
                                        <p:tgtEl>
                                          <p:spTgt spid="565378"/>
                                        </p:tgtEl>
                                        <p:attrNameLst>
                                          <p:attrName>style.visibility</p:attrName>
                                        </p:attrNameLst>
                                      </p:cBhvr>
                                      <p:to>
                                        <p:strVal val="visible"/>
                                      </p:to>
                                    </p:set>
                                  </p:childTnLst>
                                </p:cTn>
                              </p:par>
                            </p:childTnLst>
                          </p:cTn>
                        </p:par>
                        <p:par>
                          <p:cTn id="202" fill="hold" nodeType="afterGroup">
                            <p:stCondLst>
                              <p:cond delay="0"/>
                            </p:stCondLst>
                            <p:childTnLst>
                              <p:par>
                                <p:cTn id="203" presetID="1" presetClass="entr" presetSubtype="0" fill="hold" grpId="0" nodeType="afterEffect">
                                  <p:stCondLst>
                                    <p:cond delay="0"/>
                                  </p:stCondLst>
                                  <p:childTnLst>
                                    <p:set>
                                      <p:cBhvr>
                                        <p:cTn id="204" dur="1" fill="hold">
                                          <p:stCondLst>
                                            <p:cond delay="0"/>
                                          </p:stCondLst>
                                        </p:cTn>
                                        <p:tgtEl>
                                          <p:spTgt spid="565379"/>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1" presetClass="entr" presetSubtype="0" fill="hold" nodeType="clickEffect">
                                  <p:stCondLst>
                                    <p:cond delay="0"/>
                                  </p:stCondLst>
                                  <p:childTnLst>
                                    <p:set>
                                      <p:cBhvr>
                                        <p:cTn id="208" dur="1" fill="hold">
                                          <p:stCondLst>
                                            <p:cond delay="0"/>
                                          </p:stCondLst>
                                        </p:cTn>
                                        <p:tgtEl>
                                          <p:spTgt spid="565369"/>
                                        </p:tgtEl>
                                        <p:attrNameLst>
                                          <p:attrName>style.visibility</p:attrName>
                                        </p:attrNameLst>
                                      </p:cBhvr>
                                      <p:to>
                                        <p:strVal val="visible"/>
                                      </p:to>
                                    </p:se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ntr" presetSubtype="0" fill="hold" nodeType="clickEffect">
                                  <p:stCondLst>
                                    <p:cond delay="0"/>
                                  </p:stCondLst>
                                  <p:childTnLst>
                                    <p:set>
                                      <p:cBhvr>
                                        <p:cTn id="212" dur="1" fill="hold">
                                          <p:stCondLst>
                                            <p:cond delay="0"/>
                                          </p:stCondLst>
                                        </p:cTn>
                                        <p:tgtEl>
                                          <p:spTgt spid="565375"/>
                                        </p:tgtEl>
                                        <p:attrNameLst>
                                          <p:attrName>style.visibility</p:attrName>
                                        </p:attrNameLst>
                                      </p:cBhvr>
                                      <p:to>
                                        <p:strVal val="visible"/>
                                      </p:to>
                                    </p:set>
                                  </p:childTnLst>
                                </p:cTn>
                              </p:par>
                            </p:childTnLst>
                          </p:cTn>
                        </p:par>
                        <p:par>
                          <p:cTn id="213" fill="hold" nodeType="afterGroup">
                            <p:stCondLst>
                              <p:cond delay="0"/>
                            </p:stCondLst>
                            <p:childTnLst>
                              <p:par>
                                <p:cTn id="214" presetID="1" presetClass="entr" presetSubtype="0" fill="hold" grpId="0" nodeType="afterEffect">
                                  <p:stCondLst>
                                    <p:cond delay="0"/>
                                  </p:stCondLst>
                                  <p:childTnLst>
                                    <p:set>
                                      <p:cBhvr>
                                        <p:cTn id="215" dur="1" fill="hold">
                                          <p:stCondLst>
                                            <p:cond delay="0"/>
                                          </p:stCondLst>
                                        </p:cTn>
                                        <p:tgtEl>
                                          <p:spTgt spid="565380"/>
                                        </p:tgtEl>
                                        <p:attrNameLst>
                                          <p:attrName>style.visibility</p:attrName>
                                        </p:attrNameLst>
                                      </p:cBhvr>
                                      <p:to>
                                        <p:strVal val="visible"/>
                                      </p:to>
                                    </p:se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 presetClass="entr" presetSubtype="0" fill="hold" nodeType="clickEffect">
                                  <p:stCondLst>
                                    <p:cond delay="0"/>
                                  </p:stCondLst>
                                  <p:childTnLst>
                                    <p:set>
                                      <p:cBhvr>
                                        <p:cTn id="219" dur="1" fill="hold">
                                          <p:stCondLst>
                                            <p:cond delay="0"/>
                                          </p:stCondLst>
                                        </p:cTn>
                                        <p:tgtEl>
                                          <p:spTgt spid="565363"/>
                                        </p:tgtEl>
                                        <p:attrNameLst>
                                          <p:attrName>style.visibility</p:attrName>
                                        </p:attrNameLst>
                                      </p:cBhvr>
                                      <p:to>
                                        <p:strVal val="visible"/>
                                      </p:to>
                                    </p:set>
                                  </p:childTnLst>
                                </p:cTn>
                              </p:par>
                            </p:childTnLst>
                          </p:cTn>
                        </p:par>
                        <p:par>
                          <p:cTn id="220" fill="hold" nodeType="afterGroup">
                            <p:stCondLst>
                              <p:cond delay="0"/>
                            </p:stCondLst>
                            <p:childTnLst>
                              <p:par>
                                <p:cTn id="221" presetID="1" presetClass="entr" presetSubtype="0" fill="hold" grpId="0" nodeType="afterEffect">
                                  <p:stCondLst>
                                    <p:cond delay="0"/>
                                  </p:stCondLst>
                                  <p:childTnLst>
                                    <p:set>
                                      <p:cBhvr>
                                        <p:cTn id="222" dur="1" fill="hold">
                                          <p:stCondLst>
                                            <p:cond delay="0"/>
                                          </p:stCondLst>
                                        </p:cTn>
                                        <p:tgtEl>
                                          <p:spTgt spid="565381"/>
                                        </p:tgtEl>
                                        <p:attrNameLst>
                                          <p:attrName>style.visibility</p:attrName>
                                        </p:attrNameLst>
                                      </p:cBhvr>
                                      <p:to>
                                        <p:strVal val="visible"/>
                                      </p:to>
                                    </p:set>
                                  </p:childTnLst>
                                </p:cTn>
                              </p:par>
                            </p:childTnLst>
                          </p:cTn>
                        </p:par>
                      </p:childTnLst>
                    </p:cTn>
                  </p:par>
                  <p:par>
                    <p:cTn id="223" fill="hold">
                      <p:stCondLst>
                        <p:cond delay="indefinite"/>
                      </p:stCondLst>
                      <p:childTnLst>
                        <p:par>
                          <p:cTn id="224" fill="hold" nodeType="afterGroup">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565382"/>
                                        </p:tgtEl>
                                        <p:attrNameLst>
                                          <p:attrName>style.visibility</p:attrName>
                                        </p:attrNameLst>
                                      </p:cBhvr>
                                      <p:to>
                                        <p:strVal val="visible"/>
                                      </p:to>
                                    </p:set>
                                  </p:childTnLst>
                                </p:cTn>
                              </p:par>
                            </p:childTnLst>
                          </p:cTn>
                        </p:par>
                        <p:par>
                          <p:cTn id="227" fill="hold" nodeType="afterGroup">
                            <p:stCondLst>
                              <p:cond delay="0"/>
                            </p:stCondLst>
                            <p:childTnLst>
                              <p:par>
                                <p:cTn id="228" presetID="1" presetClass="entr" presetSubtype="0" fill="hold" grpId="0" nodeType="afterEffect">
                                  <p:stCondLst>
                                    <p:cond delay="0"/>
                                  </p:stCondLst>
                                  <p:childTnLst>
                                    <p:set>
                                      <p:cBhvr>
                                        <p:cTn id="229" dur="1" fill="hold">
                                          <p:stCondLst>
                                            <p:cond delay="0"/>
                                          </p:stCondLst>
                                        </p:cTn>
                                        <p:tgtEl>
                                          <p:spTgt spid="565383"/>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42"/>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149"/>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14"/>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309" grpId="0" animBg="1"/>
      <p:bldP spid="565310" grpId="0" animBg="1"/>
      <p:bldP spid="565311" grpId="0" animBg="1"/>
      <p:bldP spid="565312" grpId="0" animBg="1"/>
      <p:bldP spid="565313" grpId="0" animBg="1"/>
      <p:bldP spid="565314" grpId="0" animBg="1"/>
      <p:bldP spid="565315" grpId="0" animBg="1"/>
      <p:bldP spid="565316" grpId="0" animBg="1"/>
      <p:bldP spid="565317" grpId="0" animBg="1"/>
      <p:bldP spid="565318" grpId="0" animBg="1"/>
      <p:bldP spid="565319" grpId="0" animBg="1"/>
      <p:bldP spid="565320" grpId="0" animBg="1"/>
      <p:bldP spid="565321" grpId="0" animBg="1"/>
      <p:bldP spid="565322" grpId="0" animBg="1"/>
      <p:bldP spid="565323" grpId="0" animBg="1"/>
      <p:bldP spid="565324" grpId="0" animBg="1"/>
      <p:bldP spid="565325" grpId="0" animBg="1"/>
      <p:bldP spid="565326" grpId="0" animBg="1"/>
      <p:bldP spid="565327" grpId="0" animBg="1"/>
      <p:bldP spid="565328" grpId="0" animBg="1"/>
      <p:bldP spid="565329" grpId="0" animBg="1"/>
      <p:bldP spid="565330" grpId="0" animBg="1"/>
      <p:bldP spid="565331" grpId="0" animBg="1"/>
      <p:bldP spid="565332" grpId="0" animBg="1"/>
      <p:bldP spid="565333" grpId="0" animBg="1"/>
      <p:bldP spid="565336" grpId="0" animBg="1"/>
      <p:bldP spid="565337" grpId="0" animBg="1"/>
      <p:bldP spid="565338" grpId="0" animBg="1"/>
      <p:bldP spid="565339" grpId="0" animBg="1"/>
      <p:bldP spid="565340" grpId="0" animBg="1"/>
      <p:bldP spid="565341" grpId="0" animBg="1"/>
      <p:bldP spid="565342" grpId="0" animBg="1"/>
      <p:bldP spid="565343" grpId="0" animBg="1"/>
      <p:bldP spid="565344" grpId="0" animBg="1"/>
      <p:bldP spid="565345" grpId="0" animBg="1"/>
      <p:bldP spid="565346" grpId="0" animBg="1"/>
      <p:bldP spid="565347" grpId="0" animBg="1"/>
      <p:bldP spid="565348" grpId="0" animBg="1"/>
      <p:bldP spid="565349" grpId="0" animBg="1"/>
      <p:bldP spid="565350" grpId="0" animBg="1"/>
      <p:bldP spid="565351" grpId="0" animBg="1"/>
      <p:bldP spid="565352" grpId="0" animBg="1"/>
      <p:bldP spid="565353" grpId="0" animBg="1"/>
      <p:bldP spid="565354" grpId="0" animBg="1"/>
      <p:bldP spid="565355" grpId="0" animBg="1"/>
      <p:bldP spid="565356" grpId="0" animBg="1"/>
      <p:bldP spid="565357" grpId="0" animBg="1"/>
      <p:bldP spid="565358" grpId="0" animBg="1"/>
      <p:bldP spid="565359" grpId="0" animBg="1"/>
      <p:bldP spid="565360" grpId="0" animBg="1"/>
      <p:bldP spid="565360" grpId="1" animBg="1"/>
      <p:bldP spid="565360" grpId="2" animBg="1"/>
      <p:bldP spid="565362" grpId="0" animBg="1"/>
      <p:bldP spid="565378" grpId="0" animBg="1"/>
      <p:bldP spid="565379" grpId="0" animBg="1"/>
      <p:bldP spid="565380" grpId="0" animBg="1"/>
      <p:bldP spid="565381" grpId="0" animBg="1"/>
      <p:bldP spid="565382" grpId="0" animBg="1"/>
      <p:bldP spid="565383" grpId="0"/>
      <p:bldP spid="1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Resilience</a:t>
            </a:r>
            <a:br>
              <a:rPr lang="en-GB" dirty="0"/>
            </a:b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5275632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t>Definitions</a:t>
            </a:r>
          </a:p>
        </p:txBody>
      </p:sp>
      <p:graphicFrame>
        <p:nvGraphicFramePr>
          <p:cNvPr id="4" name="Content Placeholder 3"/>
          <p:cNvGraphicFramePr>
            <a:graphicFrameLocks noGrp="1"/>
          </p:cNvGraphicFramePr>
          <p:nvPr>
            <p:ph idx="1"/>
          </p:nvPr>
        </p:nvGraphicFramePr>
        <p:xfrm>
          <a:off x="1712913" y="1349376"/>
          <a:ext cx="8723312" cy="4224339"/>
        </p:xfrm>
        <a:graphic>
          <a:graphicData uri="http://schemas.openxmlformats.org/drawingml/2006/table">
            <a:tbl>
              <a:tblPr/>
              <a:tblGrid>
                <a:gridCol w="1509523">
                  <a:extLst>
                    <a:ext uri="{9D8B030D-6E8A-4147-A177-3AD203B41FA5}">
                      <a16:colId xmlns:a16="http://schemas.microsoft.com/office/drawing/2014/main" val="20000"/>
                    </a:ext>
                  </a:extLst>
                </a:gridCol>
                <a:gridCol w="7213789">
                  <a:extLst>
                    <a:ext uri="{9D8B030D-6E8A-4147-A177-3AD203B41FA5}">
                      <a16:colId xmlns:a16="http://schemas.microsoft.com/office/drawing/2014/main" val="20001"/>
                    </a:ext>
                  </a:extLst>
                </a:gridCol>
              </a:tblGrid>
              <a:tr h="783436">
                <a:tc>
                  <a:txBody>
                    <a:bodyPr/>
                    <a:lstStyle/>
                    <a:p>
                      <a:pPr algn="l" rtl="0" fontAlgn="ctr"/>
                      <a:r>
                        <a:rPr lang="en-GB" sz="2000" b="0" i="0" u="none" strike="noStrike" dirty="0">
                          <a:solidFill>
                            <a:srgbClr val="515049"/>
                          </a:solidFill>
                          <a:effectLst/>
                          <a:latin typeface="Arial"/>
                        </a:rPr>
                        <a:t>Diversity</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DDFF"/>
                    </a:solidFill>
                  </a:tcPr>
                </a:tc>
                <a:tc>
                  <a:txBody>
                    <a:bodyPr/>
                    <a:lstStyle/>
                    <a:p>
                      <a:pPr algn="l" rtl="0" fontAlgn="ctr"/>
                      <a:r>
                        <a:rPr lang="en-GB" sz="1800" b="0" i="0" u="none" strike="noStrike">
                          <a:solidFill>
                            <a:srgbClr val="515049"/>
                          </a:solidFill>
                          <a:effectLst/>
                          <a:latin typeface="Arial"/>
                        </a:rPr>
                        <a:t>The extent to which a service is provisioned over discrete and geographically separate elements from another service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DDFF"/>
                    </a:solidFill>
                  </a:tcPr>
                </a:tc>
                <a:extLst>
                  <a:ext uri="{0D108BD9-81ED-4DB2-BD59-A6C34878D82A}">
                    <a16:rowId xmlns:a16="http://schemas.microsoft.com/office/drawing/2014/main" val="10000"/>
                  </a:ext>
                </a:extLst>
              </a:tr>
              <a:tr h="1247285">
                <a:tc>
                  <a:txBody>
                    <a:bodyPr/>
                    <a:lstStyle/>
                    <a:p>
                      <a:pPr algn="l" rtl="0" fontAlgn="ctr"/>
                      <a:r>
                        <a:rPr lang="en-GB" sz="2000" b="0" i="0" u="none" strike="noStrike">
                          <a:solidFill>
                            <a:srgbClr val="515049"/>
                          </a:solidFill>
                          <a:effectLst/>
                          <a:latin typeface="Arial"/>
                        </a:rPr>
                        <a:t>Redundant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l" rtl="0" fontAlgn="ctr"/>
                      <a:r>
                        <a:rPr lang="en-GB" sz="1800" b="0" i="0" u="none" strike="noStrike" dirty="0">
                          <a:solidFill>
                            <a:srgbClr val="515049"/>
                          </a:solidFill>
                          <a:effectLst/>
                          <a:latin typeface="Arial"/>
                        </a:rPr>
                        <a:t>An infrastructure, service or network element that is duplicated such that a critical failure will not cause a serious and prolonged loss of service in customer services running on that infrastructure or network component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extLst>
                  <a:ext uri="{0D108BD9-81ED-4DB2-BD59-A6C34878D82A}">
                    <a16:rowId xmlns:a16="http://schemas.microsoft.com/office/drawing/2014/main" val="10001"/>
                  </a:ext>
                </a:extLst>
              </a:tr>
              <a:tr h="767766">
                <a:tc>
                  <a:txBody>
                    <a:bodyPr/>
                    <a:lstStyle/>
                    <a:p>
                      <a:pPr algn="l" rtl="0" fontAlgn="ctr"/>
                      <a:r>
                        <a:rPr lang="en-GB" sz="2000" b="0" i="0" u="none" strike="noStrike" dirty="0">
                          <a:solidFill>
                            <a:srgbClr val="515049"/>
                          </a:solidFill>
                          <a:effectLst/>
                          <a:latin typeface="Arial"/>
                        </a:rPr>
                        <a:t>Resilience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DDFF"/>
                    </a:solidFill>
                  </a:tcPr>
                </a:tc>
                <a:tc>
                  <a:txBody>
                    <a:bodyPr/>
                    <a:lstStyle/>
                    <a:p>
                      <a:pPr algn="l" rtl="0" fontAlgn="ctr"/>
                      <a:r>
                        <a:rPr lang="en-GB" sz="1800" b="0" i="0" u="none" strike="noStrike" dirty="0">
                          <a:solidFill>
                            <a:srgbClr val="515049"/>
                          </a:solidFill>
                          <a:effectLst/>
                          <a:latin typeface="Arial"/>
                        </a:rPr>
                        <a:t>Ability to provide and maintain an acceptable level of service in the face of faults and challenges to normal operation.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DDFF"/>
                    </a:solidFill>
                  </a:tcPr>
                </a:tc>
                <a:extLst>
                  <a:ext uri="{0D108BD9-81ED-4DB2-BD59-A6C34878D82A}">
                    <a16:rowId xmlns:a16="http://schemas.microsoft.com/office/drawing/2014/main" val="10002"/>
                  </a:ext>
                </a:extLst>
              </a:tr>
              <a:tr h="1425852">
                <a:tc gridSpan="2">
                  <a:txBody>
                    <a:bodyPr/>
                    <a:lstStyle/>
                    <a:p>
                      <a:pPr algn="l" rtl="0" fontAlgn="ctr"/>
                      <a:r>
                        <a:rPr lang="en-GB" sz="2000" b="0" i="0" u="none" strike="noStrike" dirty="0">
                          <a:solidFill>
                            <a:srgbClr val="515049"/>
                          </a:solidFill>
                          <a:effectLst/>
                          <a:latin typeface="Arial"/>
                        </a:rPr>
                        <a:t>A given level of resilience is the outcome of the levels of redundancy and diversity embedded in the infrastructure that supports a service or solution, setting aside other environmental and operational factors</a:t>
                      </a:r>
                    </a:p>
                  </a:txBody>
                  <a:tcPr marL="0" marR="0" marT="0" marB="0" anchor="ctr">
                    <a:lnL>
                      <a:noFill/>
                    </a:lnL>
                    <a:lnR>
                      <a:noFill/>
                    </a:lnR>
                    <a:lnT w="12700" cap="flat" cmpd="sng" algn="ctr">
                      <a:solidFill>
                        <a:srgbClr val="FFFFFF"/>
                      </a:solidFill>
                      <a:prstDash val="solid"/>
                      <a:round/>
                      <a:headEnd type="none" w="med" len="med"/>
                      <a:tailEnd type="none" w="med" len="med"/>
                    </a:lnT>
                    <a:lnB>
                      <a:noFill/>
                    </a:lnB>
                    <a:solidFill>
                      <a:srgbClr val="DAEEF3"/>
                    </a:solidFill>
                  </a:tcPr>
                </a:tc>
                <a:tc hMerge="1">
                  <a:txBody>
                    <a:bodyPr/>
                    <a:lstStyle/>
                    <a:p>
                      <a:endParaRPr lang="en-GB"/>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60571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2"/>
          <p:cNvSpPr>
            <a:spLocks noGrp="1" noChangeArrowheads="1"/>
          </p:cNvSpPr>
          <p:nvPr>
            <p:ph type="title"/>
          </p:nvPr>
        </p:nvSpPr>
        <p:spPr/>
        <p:txBody>
          <a:bodyPr/>
          <a:lstStyle/>
          <a:p>
            <a:pPr eaLnBrk="1" hangingPunct="1"/>
            <a:r>
              <a:rPr lang="en-GB" altLang="en-US"/>
              <a:t>Enhanced availability – a matter of options</a:t>
            </a:r>
          </a:p>
        </p:txBody>
      </p:sp>
      <p:sp>
        <p:nvSpPr>
          <p:cNvPr id="62467" name="AutoShape 3"/>
          <p:cNvSpPr>
            <a:spLocks noChangeArrowheads="1"/>
          </p:cNvSpPr>
          <p:nvPr/>
        </p:nvSpPr>
        <p:spPr bwMode="auto">
          <a:xfrm>
            <a:off x="2044700" y="1536700"/>
            <a:ext cx="2343150" cy="647700"/>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Dual entry</a:t>
            </a:r>
          </a:p>
        </p:txBody>
      </p:sp>
      <p:sp>
        <p:nvSpPr>
          <p:cNvPr id="62468" name="AutoShape 4"/>
          <p:cNvSpPr>
            <a:spLocks noChangeArrowheads="1"/>
          </p:cNvSpPr>
          <p:nvPr/>
        </p:nvSpPr>
        <p:spPr bwMode="auto">
          <a:xfrm>
            <a:off x="2044700" y="2319338"/>
            <a:ext cx="2343150" cy="647700"/>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ISDN backup</a:t>
            </a:r>
          </a:p>
        </p:txBody>
      </p:sp>
      <p:sp>
        <p:nvSpPr>
          <p:cNvPr id="62469" name="AutoShape 5"/>
          <p:cNvSpPr>
            <a:spLocks noChangeArrowheads="1"/>
          </p:cNvSpPr>
          <p:nvPr/>
        </p:nvSpPr>
        <p:spPr bwMode="auto">
          <a:xfrm>
            <a:off x="2044700" y="3103563"/>
            <a:ext cx="2343150" cy="647700"/>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DSL backup</a:t>
            </a:r>
          </a:p>
        </p:txBody>
      </p:sp>
      <p:sp>
        <p:nvSpPr>
          <p:cNvPr id="62470" name="AutoShape 6"/>
          <p:cNvSpPr>
            <a:spLocks noChangeArrowheads="1"/>
          </p:cNvSpPr>
          <p:nvPr/>
        </p:nvSpPr>
        <p:spPr bwMode="auto">
          <a:xfrm>
            <a:off x="2044700" y="3887788"/>
            <a:ext cx="2343150" cy="647700"/>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Dual access</a:t>
            </a:r>
          </a:p>
        </p:txBody>
      </p:sp>
      <p:sp>
        <p:nvSpPr>
          <p:cNvPr id="62471" name="AutoShape 7"/>
          <p:cNvSpPr>
            <a:spLocks noChangeArrowheads="1"/>
          </p:cNvSpPr>
          <p:nvPr/>
        </p:nvSpPr>
        <p:spPr bwMode="auto">
          <a:xfrm>
            <a:off x="4521200" y="3894138"/>
            <a:ext cx="5729288" cy="647700"/>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500" kern="0"/>
              <a:t>Two Colt managed CPEs on two access circuits running a Virtual Router Redundancy Protocol  (VRRP) with automatic failover</a:t>
            </a:r>
          </a:p>
        </p:txBody>
      </p:sp>
      <p:sp>
        <p:nvSpPr>
          <p:cNvPr id="62472" name="AutoShape 8"/>
          <p:cNvSpPr>
            <a:spLocks noChangeArrowheads="1"/>
          </p:cNvSpPr>
          <p:nvPr/>
        </p:nvSpPr>
        <p:spPr bwMode="auto">
          <a:xfrm>
            <a:off x="4521200" y="3108325"/>
            <a:ext cx="5729288" cy="647700"/>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600" kern="0"/>
              <a:t>Additional Colt managed CPE router with automatic</a:t>
            </a:r>
            <a:br>
              <a:rPr lang="en-GB" altLang="en-US" sz="1600" kern="0"/>
            </a:br>
            <a:r>
              <a:rPr lang="en-GB" altLang="en-US" sz="1600" kern="0"/>
              <a:t>failover to DSL backup service</a:t>
            </a:r>
          </a:p>
        </p:txBody>
      </p:sp>
      <p:sp>
        <p:nvSpPr>
          <p:cNvPr id="62473" name="AutoShape 9"/>
          <p:cNvSpPr>
            <a:spLocks noChangeArrowheads="1"/>
          </p:cNvSpPr>
          <p:nvPr/>
        </p:nvSpPr>
        <p:spPr bwMode="auto">
          <a:xfrm>
            <a:off x="4521200" y="2324101"/>
            <a:ext cx="5729288" cy="646113"/>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600" kern="0"/>
              <a:t>Fully inclusive or partially inclusive ISDN Backup Service</a:t>
            </a:r>
            <a:br>
              <a:rPr lang="en-GB" altLang="en-US" sz="1600" kern="0"/>
            </a:br>
            <a:r>
              <a:rPr lang="en-GB" altLang="en-US" sz="1600" kern="0"/>
              <a:t>with automatic failover</a:t>
            </a:r>
            <a:endParaRPr lang="en-GB" altLang="en-US" sz="1600" kern="0">
              <a:solidFill>
                <a:srgbClr val="FF0000"/>
              </a:solidFill>
            </a:endParaRPr>
          </a:p>
        </p:txBody>
      </p:sp>
      <p:sp>
        <p:nvSpPr>
          <p:cNvPr id="62474" name="AutoShape 10"/>
          <p:cNvSpPr>
            <a:spLocks noChangeArrowheads="1"/>
          </p:cNvSpPr>
          <p:nvPr/>
        </p:nvSpPr>
        <p:spPr bwMode="auto">
          <a:xfrm>
            <a:off x="4521200" y="1538288"/>
            <a:ext cx="5729288" cy="647700"/>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600" kern="0"/>
              <a:t>Dual fibre entry into buildings with self healing rings</a:t>
            </a:r>
            <a:endParaRPr lang="en-GB" altLang="en-US" sz="1600" kern="0">
              <a:solidFill>
                <a:srgbClr val="FF0000"/>
              </a:solidFill>
            </a:endParaRPr>
          </a:p>
        </p:txBody>
      </p:sp>
      <p:sp>
        <p:nvSpPr>
          <p:cNvPr id="62475" name="AutoShape 15"/>
          <p:cNvSpPr>
            <a:spLocks noChangeArrowheads="1"/>
          </p:cNvSpPr>
          <p:nvPr/>
        </p:nvSpPr>
        <p:spPr bwMode="auto">
          <a:xfrm>
            <a:off x="2044700" y="4672013"/>
            <a:ext cx="2343150" cy="647700"/>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Internet backup</a:t>
            </a:r>
          </a:p>
        </p:txBody>
      </p:sp>
      <p:sp>
        <p:nvSpPr>
          <p:cNvPr id="62476" name="AutoShape 16"/>
          <p:cNvSpPr>
            <a:spLocks noChangeArrowheads="1"/>
          </p:cNvSpPr>
          <p:nvPr/>
        </p:nvSpPr>
        <p:spPr bwMode="auto">
          <a:xfrm>
            <a:off x="4521200" y="4681538"/>
            <a:ext cx="5729288" cy="646112"/>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600" kern="0"/>
              <a:t>Additional Colt managed CPE router with automatic</a:t>
            </a:r>
            <a:br>
              <a:rPr lang="en-GB" altLang="en-US" sz="1600" kern="0"/>
            </a:br>
            <a:r>
              <a:rPr lang="en-GB" altLang="en-US" sz="1600" kern="0"/>
              <a:t>failover to Internet backup service</a:t>
            </a:r>
          </a:p>
        </p:txBody>
      </p:sp>
      <p:sp>
        <p:nvSpPr>
          <p:cNvPr id="62477" name="AutoShape 18"/>
          <p:cNvSpPr>
            <a:spLocks noChangeArrowheads="1"/>
          </p:cNvSpPr>
          <p:nvPr/>
        </p:nvSpPr>
        <p:spPr bwMode="auto">
          <a:xfrm>
            <a:off x="2044700" y="5464176"/>
            <a:ext cx="2343150" cy="646113"/>
          </a:xfrm>
          <a:prstGeom prst="roundRect">
            <a:avLst>
              <a:gd name="adj" fmla="val 17972"/>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algn="ctr" eaLnBrk="1" hangingPunct="1">
              <a:spcBef>
                <a:spcPct val="20000"/>
              </a:spcBef>
              <a:buClr>
                <a:srgbClr val="739DC3"/>
              </a:buClr>
              <a:buSzTx/>
            </a:pPr>
            <a:r>
              <a:rPr lang="en-GB" altLang="en-US" b="1" kern="0">
                <a:solidFill>
                  <a:schemeClr val="bg1"/>
                </a:solidFill>
              </a:rPr>
              <a:t>Wireless backup</a:t>
            </a:r>
          </a:p>
        </p:txBody>
      </p:sp>
      <p:sp>
        <p:nvSpPr>
          <p:cNvPr id="62478" name="AutoShape 19"/>
          <p:cNvSpPr>
            <a:spLocks noChangeArrowheads="1"/>
          </p:cNvSpPr>
          <p:nvPr/>
        </p:nvSpPr>
        <p:spPr bwMode="auto">
          <a:xfrm>
            <a:off x="4521200" y="5472113"/>
            <a:ext cx="5729288" cy="647700"/>
          </a:xfrm>
          <a:prstGeom prst="roundRect">
            <a:avLst>
              <a:gd name="adj" fmla="val 16667"/>
            </a:avLst>
          </a:prstGeom>
          <a:solidFill>
            <a:schemeClr val="bg2">
              <a:alpha val="25098"/>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0" rIns="0" bIns="0" anchor="ctr"/>
          <a:lstStyle>
            <a:lvl1pPr eaLnBrk="0" hangingPunct="0">
              <a:spcBef>
                <a:spcPct val="75000"/>
              </a:spcBef>
              <a:buClr>
                <a:schemeClr val="tx2"/>
              </a:buClr>
              <a:buSzPct val="125000"/>
              <a:defRPr sz="2000">
                <a:solidFill>
                  <a:schemeClr val="tx1"/>
                </a:solidFill>
                <a:latin typeface="Arial" pitchFamily="34" charset="0"/>
              </a:defRPr>
            </a:lvl1pPr>
            <a:lvl2pPr marL="742950" indent="-285750" eaLnBrk="0" hangingPunct="0">
              <a:spcBef>
                <a:spcPct val="50000"/>
              </a:spcBef>
              <a:buClr>
                <a:schemeClr val="tx2"/>
              </a:buClr>
              <a:buSzPct val="125000"/>
              <a:buChar char="•"/>
              <a:defRPr sz="2000">
                <a:solidFill>
                  <a:schemeClr val="tx1"/>
                </a:solidFill>
                <a:latin typeface="Arial" pitchFamily="34" charset="0"/>
              </a:defRPr>
            </a:lvl2pPr>
            <a:lvl3pPr marL="1143000" indent="-228600" eaLnBrk="0" hangingPunct="0">
              <a:spcBef>
                <a:spcPct val="25000"/>
              </a:spcBef>
              <a:buClr>
                <a:schemeClr val="tx2"/>
              </a:buClr>
              <a:buFont typeface="Arial" pitchFamily="34" charset="0"/>
              <a:buChar char="–"/>
              <a:defRPr>
                <a:solidFill>
                  <a:schemeClr val="tx1"/>
                </a:solidFill>
                <a:latin typeface="Arial" pitchFamily="34" charset="0"/>
              </a:defRPr>
            </a:lvl3pPr>
            <a:lvl4pPr marL="1600200" indent="-228600" eaLnBrk="0" hangingPunct="0">
              <a:spcBef>
                <a:spcPct val="20000"/>
              </a:spcBef>
              <a:buClr>
                <a:schemeClr val="tx1"/>
              </a:buClr>
              <a:buSzPct val="125000"/>
              <a:buChar char="•"/>
              <a:defRPr sz="1600">
                <a:solidFill>
                  <a:schemeClr val="tx1"/>
                </a:solidFill>
                <a:latin typeface="Arial" pitchFamily="34" charset="0"/>
              </a:defRPr>
            </a:lvl4pPr>
            <a:lvl5pPr marL="2057400" indent="-228600" eaLnBrk="0" hangingPunct="0">
              <a:spcBef>
                <a:spcPct val="20000"/>
              </a:spcBef>
              <a:buClr>
                <a:schemeClr val="tx2"/>
              </a:buClr>
              <a:buSzPct val="125000"/>
              <a:buChar char="•"/>
              <a:defRPr sz="1400">
                <a:solidFill>
                  <a:schemeClr val="tx1"/>
                </a:solidFill>
                <a:latin typeface="Arial"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itchFamily="34" charset="0"/>
              </a:defRPr>
            </a:lvl9pPr>
          </a:lstStyle>
          <a:p>
            <a:pPr eaLnBrk="1" hangingPunct="1">
              <a:spcBef>
                <a:spcPct val="20000"/>
              </a:spcBef>
              <a:buClr>
                <a:srgbClr val="739DC3"/>
              </a:buClr>
              <a:buSzTx/>
            </a:pPr>
            <a:r>
              <a:rPr lang="en-GB" altLang="en-US" sz="1600" kern="0"/>
              <a:t>3G wireless backup access to the IP VPN when the primary Colt IP VPN access circuit is disrupted</a:t>
            </a:r>
          </a:p>
        </p:txBody>
      </p:sp>
    </p:spTree>
    <p:extLst>
      <p:ext uri="{BB962C8B-B14F-4D97-AF65-F5344CB8AC3E}">
        <p14:creationId xmlns:p14="http://schemas.microsoft.com/office/powerpoint/2010/main" val="53206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28"/>
          <p:cNvSpPr>
            <a:spLocks noChangeArrowheads="1"/>
          </p:cNvSpPr>
          <p:nvPr/>
        </p:nvSpPr>
        <p:spPr bwMode="auto">
          <a:xfrm>
            <a:off x="6096000" y="1246188"/>
            <a:ext cx="4572000" cy="4997450"/>
          </a:xfrm>
          <a:prstGeom prst="ellipse">
            <a:avLst/>
          </a:prstGeom>
          <a:solidFill>
            <a:srgbClr val="EDF2DA"/>
          </a:solidFill>
          <a:ln w="38100" algn="ctr">
            <a:solidFill>
              <a:srgbClr val="A1BF35"/>
            </a:solidFill>
            <a:round/>
            <a:headEnd/>
            <a:tailEnd/>
          </a:ln>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GB" altLang="en-US" sz="1600" kern="0"/>
          </a:p>
        </p:txBody>
      </p:sp>
      <p:sp>
        <p:nvSpPr>
          <p:cNvPr id="17411" name="Rectangle 45"/>
          <p:cNvSpPr>
            <a:spLocks noGrp="1" noChangeArrowheads="1"/>
          </p:cNvSpPr>
          <p:nvPr>
            <p:ph type="title"/>
          </p:nvPr>
        </p:nvSpPr>
        <p:spPr/>
        <p:txBody>
          <a:bodyPr/>
          <a:lstStyle/>
          <a:p>
            <a:pPr eaLnBrk="1" hangingPunct="1"/>
            <a:r>
              <a:rPr lang="en-GB" altLang="en-US"/>
              <a:t>Dual Entry vs Single Entry</a:t>
            </a: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2471738"/>
            <a:ext cx="4121150" cy="21701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413" name="Group 26"/>
          <p:cNvGrpSpPr>
            <a:grpSpLocks/>
          </p:cNvGrpSpPr>
          <p:nvPr/>
        </p:nvGrpSpPr>
        <p:grpSpPr bwMode="auto">
          <a:xfrm>
            <a:off x="6878639" y="1881188"/>
            <a:ext cx="2327275" cy="1504950"/>
            <a:chOff x="5155324" y="1333913"/>
            <a:chExt cx="2632842" cy="1847932"/>
          </a:xfrm>
        </p:grpSpPr>
        <p:sp>
          <p:nvSpPr>
            <p:cNvPr id="17429" name="Rectangle 78"/>
            <p:cNvSpPr>
              <a:spLocks noChangeArrowheads="1"/>
            </p:cNvSpPr>
            <p:nvPr/>
          </p:nvSpPr>
          <p:spPr bwMode="auto">
            <a:xfrm>
              <a:off x="6180083" y="2440865"/>
              <a:ext cx="756745" cy="740980"/>
            </a:xfrm>
            <a:prstGeom prst="rect">
              <a:avLst/>
            </a:prstGeom>
            <a:solidFill>
              <a:srgbClr val="CCEBF9"/>
            </a:solidFill>
            <a:ln w="38100" algn="ctr">
              <a:solidFill>
                <a:schemeClr val="bg2"/>
              </a:solidFill>
              <a:round/>
              <a:headEnd/>
              <a:tailEnd/>
            </a:ln>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GB" altLang="en-US" sz="1600" kern="0"/>
            </a:p>
          </p:txBody>
        </p:sp>
        <p:pic>
          <p:nvPicPr>
            <p:cNvPr id="17430" name="Picture 49" descr="Branch_Off-Net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273" y="1333913"/>
              <a:ext cx="1060626" cy="110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431" name="Straight Connector 80"/>
            <p:cNvCxnSpPr>
              <a:cxnSpLocks noChangeShapeType="1"/>
            </p:cNvCxnSpPr>
            <p:nvPr/>
          </p:nvCxnSpPr>
          <p:spPr bwMode="auto">
            <a:xfrm>
              <a:off x="6306207" y="2440865"/>
              <a:ext cx="0" cy="740980"/>
            </a:xfrm>
            <a:prstGeom prst="line">
              <a:avLst/>
            </a:prstGeom>
            <a:noFill/>
            <a:ln w="5715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2" name="Straight Connector 81"/>
            <p:cNvCxnSpPr>
              <a:cxnSpLocks noChangeShapeType="1"/>
            </p:cNvCxnSpPr>
            <p:nvPr/>
          </p:nvCxnSpPr>
          <p:spPr bwMode="auto">
            <a:xfrm>
              <a:off x="6779172" y="2440865"/>
              <a:ext cx="0" cy="740980"/>
            </a:xfrm>
            <a:prstGeom prst="line">
              <a:avLst/>
            </a:prstGeom>
            <a:noFill/>
            <a:ln w="5715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3" name="Straight Connector 82"/>
            <p:cNvCxnSpPr>
              <a:cxnSpLocks noChangeShapeType="1"/>
            </p:cNvCxnSpPr>
            <p:nvPr/>
          </p:nvCxnSpPr>
          <p:spPr bwMode="auto">
            <a:xfrm flipH="1">
              <a:off x="5155324" y="3181845"/>
              <a:ext cx="1150883" cy="0"/>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4" name="Straight Connector 83"/>
            <p:cNvCxnSpPr>
              <a:cxnSpLocks noChangeShapeType="1"/>
            </p:cNvCxnSpPr>
            <p:nvPr/>
          </p:nvCxnSpPr>
          <p:spPr bwMode="auto">
            <a:xfrm>
              <a:off x="6779172" y="3181845"/>
              <a:ext cx="1008994" cy="0"/>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414" name="TextBox 20"/>
          <p:cNvSpPr txBox="1">
            <a:spLocks noChangeArrowheads="1"/>
          </p:cNvSpPr>
          <p:nvPr/>
        </p:nvSpPr>
        <p:spPr bwMode="auto">
          <a:xfrm>
            <a:off x="8626476" y="2051051"/>
            <a:ext cx="17049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b="1" kern="0"/>
              <a:t>Single Entry</a:t>
            </a:r>
          </a:p>
          <a:p>
            <a:pPr>
              <a:spcBef>
                <a:spcPct val="0"/>
              </a:spcBef>
              <a:buClrTx/>
              <a:buSzTx/>
            </a:pPr>
            <a:r>
              <a:rPr lang="en-GB" altLang="en-US" sz="1600" kern="0"/>
              <a:t>Fibre enters and exits building through </a:t>
            </a:r>
            <a:r>
              <a:rPr lang="en-GB" altLang="en-US" sz="1600" b="1" kern="0"/>
              <a:t>same</a:t>
            </a:r>
            <a:r>
              <a:rPr lang="en-GB" altLang="en-US" sz="1600" kern="0"/>
              <a:t> duct</a:t>
            </a:r>
          </a:p>
        </p:txBody>
      </p:sp>
      <p:sp>
        <p:nvSpPr>
          <p:cNvPr id="17415" name="TextBox 87"/>
          <p:cNvSpPr txBox="1">
            <a:spLocks noChangeArrowheads="1"/>
          </p:cNvSpPr>
          <p:nvPr/>
        </p:nvSpPr>
        <p:spPr bwMode="auto">
          <a:xfrm>
            <a:off x="8659814" y="3678239"/>
            <a:ext cx="16398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b="1" kern="0"/>
              <a:t>Dual Entry</a:t>
            </a:r>
          </a:p>
          <a:p>
            <a:pPr>
              <a:spcBef>
                <a:spcPct val="0"/>
              </a:spcBef>
              <a:buClrTx/>
              <a:buSzTx/>
            </a:pPr>
            <a:r>
              <a:rPr lang="en-GB" altLang="en-US" sz="1600" kern="0"/>
              <a:t>Fibre enters building through duct ‘A’ and exits through duct ‘B’</a:t>
            </a:r>
          </a:p>
        </p:txBody>
      </p:sp>
      <p:sp>
        <p:nvSpPr>
          <p:cNvPr id="17416" name="TextBox 88"/>
          <p:cNvSpPr txBox="1">
            <a:spLocks noChangeArrowheads="1"/>
          </p:cNvSpPr>
          <p:nvPr/>
        </p:nvSpPr>
        <p:spPr bwMode="auto">
          <a:xfrm>
            <a:off x="7096125" y="5614989"/>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t>Duct A</a:t>
            </a:r>
          </a:p>
        </p:txBody>
      </p:sp>
      <p:sp>
        <p:nvSpPr>
          <p:cNvPr id="17417" name="TextBox 89"/>
          <p:cNvSpPr txBox="1">
            <a:spLocks noChangeArrowheads="1"/>
          </p:cNvSpPr>
          <p:nvPr/>
        </p:nvSpPr>
        <p:spPr bwMode="auto">
          <a:xfrm>
            <a:off x="8313739" y="5614989"/>
            <a:ext cx="871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t>Duct B</a:t>
            </a:r>
          </a:p>
        </p:txBody>
      </p:sp>
      <p:grpSp>
        <p:nvGrpSpPr>
          <p:cNvPr id="17418" name="Group 27"/>
          <p:cNvGrpSpPr>
            <a:grpSpLocks/>
          </p:cNvGrpSpPr>
          <p:nvPr/>
        </p:nvGrpSpPr>
        <p:grpSpPr bwMode="auto">
          <a:xfrm>
            <a:off x="6937376" y="3717926"/>
            <a:ext cx="2327275" cy="1897063"/>
            <a:chOff x="5155324" y="3717320"/>
            <a:chExt cx="2632842" cy="2329803"/>
          </a:xfrm>
        </p:grpSpPr>
        <p:sp>
          <p:nvSpPr>
            <p:cNvPr id="17420" name="Rectangle 86"/>
            <p:cNvSpPr>
              <a:spLocks noChangeArrowheads="1"/>
            </p:cNvSpPr>
            <p:nvPr/>
          </p:nvSpPr>
          <p:spPr bwMode="auto">
            <a:xfrm>
              <a:off x="6602757" y="4824272"/>
              <a:ext cx="338182" cy="740979"/>
            </a:xfrm>
            <a:prstGeom prst="rect">
              <a:avLst/>
            </a:prstGeom>
            <a:solidFill>
              <a:srgbClr val="CCEBF9"/>
            </a:solidFill>
            <a:ln w="38100" algn="ctr">
              <a:solidFill>
                <a:schemeClr val="bg2"/>
              </a:solidFill>
              <a:round/>
              <a:headEnd/>
              <a:tailEnd/>
            </a:ln>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GB" altLang="en-US" sz="1600" kern="0"/>
            </a:p>
          </p:txBody>
        </p:sp>
        <p:sp>
          <p:nvSpPr>
            <p:cNvPr id="17421" name="Rectangle 19"/>
            <p:cNvSpPr>
              <a:spLocks noChangeArrowheads="1"/>
            </p:cNvSpPr>
            <p:nvPr/>
          </p:nvSpPr>
          <p:spPr bwMode="auto">
            <a:xfrm>
              <a:off x="6182415" y="4824272"/>
              <a:ext cx="273288" cy="772486"/>
            </a:xfrm>
            <a:prstGeom prst="rect">
              <a:avLst/>
            </a:prstGeom>
            <a:solidFill>
              <a:srgbClr val="CCEBF9"/>
            </a:solidFill>
            <a:ln w="38100" algn="ctr">
              <a:solidFill>
                <a:schemeClr val="bg2"/>
              </a:solidFill>
              <a:round/>
              <a:headEnd/>
              <a:tailEnd/>
            </a:ln>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GB" altLang="en-US" sz="1600" kern="0"/>
            </a:p>
          </p:txBody>
        </p:sp>
        <p:pic>
          <p:nvPicPr>
            <p:cNvPr id="17422" name="Picture 49" descr="Branch_Off-Net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273" y="3717320"/>
              <a:ext cx="1060626" cy="110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423" name="Straight Connector 7"/>
            <p:cNvCxnSpPr>
              <a:cxnSpLocks noChangeShapeType="1"/>
            </p:cNvCxnSpPr>
            <p:nvPr/>
          </p:nvCxnSpPr>
          <p:spPr bwMode="auto">
            <a:xfrm>
              <a:off x="6306207" y="4824272"/>
              <a:ext cx="0" cy="740980"/>
            </a:xfrm>
            <a:prstGeom prst="line">
              <a:avLst/>
            </a:prstGeom>
            <a:noFill/>
            <a:ln w="5715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24" name="Straight Connector 9"/>
            <p:cNvCxnSpPr>
              <a:cxnSpLocks noChangeShapeType="1"/>
            </p:cNvCxnSpPr>
            <p:nvPr/>
          </p:nvCxnSpPr>
          <p:spPr bwMode="auto">
            <a:xfrm>
              <a:off x="6779172" y="4824272"/>
              <a:ext cx="0" cy="740980"/>
            </a:xfrm>
            <a:prstGeom prst="line">
              <a:avLst/>
            </a:prstGeom>
            <a:noFill/>
            <a:ln w="5715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25" name="Straight Connector 15"/>
            <p:cNvCxnSpPr>
              <a:cxnSpLocks noChangeShapeType="1"/>
            </p:cNvCxnSpPr>
            <p:nvPr/>
          </p:nvCxnSpPr>
          <p:spPr bwMode="auto">
            <a:xfrm flipH="1">
              <a:off x="5155324" y="5565252"/>
              <a:ext cx="1150883" cy="0"/>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26" name="Straight Connector 17"/>
            <p:cNvCxnSpPr>
              <a:cxnSpLocks noChangeShapeType="1"/>
            </p:cNvCxnSpPr>
            <p:nvPr/>
          </p:nvCxnSpPr>
          <p:spPr bwMode="auto">
            <a:xfrm>
              <a:off x="6779172" y="5565252"/>
              <a:ext cx="1008994" cy="0"/>
            </a:xfrm>
            <a:prstGeom prst="line">
              <a:avLst/>
            </a:prstGeom>
            <a:noFill/>
            <a:ln w="381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27" name="Straight Arrow Connector 22"/>
            <p:cNvCxnSpPr>
              <a:cxnSpLocks noChangeShapeType="1"/>
              <a:stCxn id="17416" idx="0"/>
              <a:endCxn id="17421" idx="1"/>
            </p:cNvCxnSpPr>
            <p:nvPr/>
          </p:nvCxnSpPr>
          <p:spPr bwMode="auto">
            <a:xfrm flipV="1">
              <a:off x="5827902" y="5210516"/>
              <a:ext cx="354513" cy="836607"/>
            </a:xfrm>
            <a:prstGeom prst="straightConnector1">
              <a:avLst/>
            </a:prstGeom>
            <a:noFill/>
            <a:ln w="38100" algn="ctr">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28" name="Straight Arrow Connector 24"/>
            <p:cNvCxnSpPr>
              <a:cxnSpLocks noChangeShapeType="1"/>
              <a:stCxn id="17417" idx="0"/>
              <a:endCxn id="17420" idx="3"/>
            </p:cNvCxnSpPr>
            <p:nvPr/>
          </p:nvCxnSpPr>
          <p:spPr bwMode="auto">
            <a:xfrm flipH="1" flipV="1">
              <a:off x="6940939" y="5194763"/>
              <a:ext cx="264447" cy="852360"/>
            </a:xfrm>
            <a:prstGeom prst="straightConnector1">
              <a:avLst/>
            </a:prstGeom>
            <a:noFill/>
            <a:ln w="38100" algn="ctr">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7419" name="Elbow Connector 30"/>
          <p:cNvCxnSpPr>
            <a:cxnSpLocks noChangeShapeType="1"/>
            <a:stCxn id="17410" idx="1"/>
          </p:cNvCxnSpPr>
          <p:nvPr/>
        </p:nvCxnSpPr>
        <p:spPr bwMode="auto">
          <a:xfrm rot="16200000" flipH="1" flipV="1">
            <a:off x="5617369" y="1935957"/>
            <a:ext cx="1106488" cy="1190625"/>
          </a:xfrm>
          <a:prstGeom prst="bentConnector4">
            <a:avLst>
              <a:gd name="adj1" fmla="val -2139"/>
              <a:gd name="adj2" fmla="val 63560"/>
            </a:avLst>
          </a:prstGeom>
          <a:noFill/>
          <a:ln w="38100" algn="ctr">
            <a:solidFill>
              <a:srgbClr val="A1BF3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955403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Resilience – Unprotected and Protected</a:t>
            </a:r>
          </a:p>
        </p:txBody>
      </p:sp>
      <p:sp>
        <p:nvSpPr>
          <p:cNvPr id="36867" name="Content Placeholder 2"/>
          <p:cNvSpPr>
            <a:spLocks noGrp="1"/>
          </p:cNvSpPr>
          <p:nvPr>
            <p:ph idx="1"/>
          </p:nvPr>
        </p:nvSpPr>
        <p:spPr/>
        <p:txBody>
          <a:bodyPr/>
          <a:lstStyle/>
          <a:p>
            <a:r>
              <a:rPr lang="en-US" altLang="en-US" sz="1800"/>
              <a:t>There are 4 levels of resilience available in Colt’s Ethernet services.  The most commonly used are Unprotected and Protected.</a:t>
            </a:r>
          </a:p>
          <a:p>
            <a:r>
              <a:rPr lang="en-US" altLang="en-US" sz="1800"/>
              <a:t>Unprotected  - a </a:t>
            </a:r>
            <a:r>
              <a:rPr lang="en-US" altLang="en-US" sz="1800" u="sng"/>
              <a:t>single circuit </a:t>
            </a:r>
            <a:r>
              <a:rPr lang="en-US" altLang="en-US" sz="1800"/>
              <a:t>but supported by just one physical access path e.g. a single fibre, or copper pair.</a:t>
            </a:r>
          </a:p>
          <a:p>
            <a:pPr lvl="1"/>
            <a:r>
              <a:rPr lang="en-US" altLang="en-US" sz="1600"/>
              <a:t>Applicable to those services that are delivered using Ethernet over fibre technology:</a:t>
            </a:r>
          </a:p>
          <a:p>
            <a:pPr lvl="2"/>
            <a:r>
              <a:rPr lang="en-US" altLang="en-US" sz="1400"/>
              <a:t>1Gbps Metro, National, International and 100Mb in the Metro using dedicated fibre option.</a:t>
            </a:r>
          </a:p>
          <a:p>
            <a:pPr lvl="1"/>
            <a:r>
              <a:rPr lang="en-US" altLang="en-US" sz="1600"/>
              <a:t>All ULL and wDSL services  - inherently unprotected</a:t>
            </a:r>
          </a:p>
          <a:p>
            <a:r>
              <a:rPr lang="en-US" altLang="en-US" sz="1800"/>
              <a:t>Protected – a </a:t>
            </a:r>
            <a:r>
              <a:rPr lang="en-US" altLang="en-US" sz="1800" u="sng"/>
              <a:t>single circuit </a:t>
            </a:r>
            <a:r>
              <a:rPr lang="en-US" altLang="en-US" sz="1800"/>
              <a:t>but delivered using a resilient ring topology or multiple fibre pairs i.e two access paths.</a:t>
            </a:r>
          </a:p>
          <a:p>
            <a:pPr lvl="1"/>
            <a:r>
              <a:rPr lang="en-US" altLang="en-US" sz="1800"/>
              <a:t>Default deployment for Ethernet over MSP, EoSDH.</a:t>
            </a:r>
          </a:p>
          <a:p>
            <a:pPr lvl="1"/>
            <a:r>
              <a:rPr lang="en-US" altLang="en-US" sz="1800"/>
              <a:t>An option for services delivered using Ethernet over fibre technology:</a:t>
            </a:r>
          </a:p>
          <a:p>
            <a:pPr lvl="2"/>
            <a:r>
              <a:rPr lang="en-US" altLang="en-US" sz="1400"/>
              <a:t>1Gbps Metro, National, International and 100Mb in the Metro using dedicated fibre</a:t>
            </a:r>
          </a:p>
          <a:p>
            <a:pPr lvl="2"/>
            <a:endParaRPr lang="en-US" altLang="en-US" sz="1400"/>
          </a:p>
        </p:txBody>
      </p:sp>
    </p:spTree>
    <p:extLst>
      <p:ext uri="{BB962C8B-B14F-4D97-AF65-F5344CB8AC3E}">
        <p14:creationId xmlns:p14="http://schemas.microsoft.com/office/powerpoint/2010/main" val="14146599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Resilience – Gold and Platinum</a:t>
            </a:r>
          </a:p>
        </p:txBody>
      </p:sp>
      <p:sp>
        <p:nvSpPr>
          <p:cNvPr id="33795" name="Content Placeholder 2"/>
          <p:cNvSpPr>
            <a:spLocks noGrp="1"/>
          </p:cNvSpPr>
          <p:nvPr>
            <p:ph idx="1"/>
          </p:nvPr>
        </p:nvSpPr>
        <p:spPr/>
        <p:txBody>
          <a:bodyPr/>
          <a:lstStyle/>
          <a:p>
            <a:pPr marL="0">
              <a:defRPr/>
            </a:pPr>
            <a:r>
              <a:rPr lang="en-US" sz="1800" dirty="0"/>
              <a:t>Gold and Platinum Resilience -  2 circuits that are sold together as a single orderable item i.e. just one order in E Order</a:t>
            </a:r>
          </a:p>
          <a:p>
            <a:pPr marL="0">
              <a:defRPr/>
            </a:pPr>
            <a:r>
              <a:rPr lang="en-US" sz="1800" dirty="0"/>
              <a:t>Very similar but Gold gives the customer 2 diverse circuits each with its own CPE.  Platinum level ensures that each circuit is delivered on a separate metro fibre ring.</a:t>
            </a:r>
          </a:p>
          <a:p>
            <a:pPr marL="0">
              <a:defRPr/>
            </a:pPr>
            <a:r>
              <a:rPr lang="en-US" sz="1800" dirty="0"/>
              <a:t>Gold and Platinum are available when both ends are On-net and delivered over MSP or SDH(Access Type = Colt Fibre, Access Technology = Ethernet over MSP or SDH).  In the case of Global City Reach, these resilience options can also be used when the B-End is Off-net.</a:t>
            </a:r>
          </a:p>
          <a:p>
            <a:pPr>
              <a:defRPr/>
            </a:pPr>
            <a:endParaRPr lang="en-US" sz="1800" dirty="0"/>
          </a:p>
        </p:txBody>
      </p:sp>
    </p:spTree>
    <p:extLst>
      <p:ext uri="{BB962C8B-B14F-4D97-AF65-F5344CB8AC3E}">
        <p14:creationId xmlns:p14="http://schemas.microsoft.com/office/powerpoint/2010/main" val="28120318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marL="6350" indent="-3175" eaLnBrk="1" hangingPunct="1"/>
            <a:r>
              <a:rPr lang="en-GB" altLang="en-US"/>
              <a:t>Resilience options – Ethernet over MSP</a:t>
            </a:r>
          </a:p>
        </p:txBody>
      </p:sp>
      <p:sp>
        <p:nvSpPr>
          <p:cNvPr id="38915" name="Oval 3"/>
          <p:cNvSpPr>
            <a:spLocks noChangeAspect="1" noChangeArrowheads="1"/>
          </p:cNvSpPr>
          <p:nvPr/>
        </p:nvSpPr>
        <p:spPr bwMode="auto">
          <a:xfrm>
            <a:off x="2376488" y="3332163"/>
            <a:ext cx="1549400" cy="1549400"/>
          </a:xfrm>
          <a:prstGeom prst="ellipse">
            <a:avLst/>
          </a:prstGeom>
          <a:solidFill>
            <a:srgbClr val="739DC3">
              <a:alpha val="14902"/>
            </a:srgbClr>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16" name="AutoShape 4"/>
          <p:cNvSpPr>
            <a:spLocks noChangeAspect="1" noChangeArrowheads="1"/>
          </p:cNvSpPr>
          <p:nvPr/>
        </p:nvSpPr>
        <p:spPr bwMode="auto">
          <a:xfrm>
            <a:off x="1825626" y="5448301"/>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17" name="AutoShape 5"/>
          <p:cNvSpPr>
            <a:spLocks noChangeAspect="1" noChangeArrowheads="1"/>
          </p:cNvSpPr>
          <p:nvPr/>
        </p:nvSpPr>
        <p:spPr bwMode="auto">
          <a:xfrm>
            <a:off x="1825626" y="2163764"/>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18" name="Text Box 6"/>
          <p:cNvSpPr txBox="1">
            <a:spLocks noChangeAspect="1" noChangeArrowheads="1"/>
          </p:cNvSpPr>
          <p:nvPr/>
        </p:nvSpPr>
        <p:spPr bwMode="auto">
          <a:xfrm>
            <a:off x="2697584" y="5891213"/>
            <a:ext cx="8976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19" name="Text Box 7"/>
          <p:cNvSpPr txBox="1">
            <a:spLocks noChangeAspect="1" noChangeArrowheads="1"/>
          </p:cNvSpPr>
          <p:nvPr/>
        </p:nvSpPr>
        <p:spPr bwMode="auto">
          <a:xfrm>
            <a:off x="2711141" y="2882900"/>
            <a:ext cx="884859" cy="15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85000"/>
              </a:lnSpc>
              <a:spcBef>
                <a:spcPct val="50000"/>
              </a:spcBef>
              <a:buClrTx/>
              <a:buSzTx/>
            </a:pPr>
            <a:r>
              <a:rPr lang="en-GB" altLang="en-US" sz="1200" kern="0"/>
              <a:t>Dual Homing</a:t>
            </a:r>
          </a:p>
        </p:txBody>
      </p:sp>
      <p:sp>
        <p:nvSpPr>
          <p:cNvPr id="38920" name="Text Box 8"/>
          <p:cNvSpPr txBox="1">
            <a:spLocks noChangeAspect="1" noChangeArrowheads="1"/>
          </p:cNvSpPr>
          <p:nvPr/>
        </p:nvSpPr>
        <p:spPr bwMode="auto">
          <a:xfrm>
            <a:off x="2714316" y="5172075"/>
            <a:ext cx="884859" cy="15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85000"/>
              </a:lnSpc>
              <a:spcBef>
                <a:spcPct val="50000"/>
              </a:spcBef>
              <a:buClrTx/>
              <a:buSzTx/>
            </a:pPr>
            <a:r>
              <a:rPr lang="en-GB" altLang="en-US" sz="1200" kern="0"/>
              <a:t>Dual Homing</a:t>
            </a:r>
          </a:p>
        </p:txBody>
      </p:sp>
      <p:sp>
        <p:nvSpPr>
          <p:cNvPr id="38921" name="Arc 9"/>
          <p:cNvSpPr>
            <a:spLocks noChangeAspect="1"/>
          </p:cNvSpPr>
          <p:nvPr/>
        </p:nvSpPr>
        <p:spPr bwMode="auto">
          <a:xfrm>
            <a:off x="2354263" y="2487614"/>
            <a:ext cx="1530350" cy="854075"/>
          </a:xfrm>
          <a:custGeom>
            <a:avLst/>
            <a:gdLst>
              <a:gd name="T0" fmla="*/ 2147483646 w 43200"/>
              <a:gd name="T1" fmla="*/ 2147483646 h 23075"/>
              <a:gd name="T2" fmla="*/ 2147483646 w 43200"/>
              <a:gd name="T3" fmla="*/ 2147483646 h 23075"/>
              <a:gd name="T4" fmla="*/ 2147483646 w 43200"/>
              <a:gd name="T5" fmla="*/ 2147483646 h 23075"/>
              <a:gd name="T6" fmla="*/ 0 60000 65536"/>
              <a:gd name="T7" fmla="*/ 0 60000 65536"/>
              <a:gd name="T8" fmla="*/ 0 60000 65536"/>
            </a:gdLst>
            <a:ahLst/>
            <a:cxnLst>
              <a:cxn ang="T6">
                <a:pos x="T0" y="T1"/>
              </a:cxn>
              <a:cxn ang="T7">
                <a:pos x="T2" y="T3"/>
              </a:cxn>
              <a:cxn ang="T8">
                <a:pos x="T4" y="T5"/>
              </a:cxn>
            </a:cxnLst>
            <a:rect l="0" t="0" r="r" b="b"/>
            <a:pathLst>
              <a:path w="43200" h="23075" fill="none" extrusionOk="0">
                <a:moveTo>
                  <a:pt x="50" y="23074"/>
                </a:moveTo>
                <a:cubicBezTo>
                  <a:pt x="16" y="22584"/>
                  <a:pt x="0" y="22092"/>
                  <a:pt x="0" y="21600"/>
                </a:cubicBezTo>
                <a:cubicBezTo>
                  <a:pt x="0" y="9670"/>
                  <a:pt x="9670" y="0"/>
                  <a:pt x="21600" y="0"/>
                </a:cubicBezTo>
                <a:cubicBezTo>
                  <a:pt x="33529" y="-1"/>
                  <a:pt x="43199" y="9670"/>
                  <a:pt x="43200" y="21599"/>
                </a:cubicBezTo>
              </a:path>
              <a:path w="43200" h="23075" stroke="0" extrusionOk="0">
                <a:moveTo>
                  <a:pt x="50" y="23074"/>
                </a:moveTo>
                <a:cubicBezTo>
                  <a:pt x="16" y="22584"/>
                  <a:pt x="0" y="22092"/>
                  <a:pt x="0" y="21600"/>
                </a:cubicBezTo>
                <a:cubicBezTo>
                  <a:pt x="0" y="9670"/>
                  <a:pt x="9670" y="0"/>
                  <a:pt x="21600" y="0"/>
                </a:cubicBezTo>
                <a:cubicBezTo>
                  <a:pt x="33529" y="-1"/>
                  <a:pt x="43199" y="9670"/>
                  <a:pt x="43200" y="21599"/>
                </a:cubicBezTo>
                <a:lnTo>
                  <a:pt x="21600" y="21600"/>
                </a:lnTo>
                <a:lnTo>
                  <a:pt x="50" y="23074"/>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8922" name="Text Box 10"/>
          <p:cNvSpPr txBox="1">
            <a:spLocks noChangeAspect="1" noChangeArrowheads="1"/>
          </p:cNvSpPr>
          <p:nvPr/>
        </p:nvSpPr>
        <p:spPr bwMode="auto">
          <a:xfrm>
            <a:off x="2696791" y="2179638"/>
            <a:ext cx="8976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23" name="Oval 11"/>
          <p:cNvSpPr>
            <a:spLocks noChangeAspect="1" noChangeArrowheads="1"/>
          </p:cNvSpPr>
          <p:nvPr/>
        </p:nvSpPr>
        <p:spPr bwMode="auto">
          <a:xfrm>
            <a:off x="5341938" y="3332163"/>
            <a:ext cx="1549400" cy="1549400"/>
          </a:xfrm>
          <a:prstGeom prst="ellipse">
            <a:avLst/>
          </a:prstGeom>
          <a:solidFill>
            <a:srgbClr val="739DC3">
              <a:alpha val="14902"/>
            </a:srgbClr>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24" name="AutoShape 12"/>
          <p:cNvSpPr>
            <a:spLocks noChangeAspect="1" noChangeArrowheads="1"/>
          </p:cNvSpPr>
          <p:nvPr/>
        </p:nvSpPr>
        <p:spPr bwMode="auto">
          <a:xfrm>
            <a:off x="4791076" y="5448301"/>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25" name="AutoShape 13"/>
          <p:cNvSpPr>
            <a:spLocks noChangeAspect="1" noChangeArrowheads="1"/>
          </p:cNvSpPr>
          <p:nvPr/>
        </p:nvSpPr>
        <p:spPr bwMode="auto">
          <a:xfrm>
            <a:off x="4791076" y="2163764"/>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26" name="Text Box 14"/>
          <p:cNvSpPr txBox="1">
            <a:spLocks noChangeAspect="1" noChangeArrowheads="1"/>
          </p:cNvSpPr>
          <p:nvPr/>
        </p:nvSpPr>
        <p:spPr bwMode="auto">
          <a:xfrm>
            <a:off x="5664622" y="5891213"/>
            <a:ext cx="8976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27" name="Text Box 15"/>
          <p:cNvSpPr txBox="1">
            <a:spLocks noChangeAspect="1" noChangeArrowheads="1"/>
          </p:cNvSpPr>
          <p:nvPr/>
        </p:nvSpPr>
        <p:spPr bwMode="auto">
          <a:xfrm>
            <a:off x="5663829" y="2179638"/>
            <a:ext cx="89768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28" name="Oval 16"/>
          <p:cNvSpPr>
            <a:spLocks noChangeAspect="1" noChangeArrowheads="1"/>
          </p:cNvSpPr>
          <p:nvPr/>
        </p:nvSpPr>
        <p:spPr bwMode="auto">
          <a:xfrm>
            <a:off x="8307388" y="3332163"/>
            <a:ext cx="1549400" cy="1549400"/>
          </a:xfrm>
          <a:prstGeom prst="ellipse">
            <a:avLst/>
          </a:prstGeom>
          <a:solidFill>
            <a:srgbClr val="739DC3">
              <a:alpha val="14902"/>
            </a:srgbClr>
          </a:solidFill>
          <a:ln w="38100" algn="ctr">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29" name="AutoShape 17"/>
          <p:cNvSpPr>
            <a:spLocks noChangeAspect="1" noChangeArrowheads="1"/>
          </p:cNvSpPr>
          <p:nvPr/>
        </p:nvSpPr>
        <p:spPr bwMode="auto">
          <a:xfrm>
            <a:off x="7756526" y="5448301"/>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30" name="AutoShape 18"/>
          <p:cNvSpPr>
            <a:spLocks noChangeAspect="1" noChangeArrowheads="1"/>
          </p:cNvSpPr>
          <p:nvPr/>
        </p:nvSpPr>
        <p:spPr bwMode="auto">
          <a:xfrm>
            <a:off x="7756526" y="2163764"/>
            <a:ext cx="2644775" cy="619125"/>
          </a:xfrm>
          <a:prstGeom prst="roundRect">
            <a:avLst>
              <a:gd name="adj" fmla="val 16667"/>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0000" bIns="9000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endParaRPr lang="en-US" altLang="en-US" sz="1600" kern="0"/>
          </a:p>
        </p:txBody>
      </p:sp>
      <p:sp>
        <p:nvSpPr>
          <p:cNvPr id="38931" name="Text Box 19"/>
          <p:cNvSpPr txBox="1">
            <a:spLocks noChangeAspect="1" noChangeArrowheads="1"/>
          </p:cNvSpPr>
          <p:nvPr/>
        </p:nvSpPr>
        <p:spPr bwMode="auto">
          <a:xfrm>
            <a:off x="8628484" y="5891213"/>
            <a:ext cx="8976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32" name="Text Box 20"/>
          <p:cNvSpPr txBox="1">
            <a:spLocks noChangeAspect="1" noChangeArrowheads="1"/>
          </p:cNvSpPr>
          <p:nvPr/>
        </p:nvSpPr>
        <p:spPr bwMode="auto">
          <a:xfrm>
            <a:off x="8627691" y="2179638"/>
            <a:ext cx="8976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50000"/>
              </a:spcBef>
              <a:buClrTx/>
              <a:buSzTx/>
            </a:pPr>
            <a:r>
              <a:rPr lang="en-GB" altLang="en-US" sz="1400" kern="0"/>
              <a:t>COLT CPE</a:t>
            </a:r>
          </a:p>
        </p:txBody>
      </p:sp>
      <p:sp>
        <p:nvSpPr>
          <p:cNvPr id="38933" name="Line 21"/>
          <p:cNvSpPr>
            <a:spLocks noChangeShapeType="1"/>
          </p:cNvSpPr>
          <p:nvPr/>
        </p:nvSpPr>
        <p:spPr bwMode="auto">
          <a:xfrm>
            <a:off x="4610100" y="1574800"/>
            <a:ext cx="0" cy="45085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GB" kern="0">
              <a:solidFill>
                <a:sysClr val="windowText" lastClr="000000"/>
              </a:solidFill>
            </a:endParaRPr>
          </a:p>
        </p:txBody>
      </p:sp>
      <p:sp>
        <p:nvSpPr>
          <p:cNvPr id="38934" name="Line 22"/>
          <p:cNvSpPr>
            <a:spLocks noChangeShapeType="1"/>
          </p:cNvSpPr>
          <p:nvPr/>
        </p:nvSpPr>
        <p:spPr bwMode="auto">
          <a:xfrm>
            <a:off x="7607300" y="1574800"/>
            <a:ext cx="0" cy="45085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GB" kern="0">
              <a:solidFill>
                <a:sysClr val="windowText" lastClr="000000"/>
              </a:solidFill>
            </a:endParaRPr>
          </a:p>
        </p:txBody>
      </p:sp>
      <p:sp>
        <p:nvSpPr>
          <p:cNvPr id="38935" name="Text Box 23"/>
          <p:cNvSpPr txBox="1">
            <a:spLocks noChangeArrowheads="1"/>
          </p:cNvSpPr>
          <p:nvPr/>
        </p:nvSpPr>
        <p:spPr bwMode="auto">
          <a:xfrm>
            <a:off x="2070547" y="1371600"/>
            <a:ext cx="22057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20000"/>
              </a:spcBef>
              <a:buClr>
                <a:srgbClr val="739DC3"/>
              </a:buClr>
              <a:buSzTx/>
            </a:pPr>
            <a:r>
              <a:rPr lang="en-GB" altLang="en-US" sz="1800" b="1" kern="0"/>
              <a:t>Standard Resilience</a:t>
            </a:r>
            <a:br>
              <a:rPr lang="en-GB" altLang="en-US" sz="1800" b="1" kern="0"/>
            </a:br>
            <a:r>
              <a:rPr lang="en-GB" altLang="en-US" sz="1800" b="1" kern="0"/>
              <a:t>99.95%</a:t>
            </a:r>
          </a:p>
        </p:txBody>
      </p:sp>
      <p:sp>
        <p:nvSpPr>
          <p:cNvPr id="38936" name="Text Box 24"/>
          <p:cNvSpPr txBox="1">
            <a:spLocks noChangeArrowheads="1"/>
          </p:cNvSpPr>
          <p:nvPr/>
        </p:nvSpPr>
        <p:spPr bwMode="auto">
          <a:xfrm>
            <a:off x="5243872" y="1371600"/>
            <a:ext cx="17312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20000"/>
              </a:spcBef>
              <a:buClr>
                <a:srgbClr val="739DC3"/>
              </a:buClr>
              <a:buSzTx/>
            </a:pPr>
            <a:r>
              <a:rPr lang="en-GB" altLang="en-US" sz="1800" b="1" kern="0"/>
              <a:t>Gold Resilience</a:t>
            </a:r>
            <a:br>
              <a:rPr lang="en-GB" altLang="en-US" sz="1800" b="1" kern="0"/>
            </a:br>
            <a:r>
              <a:rPr lang="en-GB" altLang="en-US" sz="1800" b="1" kern="0"/>
              <a:t>99.99%</a:t>
            </a:r>
          </a:p>
        </p:txBody>
      </p:sp>
      <p:sp>
        <p:nvSpPr>
          <p:cNvPr id="38937" name="Text Box 25"/>
          <p:cNvSpPr txBox="1">
            <a:spLocks noChangeArrowheads="1"/>
          </p:cNvSpPr>
          <p:nvPr/>
        </p:nvSpPr>
        <p:spPr bwMode="auto">
          <a:xfrm>
            <a:off x="7962900" y="1371601"/>
            <a:ext cx="2159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20000"/>
              </a:spcBef>
              <a:buClr>
                <a:srgbClr val="739DC3"/>
              </a:buClr>
              <a:buSzTx/>
            </a:pPr>
            <a:r>
              <a:rPr lang="en-GB" altLang="en-US" sz="1800" b="1" kern="0"/>
              <a:t>Platinum Resilience</a:t>
            </a:r>
            <a:br>
              <a:rPr lang="en-GB" altLang="en-US" sz="1800" b="1" kern="0"/>
            </a:br>
            <a:r>
              <a:rPr lang="en-GB" altLang="en-US" sz="1800" b="1" kern="0"/>
              <a:t>99.999%</a:t>
            </a:r>
          </a:p>
        </p:txBody>
      </p:sp>
      <p:sp>
        <p:nvSpPr>
          <p:cNvPr id="38938" name="Arc 26"/>
          <p:cNvSpPr>
            <a:spLocks noChangeAspect="1"/>
          </p:cNvSpPr>
          <p:nvPr/>
        </p:nvSpPr>
        <p:spPr bwMode="auto">
          <a:xfrm flipV="1">
            <a:off x="2359025" y="4892676"/>
            <a:ext cx="1530350" cy="854075"/>
          </a:xfrm>
          <a:custGeom>
            <a:avLst/>
            <a:gdLst>
              <a:gd name="T0" fmla="*/ 2147483646 w 43200"/>
              <a:gd name="T1" fmla="*/ 2147483646 h 23075"/>
              <a:gd name="T2" fmla="*/ 2147483646 w 43200"/>
              <a:gd name="T3" fmla="*/ 2147483646 h 23075"/>
              <a:gd name="T4" fmla="*/ 2147483646 w 43200"/>
              <a:gd name="T5" fmla="*/ 2147483646 h 23075"/>
              <a:gd name="T6" fmla="*/ 0 60000 65536"/>
              <a:gd name="T7" fmla="*/ 0 60000 65536"/>
              <a:gd name="T8" fmla="*/ 0 60000 65536"/>
            </a:gdLst>
            <a:ahLst/>
            <a:cxnLst>
              <a:cxn ang="T6">
                <a:pos x="T0" y="T1"/>
              </a:cxn>
              <a:cxn ang="T7">
                <a:pos x="T2" y="T3"/>
              </a:cxn>
              <a:cxn ang="T8">
                <a:pos x="T4" y="T5"/>
              </a:cxn>
            </a:cxnLst>
            <a:rect l="0" t="0" r="r" b="b"/>
            <a:pathLst>
              <a:path w="43200" h="23075" fill="none" extrusionOk="0">
                <a:moveTo>
                  <a:pt x="50" y="23074"/>
                </a:moveTo>
                <a:cubicBezTo>
                  <a:pt x="16" y="22584"/>
                  <a:pt x="0" y="22092"/>
                  <a:pt x="0" y="21600"/>
                </a:cubicBezTo>
                <a:cubicBezTo>
                  <a:pt x="0" y="9670"/>
                  <a:pt x="9670" y="0"/>
                  <a:pt x="21600" y="0"/>
                </a:cubicBezTo>
                <a:cubicBezTo>
                  <a:pt x="33529" y="-1"/>
                  <a:pt x="43199" y="9670"/>
                  <a:pt x="43200" y="21599"/>
                </a:cubicBezTo>
              </a:path>
              <a:path w="43200" h="23075" stroke="0" extrusionOk="0">
                <a:moveTo>
                  <a:pt x="50" y="23074"/>
                </a:moveTo>
                <a:cubicBezTo>
                  <a:pt x="16" y="22584"/>
                  <a:pt x="0" y="22092"/>
                  <a:pt x="0" y="21600"/>
                </a:cubicBezTo>
                <a:cubicBezTo>
                  <a:pt x="0" y="9670"/>
                  <a:pt x="9670" y="0"/>
                  <a:pt x="21600" y="0"/>
                </a:cubicBezTo>
                <a:cubicBezTo>
                  <a:pt x="33529" y="-1"/>
                  <a:pt x="43199" y="9670"/>
                  <a:pt x="43200" y="21599"/>
                </a:cubicBezTo>
                <a:lnTo>
                  <a:pt x="21600" y="21600"/>
                </a:lnTo>
                <a:lnTo>
                  <a:pt x="50" y="23074"/>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8939" name="Arc 27"/>
          <p:cNvSpPr>
            <a:spLocks noChangeAspect="1"/>
          </p:cNvSpPr>
          <p:nvPr/>
        </p:nvSpPr>
        <p:spPr bwMode="auto">
          <a:xfrm>
            <a:off x="5348288" y="2470151"/>
            <a:ext cx="1530350" cy="854075"/>
          </a:xfrm>
          <a:custGeom>
            <a:avLst/>
            <a:gdLst>
              <a:gd name="T0" fmla="*/ 2147483646 w 43200"/>
              <a:gd name="T1" fmla="*/ 2147483646 h 23075"/>
              <a:gd name="T2" fmla="*/ 2147483646 w 43200"/>
              <a:gd name="T3" fmla="*/ 2147483646 h 23075"/>
              <a:gd name="T4" fmla="*/ 2147483646 w 43200"/>
              <a:gd name="T5" fmla="*/ 2147483646 h 23075"/>
              <a:gd name="T6" fmla="*/ 0 60000 65536"/>
              <a:gd name="T7" fmla="*/ 0 60000 65536"/>
              <a:gd name="T8" fmla="*/ 0 60000 65536"/>
            </a:gdLst>
            <a:ahLst/>
            <a:cxnLst>
              <a:cxn ang="T6">
                <a:pos x="T0" y="T1"/>
              </a:cxn>
              <a:cxn ang="T7">
                <a:pos x="T2" y="T3"/>
              </a:cxn>
              <a:cxn ang="T8">
                <a:pos x="T4" y="T5"/>
              </a:cxn>
            </a:cxnLst>
            <a:rect l="0" t="0" r="r" b="b"/>
            <a:pathLst>
              <a:path w="43200" h="23075" fill="none" extrusionOk="0">
                <a:moveTo>
                  <a:pt x="50" y="23074"/>
                </a:moveTo>
                <a:cubicBezTo>
                  <a:pt x="16" y="22584"/>
                  <a:pt x="0" y="22092"/>
                  <a:pt x="0" y="21600"/>
                </a:cubicBezTo>
                <a:cubicBezTo>
                  <a:pt x="0" y="9670"/>
                  <a:pt x="9670" y="0"/>
                  <a:pt x="21600" y="0"/>
                </a:cubicBezTo>
                <a:cubicBezTo>
                  <a:pt x="33529" y="-1"/>
                  <a:pt x="43199" y="9670"/>
                  <a:pt x="43200" y="21599"/>
                </a:cubicBezTo>
              </a:path>
              <a:path w="43200" h="23075" stroke="0" extrusionOk="0">
                <a:moveTo>
                  <a:pt x="50" y="23074"/>
                </a:moveTo>
                <a:cubicBezTo>
                  <a:pt x="16" y="22584"/>
                  <a:pt x="0" y="22092"/>
                  <a:pt x="0" y="21600"/>
                </a:cubicBezTo>
                <a:cubicBezTo>
                  <a:pt x="0" y="9670"/>
                  <a:pt x="9670" y="0"/>
                  <a:pt x="21600" y="0"/>
                </a:cubicBezTo>
                <a:cubicBezTo>
                  <a:pt x="33529" y="-1"/>
                  <a:pt x="43199" y="9670"/>
                  <a:pt x="43200" y="21599"/>
                </a:cubicBezTo>
                <a:lnTo>
                  <a:pt x="21600" y="21600"/>
                </a:lnTo>
                <a:lnTo>
                  <a:pt x="50" y="23074"/>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8940" name="Arc 28"/>
          <p:cNvSpPr>
            <a:spLocks noChangeAspect="1"/>
          </p:cNvSpPr>
          <p:nvPr/>
        </p:nvSpPr>
        <p:spPr bwMode="auto">
          <a:xfrm flipV="1">
            <a:off x="5353050" y="4875214"/>
            <a:ext cx="1530350" cy="854075"/>
          </a:xfrm>
          <a:custGeom>
            <a:avLst/>
            <a:gdLst>
              <a:gd name="T0" fmla="*/ 2147483646 w 43200"/>
              <a:gd name="T1" fmla="*/ 2147483646 h 23075"/>
              <a:gd name="T2" fmla="*/ 2147483646 w 43200"/>
              <a:gd name="T3" fmla="*/ 2147483646 h 23075"/>
              <a:gd name="T4" fmla="*/ 2147483646 w 43200"/>
              <a:gd name="T5" fmla="*/ 2147483646 h 23075"/>
              <a:gd name="T6" fmla="*/ 0 60000 65536"/>
              <a:gd name="T7" fmla="*/ 0 60000 65536"/>
              <a:gd name="T8" fmla="*/ 0 60000 65536"/>
            </a:gdLst>
            <a:ahLst/>
            <a:cxnLst>
              <a:cxn ang="T6">
                <a:pos x="T0" y="T1"/>
              </a:cxn>
              <a:cxn ang="T7">
                <a:pos x="T2" y="T3"/>
              </a:cxn>
              <a:cxn ang="T8">
                <a:pos x="T4" y="T5"/>
              </a:cxn>
            </a:cxnLst>
            <a:rect l="0" t="0" r="r" b="b"/>
            <a:pathLst>
              <a:path w="43200" h="23075" fill="none" extrusionOk="0">
                <a:moveTo>
                  <a:pt x="50" y="23074"/>
                </a:moveTo>
                <a:cubicBezTo>
                  <a:pt x="16" y="22584"/>
                  <a:pt x="0" y="22092"/>
                  <a:pt x="0" y="21600"/>
                </a:cubicBezTo>
                <a:cubicBezTo>
                  <a:pt x="0" y="9670"/>
                  <a:pt x="9670" y="0"/>
                  <a:pt x="21600" y="0"/>
                </a:cubicBezTo>
                <a:cubicBezTo>
                  <a:pt x="33529" y="-1"/>
                  <a:pt x="43199" y="9670"/>
                  <a:pt x="43200" y="21599"/>
                </a:cubicBezTo>
              </a:path>
              <a:path w="43200" h="23075" stroke="0" extrusionOk="0">
                <a:moveTo>
                  <a:pt x="50" y="23074"/>
                </a:moveTo>
                <a:cubicBezTo>
                  <a:pt x="16" y="22584"/>
                  <a:pt x="0" y="22092"/>
                  <a:pt x="0" y="21600"/>
                </a:cubicBezTo>
                <a:cubicBezTo>
                  <a:pt x="0" y="9670"/>
                  <a:pt x="9670" y="0"/>
                  <a:pt x="21600" y="0"/>
                </a:cubicBezTo>
                <a:cubicBezTo>
                  <a:pt x="33529" y="-1"/>
                  <a:pt x="43199" y="9670"/>
                  <a:pt x="43200" y="21599"/>
                </a:cubicBezTo>
                <a:lnTo>
                  <a:pt x="21600" y="21600"/>
                </a:lnTo>
                <a:lnTo>
                  <a:pt x="50" y="23074"/>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nvGrpSpPr>
          <p:cNvPr id="38941" name="Group 29"/>
          <p:cNvGrpSpPr>
            <a:grpSpLocks/>
          </p:cNvGrpSpPr>
          <p:nvPr/>
        </p:nvGrpSpPr>
        <p:grpSpPr bwMode="auto">
          <a:xfrm>
            <a:off x="8253414" y="2470150"/>
            <a:ext cx="1660525" cy="852488"/>
            <a:chOff x="4239" y="1556"/>
            <a:chExt cx="1046" cy="537"/>
          </a:xfrm>
        </p:grpSpPr>
        <p:sp>
          <p:nvSpPr>
            <p:cNvPr id="38974" name="Freeform 30"/>
            <p:cNvSpPr>
              <a:spLocks/>
            </p:cNvSpPr>
            <p:nvPr/>
          </p:nvSpPr>
          <p:spPr bwMode="auto">
            <a:xfrm>
              <a:off x="4239" y="1560"/>
              <a:ext cx="875" cy="533"/>
            </a:xfrm>
            <a:custGeom>
              <a:avLst/>
              <a:gdLst>
                <a:gd name="T0" fmla="*/ 25 w 875"/>
                <a:gd name="T1" fmla="*/ 533 h 533"/>
                <a:gd name="T2" fmla="*/ 39 w 875"/>
                <a:gd name="T3" fmla="*/ 77 h 533"/>
                <a:gd name="T4" fmla="*/ 257 w 875"/>
                <a:gd name="T5" fmla="*/ 70 h 533"/>
                <a:gd name="T6" fmla="*/ 875 w 875"/>
                <a:gd name="T7" fmla="*/ 498 h 5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5" h="533">
                  <a:moveTo>
                    <a:pt x="25" y="533"/>
                  </a:moveTo>
                  <a:cubicBezTo>
                    <a:pt x="12" y="343"/>
                    <a:pt x="0" y="154"/>
                    <a:pt x="39" y="77"/>
                  </a:cubicBezTo>
                  <a:cubicBezTo>
                    <a:pt x="78" y="0"/>
                    <a:pt x="118" y="0"/>
                    <a:pt x="257" y="70"/>
                  </a:cubicBezTo>
                  <a:cubicBezTo>
                    <a:pt x="396" y="140"/>
                    <a:pt x="790" y="393"/>
                    <a:pt x="875" y="498"/>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8975" name="Freeform 31"/>
            <p:cNvSpPr>
              <a:spLocks/>
            </p:cNvSpPr>
            <p:nvPr/>
          </p:nvSpPr>
          <p:spPr bwMode="auto">
            <a:xfrm flipH="1">
              <a:off x="4410" y="1556"/>
              <a:ext cx="875" cy="533"/>
            </a:xfrm>
            <a:custGeom>
              <a:avLst/>
              <a:gdLst>
                <a:gd name="T0" fmla="*/ 25 w 875"/>
                <a:gd name="T1" fmla="*/ 533 h 533"/>
                <a:gd name="T2" fmla="*/ 39 w 875"/>
                <a:gd name="T3" fmla="*/ 77 h 533"/>
                <a:gd name="T4" fmla="*/ 257 w 875"/>
                <a:gd name="T5" fmla="*/ 70 h 533"/>
                <a:gd name="T6" fmla="*/ 875 w 875"/>
                <a:gd name="T7" fmla="*/ 498 h 5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5" h="533">
                  <a:moveTo>
                    <a:pt x="25" y="533"/>
                  </a:moveTo>
                  <a:cubicBezTo>
                    <a:pt x="12" y="343"/>
                    <a:pt x="0" y="154"/>
                    <a:pt x="39" y="77"/>
                  </a:cubicBezTo>
                  <a:cubicBezTo>
                    <a:pt x="78" y="0"/>
                    <a:pt x="118" y="0"/>
                    <a:pt x="257" y="70"/>
                  </a:cubicBezTo>
                  <a:cubicBezTo>
                    <a:pt x="396" y="140"/>
                    <a:pt x="790" y="393"/>
                    <a:pt x="875" y="498"/>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grpSp>
        <p:nvGrpSpPr>
          <p:cNvPr id="38942" name="Group 32"/>
          <p:cNvGrpSpPr>
            <a:grpSpLocks/>
          </p:cNvGrpSpPr>
          <p:nvPr/>
        </p:nvGrpSpPr>
        <p:grpSpPr bwMode="auto">
          <a:xfrm flipV="1">
            <a:off x="8247064" y="4875214"/>
            <a:ext cx="1660525" cy="852487"/>
            <a:chOff x="4239" y="1556"/>
            <a:chExt cx="1046" cy="537"/>
          </a:xfrm>
        </p:grpSpPr>
        <p:sp>
          <p:nvSpPr>
            <p:cNvPr id="38972" name="Freeform 33"/>
            <p:cNvSpPr>
              <a:spLocks/>
            </p:cNvSpPr>
            <p:nvPr/>
          </p:nvSpPr>
          <p:spPr bwMode="auto">
            <a:xfrm>
              <a:off x="4239" y="1560"/>
              <a:ext cx="875" cy="533"/>
            </a:xfrm>
            <a:custGeom>
              <a:avLst/>
              <a:gdLst>
                <a:gd name="T0" fmla="*/ 25 w 875"/>
                <a:gd name="T1" fmla="*/ 533 h 533"/>
                <a:gd name="T2" fmla="*/ 39 w 875"/>
                <a:gd name="T3" fmla="*/ 77 h 533"/>
                <a:gd name="T4" fmla="*/ 257 w 875"/>
                <a:gd name="T5" fmla="*/ 70 h 533"/>
                <a:gd name="T6" fmla="*/ 875 w 875"/>
                <a:gd name="T7" fmla="*/ 498 h 5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5" h="533">
                  <a:moveTo>
                    <a:pt x="25" y="533"/>
                  </a:moveTo>
                  <a:cubicBezTo>
                    <a:pt x="12" y="343"/>
                    <a:pt x="0" y="154"/>
                    <a:pt x="39" y="77"/>
                  </a:cubicBezTo>
                  <a:cubicBezTo>
                    <a:pt x="78" y="0"/>
                    <a:pt x="118" y="0"/>
                    <a:pt x="257" y="70"/>
                  </a:cubicBezTo>
                  <a:cubicBezTo>
                    <a:pt x="396" y="140"/>
                    <a:pt x="790" y="393"/>
                    <a:pt x="875" y="498"/>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sp>
          <p:nvSpPr>
            <p:cNvPr id="38973" name="Freeform 34"/>
            <p:cNvSpPr>
              <a:spLocks/>
            </p:cNvSpPr>
            <p:nvPr/>
          </p:nvSpPr>
          <p:spPr bwMode="auto">
            <a:xfrm flipH="1">
              <a:off x="4410" y="1556"/>
              <a:ext cx="875" cy="533"/>
            </a:xfrm>
            <a:custGeom>
              <a:avLst/>
              <a:gdLst>
                <a:gd name="T0" fmla="*/ 25 w 875"/>
                <a:gd name="T1" fmla="*/ 533 h 533"/>
                <a:gd name="T2" fmla="*/ 39 w 875"/>
                <a:gd name="T3" fmla="*/ 77 h 533"/>
                <a:gd name="T4" fmla="*/ 257 w 875"/>
                <a:gd name="T5" fmla="*/ 70 h 533"/>
                <a:gd name="T6" fmla="*/ 875 w 875"/>
                <a:gd name="T7" fmla="*/ 498 h 5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5" h="533">
                  <a:moveTo>
                    <a:pt x="25" y="533"/>
                  </a:moveTo>
                  <a:cubicBezTo>
                    <a:pt x="12" y="343"/>
                    <a:pt x="0" y="154"/>
                    <a:pt x="39" y="77"/>
                  </a:cubicBezTo>
                  <a:cubicBezTo>
                    <a:pt x="78" y="0"/>
                    <a:pt x="118" y="0"/>
                    <a:pt x="257" y="70"/>
                  </a:cubicBezTo>
                  <a:cubicBezTo>
                    <a:pt x="396" y="140"/>
                    <a:pt x="790" y="393"/>
                    <a:pt x="875" y="498"/>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kern="0">
                <a:solidFill>
                  <a:sysClr val="windowText" lastClr="000000"/>
                </a:solidFill>
              </a:endParaRPr>
            </a:p>
          </p:txBody>
        </p:sp>
      </p:grpSp>
      <p:pic>
        <p:nvPicPr>
          <p:cNvPr id="38943"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38" y="24034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4"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88" y="24034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5"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988" y="24034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6"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513" y="24034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7"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988" y="24034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8" name="Picture 40"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3076576"/>
            <a:ext cx="660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9" name="Picture 41"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3078163"/>
            <a:ext cx="6588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0" name="Picture 42"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4627563"/>
            <a:ext cx="6604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1" name="Picture 43"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4629151"/>
            <a:ext cx="6588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2" name="Picture 44"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513" y="3078163"/>
            <a:ext cx="6588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3" name="Picture 45"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8" y="3079751"/>
            <a:ext cx="660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4" name="Picture 46"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513" y="4629151"/>
            <a:ext cx="6588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5" name="Picture 47"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8" y="4630738"/>
            <a:ext cx="6604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6"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559117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7" name="Picture 49"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6738" y="3079751"/>
            <a:ext cx="6588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8" name="Picture 50"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113" y="3081338"/>
            <a:ext cx="6588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9" name="Picture 51"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6738" y="4630738"/>
            <a:ext cx="6588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0" name="Picture 52" descr="Duplex_Media_Server_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113" y="4632326"/>
            <a:ext cx="6588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1" name="Picture 53" descr="ATM_Switch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076" y="3830639"/>
            <a:ext cx="48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2" name="Picture 54" descr="ATM_Switch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476" y="3832226"/>
            <a:ext cx="48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3" name="Picture 55" descr="ATM_Switch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76" y="3833814"/>
            <a:ext cx="479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4" name="Picture 56" descr="ATM_Switch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1" y="3833814"/>
            <a:ext cx="481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5" name="Picture 57" descr="ATM_Switch_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5113" y="3835401"/>
            <a:ext cx="481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66" name="Text Box 58"/>
          <p:cNvSpPr txBox="1">
            <a:spLocks noChangeAspect="1" noChangeArrowheads="1"/>
          </p:cNvSpPr>
          <p:nvPr/>
        </p:nvSpPr>
        <p:spPr bwMode="auto">
          <a:xfrm>
            <a:off x="5785563" y="2882900"/>
            <a:ext cx="673262" cy="15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85000"/>
              </a:lnSpc>
              <a:spcBef>
                <a:spcPct val="50000"/>
              </a:spcBef>
              <a:buClrTx/>
              <a:buSzTx/>
            </a:pPr>
            <a:r>
              <a:rPr lang="en-GB" altLang="en-US" sz="1200" kern="0"/>
              <a:t>Dual CPE</a:t>
            </a:r>
          </a:p>
        </p:txBody>
      </p:sp>
      <p:sp>
        <p:nvSpPr>
          <p:cNvPr id="38967" name="Text Box 59"/>
          <p:cNvSpPr txBox="1">
            <a:spLocks noChangeAspect="1" noChangeArrowheads="1"/>
          </p:cNvSpPr>
          <p:nvPr/>
        </p:nvSpPr>
        <p:spPr bwMode="auto">
          <a:xfrm>
            <a:off x="8477376" y="2882900"/>
            <a:ext cx="1287212" cy="15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lnSpc>
                <a:spcPct val="85000"/>
              </a:lnSpc>
              <a:spcBef>
                <a:spcPct val="50000"/>
              </a:spcBef>
              <a:buClrTx/>
              <a:buSzTx/>
            </a:pPr>
            <a:r>
              <a:rPr lang="en-GB" altLang="en-US" sz="1200" kern="0"/>
              <a:t>Dual Access Rings</a:t>
            </a:r>
          </a:p>
        </p:txBody>
      </p:sp>
      <p:pic>
        <p:nvPicPr>
          <p:cNvPr id="38968"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838" y="557212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9"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638" y="557212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0"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163" y="557212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1" name="Picture 33" descr="Simplex_Media_Server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638" y="5572126"/>
            <a:ext cx="6667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0489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0613" y="2319339"/>
            <a:ext cx="7772400" cy="1362075"/>
          </a:xfrm>
        </p:spPr>
        <p:txBody>
          <a:bodyPr/>
          <a:lstStyle/>
          <a:p>
            <a:pPr>
              <a:defRPr/>
            </a:pPr>
            <a:r>
              <a:rPr lang="en-GB" dirty="0"/>
              <a:t>Presentations:</a:t>
            </a:r>
            <a:br>
              <a:rPr lang="en-GB" dirty="0"/>
            </a:br>
            <a:r>
              <a:rPr lang="en-GB" dirty="0"/>
              <a:t>Interfaces, connectors</a:t>
            </a:r>
          </a:p>
        </p:txBody>
      </p:sp>
    </p:spTree>
    <p:extLst>
      <p:ext uri="{BB962C8B-B14F-4D97-AF65-F5344CB8AC3E}">
        <p14:creationId xmlns:p14="http://schemas.microsoft.com/office/powerpoint/2010/main" val="27570799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6263" y="1612900"/>
            <a:ext cx="1981200" cy="3314700"/>
          </a:xfrm>
          <a:prstGeom prst="rect">
            <a:avLst/>
          </a:prstGeom>
          <a:solidFill>
            <a:schemeClr val="bg1">
              <a:lumMod val="75000"/>
            </a:schemeClr>
          </a:solidFill>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1765301" y="1612900"/>
            <a:ext cx="2062163" cy="31496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1882775" y="1612900"/>
            <a:ext cx="1944688" cy="3149600"/>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 name="Rectangle 3"/>
          <p:cNvSpPr/>
          <p:nvPr/>
        </p:nvSpPr>
        <p:spPr>
          <a:xfrm>
            <a:off x="1909764" y="1612901"/>
            <a:ext cx="2001837" cy="2081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1524000" y="0"/>
            <a:ext cx="9144000" cy="6858000"/>
          </a:xfrm>
          <a:prstGeom prst="rect">
            <a:avLst/>
          </a:prstGeom>
        </p:spPr>
      </p:pic>
      <p:sp>
        <p:nvSpPr>
          <p:cNvPr id="16" name="Rectangle 15"/>
          <p:cNvSpPr/>
          <p:nvPr/>
        </p:nvSpPr>
        <p:spPr>
          <a:xfrm>
            <a:off x="1514475" y="-85725"/>
            <a:ext cx="9144000" cy="6858000"/>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endParaRPr>
          </a:p>
        </p:txBody>
      </p:sp>
      <p:sp>
        <p:nvSpPr>
          <p:cNvPr id="118792" name="Content Placeholder 2"/>
          <p:cNvSpPr>
            <a:spLocks noGrp="1"/>
          </p:cNvSpPr>
          <p:nvPr>
            <p:ph idx="1"/>
          </p:nvPr>
        </p:nvSpPr>
        <p:spPr>
          <a:xfrm>
            <a:off x="1882775" y="920750"/>
            <a:ext cx="8407400" cy="438150"/>
          </a:xfrm>
        </p:spPr>
        <p:txBody>
          <a:bodyPr>
            <a:normAutofit lnSpcReduction="10000"/>
          </a:bodyPr>
          <a:lstStyle/>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GB" altLang="en-US" dirty="0">
              <a:solidFill>
                <a:schemeClr val="accent1"/>
              </a:solidFill>
            </a:endParaRPr>
          </a:p>
          <a:p>
            <a:pPr marL="0" indent="0"/>
            <a:endParaRPr lang="en-US" altLang="en-US" dirty="0"/>
          </a:p>
        </p:txBody>
      </p:sp>
      <p:sp>
        <p:nvSpPr>
          <p:cNvPr id="1187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4ED0A525-8A13-4C1C-BA31-80E9E3FA235C}" type="slidenum">
              <a:rPr kumimoji="0" lang="en-GB" altLang="en-US" sz="18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GB" altLang="en-US"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118794"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4400" y="325439"/>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524000" y="6686550"/>
            <a:ext cx="9144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latin typeface="GothamLight" pitchFamily="50" charset="0"/>
            </a:endParaRPr>
          </a:p>
        </p:txBody>
      </p:sp>
      <p:sp>
        <p:nvSpPr>
          <p:cNvPr id="118796" name="TextBox 8"/>
          <p:cNvSpPr txBox="1">
            <a:spLocks noChangeArrowheads="1"/>
          </p:cNvSpPr>
          <p:nvPr/>
        </p:nvSpPr>
        <p:spPr bwMode="auto">
          <a:xfrm>
            <a:off x="4251325" y="2100263"/>
            <a:ext cx="58801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8797" name="Title 7"/>
          <p:cNvSpPr>
            <a:spLocks noGrp="1"/>
          </p:cNvSpPr>
          <p:nvPr>
            <p:ph type="title"/>
          </p:nvPr>
        </p:nvSpPr>
        <p:spPr>
          <a:xfrm>
            <a:off x="2540001" y="325438"/>
            <a:ext cx="6335713" cy="419100"/>
          </a:xfrm>
        </p:spPr>
        <p:txBody>
          <a:bodyPr>
            <a:normAutofit fontScale="90000"/>
          </a:bodyPr>
          <a:lstStyle/>
          <a:p>
            <a:r>
              <a:rPr lang="en-GB" altLang="fr-FR" sz="2400" dirty="0"/>
              <a:t>Colt Ethernet Services Portfolio</a:t>
            </a:r>
            <a:endParaRPr lang="en-US" altLang="en-US" sz="2400" dirty="0"/>
          </a:p>
        </p:txBody>
      </p:sp>
      <p:sp>
        <p:nvSpPr>
          <p:cNvPr id="118798" name="TextBox 1"/>
          <p:cNvSpPr txBox="1">
            <a:spLocks noChangeArrowheads="1"/>
          </p:cNvSpPr>
          <p:nvPr/>
        </p:nvSpPr>
        <p:spPr bwMode="auto">
          <a:xfrm>
            <a:off x="8810626" y="1143001"/>
            <a:ext cx="1682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1" name="Oval 20"/>
          <p:cNvSpPr/>
          <p:nvPr/>
        </p:nvSpPr>
        <p:spPr>
          <a:xfrm>
            <a:off x="1592264" y="82550"/>
            <a:ext cx="846137" cy="850900"/>
          </a:xfrm>
          <a:prstGeom prst="ellipse">
            <a:avLst/>
          </a:prstGeom>
          <a:ln>
            <a:solidFill>
              <a:schemeClr val="accent5"/>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18800"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4" y="176214"/>
            <a:ext cx="4413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01" name="Rectangle 1"/>
          <p:cNvSpPr>
            <a:spLocks noChangeArrowheads="1"/>
          </p:cNvSpPr>
          <p:nvPr/>
        </p:nvSpPr>
        <p:spPr bwMode="auto">
          <a:xfrm>
            <a:off x="1703389" y="917575"/>
            <a:ext cx="8751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altLang="fr-FR" sz="1800" b="1" i="0" u="none" strike="noStrike" kern="0" cap="none" spc="0" normalizeH="0" baseline="0" noProof="0" dirty="0">
                <a:ln>
                  <a:noFill/>
                </a:ln>
                <a:solidFill>
                  <a:srgbClr val="00A59B"/>
                </a:solidFill>
                <a:effectLst/>
                <a:uLnTx/>
                <a:uFillTx/>
                <a:latin typeface="Arial" panose="020B0604020202020204" pitchFamily="34" charset="0"/>
                <a:ea typeface="ＭＳ Ｐゴシック" panose="020B0600070205080204" pitchFamily="34" charset="-128"/>
                <a:cs typeface="Arial" panose="020B0604020202020204" pitchFamily="34" charset="0"/>
              </a:rPr>
              <a:t>High-quality, cost efficient Ethernet connectivity, point to point and multi-site</a:t>
            </a:r>
            <a:endParaRPr kumimoji="0" lang="fr-FR" altLang="fr-FR"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2" name="Rectangle 91"/>
          <p:cNvSpPr/>
          <p:nvPr/>
        </p:nvSpPr>
        <p:spPr>
          <a:xfrm>
            <a:off x="4710114" y="5805489"/>
            <a:ext cx="2740025" cy="5984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Dedicated Cloud 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Ethernet secure &amp; reliable connectivity to the main Cloud Service Providers</a:t>
            </a:r>
          </a:p>
        </p:txBody>
      </p:sp>
      <p:sp>
        <p:nvSpPr>
          <p:cNvPr id="94" name="Rounded Rectangle 93"/>
          <p:cNvSpPr/>
          <p:nvPr/>
        </p:nvSpPr>
        <p:spPr>
          <a:xfrm>
            <a:off x="6200776" y="1979614"/>
            <a:ext cx="2041525" cy="320198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6" name="Rounded Rectangle 95"/>
          <p:cNvSpPr/>
          <p:nvPr/>
        </p:nvSpPr>
        <p:spPr>
          <a:xfrm>
            <a:off x="8482014" y="1979614"/>
            <a:ext cx="2039937" cy="320198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grpSp>
        <p:nvGrpSpPr>
          <p:cNvPr id="97" name="Group 96"/>
          <p:cNvGrpSpPr/>
          <p:nvPr/>
        </p:nvGrpSpPr>
        <p:grpSpPr>
          <a:xfrm>
            <a:off x="8762885" y="1293633"/>
            <a:ext cx="1512000" cy="1260140"/>
            <a:chOff x="7238885" y="1681893"/>
            <a:chExt cx="1512000" cy="1260140"/>
          </a:xfrm>
          <a:solidFill>
            <a:schemeClr val="accent5"/>
          </a:solidFill>
        </p:grpSpPr>
        <p:sp>
          <p:nvSpPr>
            <p:cNvPr id="98" name="Oval 97"/>
            <p:cNvSpPr>
              <a:spLocks noChangeAspect="1"/>
            </p:cNvSpPr>
            <p:nvPr/>
          </p:nvSpPr>
          <p:spPr>
            <a:xfrm>
              <a:off x="7350743" y="1681893"/>
              <a:ext cx="1260140" cy="1260140"/>
            </a:xfrm>
            <a:prstGeom prst="ellipse">
              <a:avLst/>
            </a:prstGeom>
            <a:solidFill>
              <a:schemeClr val="tx1"/>
            </a:solid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9" name="TextBox 98"/>
            <p:cNvSpPr txBox="1"/>
            <p:nvPr/>
          </p:nvSpPr>
          <p:spPr>
            <a:xfrm>
              <a:off x="7238885" y="2342285"/>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Private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Ethernet</a:t>
              </a:r>
            </a:p>
          </p:txBody>
        </p:sp>
      </p:grpSp>
      <p:grpSp>
        <p:nvGrpSpPr>
          <p:cNvPr id="100" name="Group 99"/>
          <p:cNvGrpSpPr/>
          <p:nvPr/>
        </p:nvGrpSpPr>
        <p:grpSpPr>
          <a:xfrm>
            <a:off x="6525378" y="1265957"/>
            <a:ext cx="1512000" cy="1260140"/>
            <a:chOff x="7255977" y="1681893"/>
            <a:chExt cx="1512000" cy="1260140"/>
          </a:xfrm>
          <a:solidFill>
            <a:schemeClr val="accent3"/>
          </a:solidFill>
        </p:grpSpPr>
        <p:sp>
          <p:nvSpPr>
            <p:cNvPr id="101" name="Oval 100"/>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7255977" y="2333739"/>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Ethernet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VPN</a:t>
              </a:r>
            </a:p>
          </p:txBody>
        </p:sp>
      </p:grpSp>
      <p:sp>
        <p:nvSpPr>
          <p:cNvPr id="113" name="Rectangle 112"/>
          <p:cNvSpPr/>
          <p:nvPr/>
        </p:nvSpPr>
        <p:spPr>
          <a:xfrm>
            <a:off x="1663701" y="5805489"/>
            <a:ext cx="2740025" cy="5984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DCNet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Over 700 Colt fibre connected DCs in Europe and Asia</a:t>
            </a:r>
          </a:p>
        </p:txBody>
      </p:sp>
      <p:sp>
        <p:nvSpPr>
          <p:cNvPr id="114" name="Rectangle 113"/>
          <p:cNvSpPr/>
          <p:nvPr/>
        </p:nvSpPr>
        <p:spPr>
          <a:xfrm>
            <a:off x="1639888" y="5307013"/>
            <a:ext cx="8882062" cy="2730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rPr>
              <a:t>Key Propositions</a:t>
            </a:r>
          </a:p>
        </p:txBody>
      </p:sp>
      <p:sp>
        <p:nvSpPr>
          <p:cNvPr id="115" name="Rectangle 114"/>
          <p:cNvSpPr/>
          <p:nvPr/>
        </p:nvSpPr>
        <p:spPr>
          <a:xfrm>
            <a:off x="7781926" y="5805489"/>
            <a:ext cx="2740025" cy="5984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On Demand Services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Real time self-serve connectivity solutions between all customer sites</a:t>
            </a:r>
          </a:p>
        </p:txBody>
      </p:sp>
      <p:sp>
        <p:nvSpPr>
          <p:cNvPr id="123" name="Oval 122"/>
          <p:cNvSpPr>
            <a:spLocks noChangeAspect="1"/>
          </p:cNvSpPr>
          <p:nvPr/>
        </p:nvSpPr>
        <p:spPr bwMode="auto">
          <a:xfrm>
            <a:off x="7621588" y="5680076"/>
            <a:ext cx="385762" cy="385763"/>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5" name="Rounded Rectangle 124"/>
          <p:cNvSpPr/>
          <p:nvPr/>
        </p:nvSpPr>
        <p:spPr>
          <a:xfrm>
            <a:off x="1639888" y="1979614"/>
            <a:ext cx="2100262" cy="320198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7" name="TextBox 126"/>
          <p:cNvSpPr txBox="1"/>
          <p:nvPr/>
        </p:nvSpPr>
        <p:spPr>
          <a:xfrm>
            <a:off x="6267451" y="2695575"/>
            <a:ext cx="1908175" cy="215900"/>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endParaRPr>
          </a:p>
        </p:txBody>
      </p:sp>
      <p:sp>
        <p:nvSpPr>
          <p:cNvPr id="128" name="Rounded Rectangle 127"/>
          <p:cNvSpPr/>
          <p:nvPr/>
        </p:nvSpPr>
        <p:spPr>
          <a:xfrm>
            <a:off x="3921125" y="1979614"/>
            <a:ext cx="2039938" cy="320198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18816" name="TextBox 128"/>
          <p:cNvSpPr txBox="1">
            <a:spLocks noChangeArrowheads="1"/>
          </p:cNvSpPr>
          <p:nvPr/>
        </p:nvSpPr>
        <p:spPr bwMode="auto">
          <a:xfrm>
            <a:off x="3987801" y="2695575"/>
            <a:ext cx="1908175" cy="2159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18817" name="TextBox 129"/>
          <p:cNvSpPr txBox="1">
            <a:spLocks noChangeArrowheads="1"/>
          </p:cNvSpPr>
          <p:nvPr/>
        </p:nvSpPr>
        <p:spPr bwMode="auto">
          <a:xfrm>
            <a:off x="8547101" y="2695575"/>
            <a:ext cx="1908175"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103" name="Group 102"/>
          <p:cNvGrpSpPr/>
          <p:nvPr/>
        </p:nvGrpSpPr>
        <p:grpSpPr>
          <a:xfrm>
            <a:off x="4219487" y="1293633"/>
            <a:ext cx="1512000" cy="1260140"/>
            <a:chOff x="7255977" y="1681893"/>
            <a:chExt cx="1512000" cy="1260140"/>
          </a:xfrm>
          <a:solidFill>
            <a:schemeClr val="accent2"/>
          </a:solidFill>
        </p:grpSpPr>
        <p:sp>
          <p:nvSpPr>
            <p:cNvPr id="104" name="Oval 103"/>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5" name="TextBox 104"/>
            <p:cNvSpPr txBox="1"/>
            <p:nvPr/>
          </p:nvSpPr>
          <p:spPr>
            <a:xfrm>
              <a:off x="7255977" y="2359342"/>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Ethernet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H&amp;S</a:t>
              </a:r>
            </a:p>
          </p:txBody>
        </p:sp>
      </p:grpSp>
      <p:grpSp>
        <p:nvGrpSpPr>
          <p:cNvPr id="118819" name="Group 24"/>
          <p:cNvGrpSpPr>
            <a:grpSpLocks/>
          </p:cNvGrpSpPr>
          <p:nvPr/>
        </p:nvGrpSpPr>
        <p:grpSpPr bwMode="auto">
          <a:xfrm>
            <a:off x="1847850" y="1293814"/>
            <a:ext cx="1512888" cy="1260475"/>
            <a:chOff x="7224813" y="1681893"/>
            <a:chExt cx="1512000" cy="1260140"/>
          </a:xfrm>
        </p:grpSpPr>
        <p:sp>
          <p:nvSpPr>
            <p:cNvPr id="107" name="Oval 106"/>
            <p:cNvSpPr>
              <a:spLocks noChangeAspect="1"/>
            </p:cNvSpPr>
            <p:nvPr/>
          </p:nvSpPr>
          <p:spPr>
            <a:xfrm>
              <a:off x="7350152" y="1681893"/>
              <a:ext cx="1261321" cy="1260140"/>
            </a:xfrm>
            <a:prstGeom prst="ellipse">
              <a:avLst/>
            </a:prstGeom>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18836" name="TextBox 26"/>
            <p:cNvSpPr txBox="1">
              <a:spLocks noChangeArrowheads="1"/>
            </p:cNvSpPr>
            <p:nvPr/>
          </p:nvSpPr>
          <p:spPr bwMode="auto">
            <a:xfrm>
              <a:off x="7224813" y="2375161"/>
              <a:ext cx="1512000" cy="43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Ethernet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Line</a:t>
              </a:r>
            </a:p>
          </p:txBody>
        </p:sp>
      </p:grpSp>
      <p:sp>
        <p:nvSpPr>
          <p:cNvPr id="6" name="Oval 5"/>
          <p:cNvSpPr/>
          <p:nvPr/>
        </p:nvSpPr>
        <p:spPr>
          <a:xfrm>
            <a:off x="6954405" y="1291504"/>
            <a:ext cx="547688" cy="5476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8" name="Oval 57"/>
          <p:cNvSpPr/>
          <p:nvPr/>
        </p:nvSpPr>
        <p:spPr>
          <a:xfrm>
            <a:off x="9218614" y="1331914"/>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18826" name="TextBox 7"/>
          <p:cNvSpPr txBox="1">
            <a:spLocks noChangeArrowheads="1"/>
          </p:cNvSpPr>
          <p:nvPr/>
        </p:nvSpPr>
        <p:spPr bwMode="auto">
          <a:xfrm>
            <a:off x="1706563" y="2695575"/>
            <a:ext cx="19748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Point-to-point Ethernet service delivered on  packet infrastructure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nl-BE"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Simple cost effective layer 2 connectivity  between two sites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fr-FR"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2" name="TextBox 61"/>
          <p:cNvSpPr txBox="1"/>
          <p:nvPr/>
        </p:nvSpPr>
        <p:spPr>
          <a:xfrm>
            <a:off x="3987801" y="2695575"/>
            <a:ext cx="1908175" cy="2370138"/>
          </a:xfrm>
          <a:prstGeom prst="rect">
            <a:avLst/>
          </a:prstGeom>
          <a:solidFill>
            <a:schemeClr val="accent2"/>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rPr>
              <a:t>Point to Multi-point Ethernet service delivered on packet infrastructure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schemeClr val="bg1"/>
                </a:solidFill>
                <a:effectLst/>
                <a:uLnTx/>
                <a:uFillTx/>
              </a:rPr>
              <a:t>Connecting multiple locations to a single location with aggregated hand-off</a:t>
            </a:r>
            <a:endParaRPr kumimoji="0" lang="en-US" sz="1400" b="0" i="0" u="none" strike="noStrike" kern="0" cap="none" spc="0" normalizeH="0" baseline="0" noProof="0" dirty="0">
              <a:ln>
                <a:noFill/>
              </a:ln>
              <a:solidFill>
                <a:schemeClr val="bg1"/>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267451" y="2695575"/>
            <a:ext cx="1908175" cy="2154436"/>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rPr>
              <a:t>Multi-site Ethernet connectivity delivered on  switched packet infrastructure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rPr>
              <a:t>Interconnecting customer HQ &amp; branches with a provider managed WAN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GothamLight" charset="0"/>
            </a:endParaRPr>
          </a:p>
        </p:txBody>
      </p:sp>
      <p:sp>
        <p:nvSpPr>
          <p:cNvPr id="65" name="TextBox 64"/>
          <p:cNvSpPr txBox="1"/>
          <p:nvPr/>
        </p:nvSpPr>
        <p:spPr>
          <a:xfrm>
            <a:off x="8547101" y="2695575"/>
            <a:ext cx="1908175" cy="2154436"/>
          </a:xfrm>
          <a:prstGeom prst="rect">
            <a:avLst/>
          </a:prstGeom>
          <a:solidFill>
            <a:schemeClr val="tx1"/>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rPr>
              <a:t>Point to Point Ethernet Service delivered on customer dedicated infrastructure (fibre+CPE)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white"/>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rPr>
              <a:t>Lowest latency Ethernet product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prstClr val="white"/>
              </a:solidFill>
              <a:effectLst/>
              <a:uLnTx/>
              <a:uFillTx/>
            </a:endParaRPr>
          </a:p>
        </p:txBody>
      </p:sp>
      <p:sp>
        <p:nvSpPr>
          <p:cNvPr id="73" name="Oval 72"/>
          <p:cNvSpPr/>
          <p:nvPr/>
        </p:nvSpPr>
        <p:spPr>
          <a:xfrm>
            <a:off x="4648201" y="1325564"/>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4950" y="5581241"/>
            <a:ext cx="495300" cy="495300"/>
          </a:xfrm>
          <a:prstGeom prst="rect">
            <a:avLst/>
          </a:prstGeom>
        </p:spPr>
      </p:pic>
      <p:sp>
        <p:nvSpPr>
          <p:cNvPr id="61" name="Oval 60"/>
          <p:cNvSpPr>
            <a:spLocks noChangeAspect="1"/>
          </p:cNvSpPr>
          <p:nvPr/>
        </p:nvSpPr>
        <p:spPr bwMode="auto">
          <a:xfrm>
            <a:off x="4529554" y="5669937"/>
            <a:ext cx="385762" cy="3857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63" name="Picture 62"/>
          <p:cNvPicPr>
            <a:picLocks noChangeAspect="1"/>
          </p:cNvPicPr>
          <p:nvPr/>
        </p:nvPicPr>
        <p:blipFill rotWithShape="1">
          <a:blip r:embed="rId7"/>
          <a:srcRect l="21221" t="25613" r="20142" b="26098"/>
          <a:stretch/>
        </p:blipFill>
        <p:spPr>
          <a:xfrm>
            <a:off x="4623216" y="5695278"/>
            <a:ext cx="221754" cy="182621"/>
          </a:xfrm>
          <a:prstGeom prst="rect">
            <a:avLst/>
          </a:prstGeom>
        </p:spPr>
      </p:pic>
      <p:pic>
        <p:nvPicPr>
          <p:cNvPr id="66" name="Picture 65"/>
          <p:cNvPicPr>
            <a:picLocks noChangeAspect="1"/>
          </p:cNvPicPr>
          <p:nvPr/>
        </p:nvPicPr>
        <p:blipFill rotWithShape="1">
          <a:blip r:embed="rId8"/>
          <a:srcRect l="950" t="10314" r="80992" b="22892"/>
          <a:stretch/>
        </p:blipFill>
        <p:spPr>
          <a:xfrm>
            <a:off x="4648561" y="5854327"/>
            <a:ext cx="177506" cy="184702"/>
          </a:xfrm>
          <a:prstGeom prst="rect">
            <a:avLst/>
          </a:prstGeom>
        </p:spPr>
      </p:pic>
      <p:sp>
        <p:nvSpPr>
          <p:cNvPr id="67" name="Oval 66"/>
          <p:cNvSpPr>
            <a:spLocks noChangeAspect="1"/>
          </p:cNvSpPr>
          <p:nvPr/>
        </p:nvSpPr>
        <p:spPr bwMode="auto">
          <a:xfrm>
            <a:off x="4539079" y="5676287"/>
            <a:ext cx="385762" cy="385763"/>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7975" y="1231172"/>
            <a:ext cx="616128" cy="747263"/>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11338" y="1264779"/>
            <a:ext cx="610060" cy="610060"/>
          </a:xfrm>
          <a:prstGeom prst="rect">
            <a:avLst/>
          </a:prstGeom>
        </p:spPr>
      </p:pic>
      <p:sp>
        <p:nvSpPr>
          <p:cNvPr id="70" name="Oval 69"/>
          <p:cNvSpPr/>
          <p:nvPr/>
        </p:nvSpPr>
        <p:spPr>
          <a:xfrm>
            <a:off x="2317447" y="1318917"/>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7585" y="1166089"/>
            <a:ext cx="620336" cy="84124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27122" y="5722987"/>
            <a:ext cx="380228" cy="350210"/>
          </a:xfrm>
          <a:prstGeom prst="rect">
            <a:avLst/>
          </a:prstGeom>
        </p:spPr>
      </p:pic>
      <p:pic>
        <p:nvPicPr>
          <p:cNvPr id="14" name="Picture 13"/>
          <p:cNvPicPr>
            <a:picLocks noChangeAspect="1"/>
          </p:cNvPicPr>
          <p:nvPr/>
        </p:nvPicPr>
        <p:blipFill>
          <a:blip r:embed="rId13"/>
          <a:stretch>
            <a:fillRect/>
          </a:stretch>
        </p:blipFill>
        <p:spPr>
          <a:xfrm>
            <a:off x="9246323" y="1479551"/>
            <a:ext cx="489260" cy="258919"/>
          </a:xfrm>
          <a:prstGeom prst="rect">
            <a:avLst/>
          </a:prstGeom>
        </p:spPr>
      </p:pic>
    </p:spTree>
    <p:extLst>
      <p:ext uri="{BB962C8B-B14F-4D97-AF65-F5344CB8AC3E}">
        <p14:creationId xmlns:p14="http://schemas.microsoft.com/office/powerpoint/2010/main" val="37242547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2225675" y="3708400"/>
          <a:ext cx="7580312" cy="1511300"/>
        </p:xfrm>
        <a:graphic>
          <a:graphicData uri="http://schemas.openxmlformats.org/drawingml/2006/table">
            <a:tbl>
              <a:tblPr firstRow="1" bandRow="1">
                <a:tableStyleId>{5C22544A-7EE6-4342-B048-85BDC9FD1C3A}</a:tableStyleId>
              </a:tblPr>
              <a:tblGrid>
                <a:gridCol w="1895078">
                  <a:extLst>
                    <a:ext uri="{9D8B030D-6E8A-4147-A177-3AD203B41FA5}">
                      <a16:colId xmlns:a16="http://schemas.microsoft.com/office/drawing/2014/main" val="20000"/>
                    </a:ext>
                  </a:extLst>
                </a:gridCol>
                <a:gridCol w="1895078">
                  <a:extLst>
                    <a:ext uri="{9D8B030D-6E8A-4147-A177-3AD203B41FA5}">
                      <a16:colId xmlns:a16="http://schemas.microsoft.com/office/drawing/2014/main" val="20001"/>
                    </a:ext>
                  </a:extLst>
                </a:gridCol>
                <a:gridCol w="1895078">
                  <a:extLst>
                    <a:ext uri="{9D8B030D-6E8A-4147-A177-3AD203B41FA5}">
                      <a16:colId xmlns:a16="http://schemas.microsoft.com/office/drawing/2014/main" val="20002"/>
                    </a:ext>
                  </a:extLst>
                </a:gridCol>
                <a:gridCol w="1895078">
                  <a:extLst>
                    <a:ext uri="{9D8B030D-6E8A-4147-A177-3AD203B41FA5}">
                      <a16:colId xmlns:a16="http://schemas.microsoft.com/office/drawing/2014/main" val="20003"/>
                    </a:ext>
                  </a:extLst>
                </a:gridCol>
              </a:tblGrid>
              <a:tr h="370535">
                <a:tc>
                  <a:txBody>
                    <a:bodyPr/>
                    <a:lstStyle/>
                    <a:p>
                      <a:r>
                        <a:rPr lang="en-GB" sz="1800" dirty="0"/>
                        <a:t>Copper</a:t>
                      </a:r>
                    </a:p>
                  </a:txBody>
                  <a:tcPr marL="91436" marR="91436" marT="45682" marB="45682">
                    <a:solidFill>
                      <a:schemeClr val="tx2"/>
                    </a:solidFill>
                  </a:tcPr>
                </a:tc>
                <a:tc gridSpan="3">
                  <a:txBody>
                    <a:bodyPr/>
                    <a:lstStyle/>
                    <a:p>
                      <a:r>
                        <a:rPr lang="en-GB" sz="1800" dirty="0"/>
                        <a:t>Optical</a:t>
                      </a:r>
                    </a:p>
                  </a:txBody>
                  <a:tcPr marL="91436" marR="91436" marT="45682" marB="45682">
                    <a:solidFill>
                      <a:schemeClr val="tx2"/>
                    </a:solidFill>
                  </a:tcPr>
                </a:tc>
                <a:tc hMerge="1">
                  <a:txBody>
                    <a:bodyPr/>
                    <a:lstStyle/>
                    <a:p>
                      <a:endParaRPr lang="en-GB" dirty="0"/>
                    </a:p>
                  </a:txBody>
                  <a:tcPr>
                    <a:solidFill>
                      <a:schemeClr val="tx2"/>
                    </a:solidFill>
                  </a:tcPr>
                </a:tc>
                <a:tc hMerge="1">
                  <a:txBody>
                    <a:bodyPr/>
                    <a:lstStyle/>
                    <a:p>
                      <a:endParaRPr lang="en-GB" dirty="0"/>
                    </a:p>
                  </a:txBody>
                  <a:tcPr>
                    <a:solidFill>
                      <a:schemeClr val="tx2"/>
                    </a:solidFill>
                  </a:tcPr>
                </a:tc>
                <a:extLst>
                  <a:ext uri="{0D108BD9-81ED-4DB2-BD59-A6C34878D82A}">
                    <a16:rowId xmlns:a16="http://schemas.microsoft.com/office/drawing/2014/main" val="10000"/>
                  </a:ext>
                </a:extLst>
              </a:tr>
              <a:tr h="770230">
                <a:tc>
                  <a:txBody>
                    <a:bodyPr/>
                    <a:lstStyle/>
                    <a:p>
                      <a:endParaRPr lang="en-GB" sz="1800" dirty="0"/>
                    </a:p>
                  </a:txBody>
                  <a:tcPr marL="91436" marR="91436" marT="45682" marB="45682">
                    <a:solidFill>
                      <a:schemeClr val="bg2"/>
                    </a:solidFill>
                  </a:tcPr>
                </a:tc>
                <a:tc>
                  <a:txBody>
                    <a:bodyPr/>
                    <a:lstStyle/>
                    <a:p>
                      <a:endParaRPr lang="en-GB" sz="1800" dirty="0"/>
                    </a:p>
                  </a:txBody>
                  <a:tcPr marL="91436" marR="91436" marT="45682" marB="45682">
                    <a:solidFill>
                      <a:schemeClr val="bg2"/>
                    </a:solidFill>
                  </a:tcPr>
                </a:tc>
                <a:tc>
                  <a:txBody>
                    <a:bodyPr/>
                    <a:lstStyle/>
                    <a:p>
                      <a:endParaRPr lang="en-GB" sz="1800" dirty="0"/>
                    </a:p>
                  </a:txBody>
                  <a:tcPr marL="91436" marR="91436" marT="45682" marB="45682">
                    <a:solidFill>
                      <a:schemeClr val="bg2"/>
                    </a:solidFill>
                  </a:tcPr>
                </a:tc>
                <a:tc>
                  <a:txBody>
                    <a:bodyPr/>
                    <a:lstStyle/>
                    <a:p>
                      <a:endParaRPr lang="en-GB" sz="1800" dirty="0"/>
                    </a:p>
                  </a:txBody>
                  <a:tcPr marL="91436" marR="91436" marT="45682" marB="45682">
                    <a:solidFill>
                      <a:schemeClr val="bg2"/>
                    </a:solidFill>
                  </a:tcPr>
                </a:tc>
                <a:extLst>
                  <a:ext uri="{0D108BD9-81ED-4DB2-BD59-A6C34878D82A}">
                    <a16:rowId xmlns:a16="http://schemas.microsoft.com/office/drawing/2014/main" val="10001"/>
                  </a:ext>
                </a:extLst>
              </a:tr>
              <a:tr h="370535">
                <a:tc>
                  <a:txBody>
                    <a:bodyPr/>
                    <a:lstStyle/>
                    <a:p>
                      <a:r>
                        <a:rPr lang="en-GB" sz="1800" dirty="0"/>
                        <a:t>RJ45</a:t>
                      </a:r>
                    </a:p>
                  </a:txBody>
                  <a:tcPr marL="91436" marR="91436" marT="45682" marB="45682">
                    <a:solidFill>
                      <a:schemeClr val="bg2"/>
                    </a:solidFill>
                  </a:tcPr>
                </a:tc>
                <a:tc>
                  <a:txBody>
                    <a:bodyPr/>
                    <a:lstStyle/>
                    <a:p>
                      <a:r>
                        <a:rPr lang="en-GB" sz="1800" dirty="0"/>
                        <a:t>LC</a:t>
                      </a:r>
                    </a:p>
                  </a:txBody>
                  <a:tcPr marL="91436" marR="91436" marT="45682" marB="45682">
                    <a:solidFill>
                      <a:schemeClr val="bg2"/>
                    </a:solidFill>
                  </a:tcPr>
                </a:tc>
                <a:tc>
                  <a:txBody>
                    <a:bodyPr/>
                    <a:lstStyle/>
                    <a:p>
                      <a:r>
                        <a:rPr lang="en-GB" sz="1800" dirty="0"/>
                        <a:t>SC</a:t>
                      </a:r>
                    </a:p>
                  </a:txBody>
                  <a:tcPr marL="91436" marR="91436" marT="45682" marB="45682">
                    <a:solidFill>
                      <a:schemeClr val="bg2"/>
                    </a:solidFill>
                  </a:tcPr>
                </a:tc>
                <a:tc>
                  <a:txBody>
                    <a:bodyPr/>
                    <a:lstStyle/>
                    <a:p>
                      <a:r>
                        <a:rPr lang="en-GB" sz="1800" dirty="0"/>
                        <a:t>FC</a:t>
                      </a:r>
                    </a:p>
                  </a:txBody>
                  <a:tcPr marL="91436" marR="91436" marT="45682" marB="45682">
                    <a:solidFill>
                      <a:schemeClr val="bg2"/>
                    </a:solidFill>
                  </a:tcPr>
                </a:tc>
                <a:extLst>
                  <a:ext uri="{0D108BD9-81ED-4DB2-BD59-A6C34878D82A}">
                    <a16:rowId xmlns:a16="http://schemas.microsoft.com/office/drawing/2014/main" val="10002"/>
                  </a:ext>
                </a:extLst>
              </a:tr>
            </a:tbl>
          </a:graphicData>
        </a:graphic>
      </p:graphicFrame>
      <p:sp>
        <p:nvSpPr>
          <p:cNvPr id="60438" name="Title 1"/>
          <p:cNvSpPr>
            <a:spLocks noGrp="1"/>
          </p:cNvSpPr>
          <p:nvPr>
            <p:ph type="title"/>
          </p:nvPr>
        </p:nvSpPr>
        <p:spPr/>
        <p:txBody>
          <a:bodyPr/>
          <a:lstStyle/>
          <a:p>
            <a:r>
              <a:rPr lang="en-GB" altLang="en-US"/>
              <a:t>Interfaces &amp; Connectors </a:t>
            </a:r>
          </a:p>
        </p:txBody>
      </p:sp>
      <p:graphicFrame>
        <p:nvGraphicFramePr>
          <p:cNvPr id="6" name="Content Placeholder 5"/>
          <p:cNvGraphicFramePr>
            <a:graphicFrameLocks noGrp="1"/>
          </p:cNvGraphicFramePr>
          <p:nvPr>
            <p:ph idx="1"/>
          </p:nvPr>
        </p:nvGraphicFramePr>
        <p:xfrm>
          <a:off x="2225676" y="1176339"/>
          <a:ext cx="7561263" cy="2325691"/>
        </p:xfrm>
        <a:graphic>
          <a:graphicData uri="http://schemas.openxmlformats.org/drawingml/2006/table">
            <a:tbl>
              <a:tblPr/>
              <a:tblGrid>
                <a:gridCol w="1176338">
                  <a:extLst>
                    <a:ext uri="{9D8B030D-6E8A-4147-A177-3AD203B41FA5}">
                      <a16:colId xmlns:a16="http://schemas.microsoft.com/office/drawing/2014/main" val="1372015222"/>
                    </a:ext>
                  </a:extLst>
                </a:gridCol>
                <a:gridCol w="1081087">
                  <a:extLst>
                    <a:ext uri="{9D8B030D-6E8A-4147-A177-3AD203B41FA5}">
                      <a16:colId xmlns:a16="http://schemas.microsoft.com/office/drawing/2014/main" val="1449499436"/>
                    </a:ext>
                  </a:extLst>
                </a:gridCol>
                <a:gridCol w="2068513">
                  <a:extLst>
                    <a:ext uri="{9D8B030D-6E8A-4147-A177-3AD203B41FA5}">
                      <a16:colId xmlns:a16="http://schemas.microsoft.com/office/drawing/2014/main" val="3073812907"/>
                    </a:ext>
                  </a:extLst>
                </a:gridCol>
                <a:gridCol w="2041525">
                  <a:extLst>
                    <a:ext uri="{9D8B030D-6E8A-4147-A177-3AD203B41FA5}">
                      <a16:colId xmlns:a16="http://schemas.microsoft.com/office/drawing/2014/main" val="3603863501"/>
                    </a:ext>
                  </a:extLst>
                </a:gridCol>
                <a:gridCol w="1193800">
                  <a:extLst>
                    <a:ext uri="{9D8B030D-6E8A-4147-A177-3AD203B41FA5}">
                      <a16:colId xmlns:a16="http://schemas.microsoft.com/office/drawing/2014/main" val="3893348408"/>
                    </a:ext>
                  </a:extLst>
                </a:gridCol>
              </a:tblGrid>
              <a:tr h="396874">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ts val="600"/>
                        </a:spcAft>
                        <a:buClrTx/>
                        <a:buSzTx/>
                        <a:buFontTx/>
                        <a:buNone/>
                        <a:tabLst/>
                      </a:pPr>
                      <a:r>
                        <a:rPr kumimoji="0" lang="en-GB" altLang="en-US" sz="1000" b="1" i="0" u="none" strike="noStrike" cap="none" normalizeH="0" baseline="0">
                          <a:ln>
                            <a:noFill/>
                          </a:ln>
                          <a:solidFill>
                            <a:srgbClr val="FFFFFF"/>
                          </a:solidFill>
                          <a:effectLst/>
                          <a:latin typeface="Arial" panose="020B0604020202020204" pitchFamily="34" charset="0"/>
                        </a:rPr>
                        <a:t>Interface type</a:t>
                      </a:r>
                      <a:endParaRPr kumimoji="0" lang="en-GB" altLang="en-US" sz="1000" b="1" i="0" u="none" strike="noStrike" cap="none" normalizeH="0" baseline="0">
                        <a:ln>
                          <a:noFill/>
                        </a:ln>
                        <a:solidFill>
                          <a:srgbClr val="FFFFFF"/>
                        </a:solidFill>
                        <a:effectLst/>
                        <a:latin typeface="Arial" panose="020B0604020202020204" pitchFamily="34" charset="0"/>
                        <a:ea typeface="MS Mincho" panose="02020609040205080304" pitchFamily="49" charset="-128"/>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ts val="600"/>
                        </a:spcAft>
                        <a:buClrTx/>
                        <a:buSzTx/>
                        <a:buFontTx/>
                        <a:buNone/>
                        <a:tabLst/>
                      </a:pPr>
                      <a:r>
                        <a:rPr kumimoji="0" lang="en-GB" altLang="en-US" sz="1000" b="1" i="0" u="none" strike="noStrike" cap="none" normalizeH="0" baseline="0">
                          <a:ln>
                            <a:noFill/>
                          </a:ln>
                          <a:solidFill>
                            <a:srgbClr val="FFFFFF"/>
                          </a:solidFill>
                          <a:effectLst/>
                          <a:latin typeface="Arial" panose="020B0604020202020204" pitchFamily="34" charset="0"/>
                          <a:ea typeface="MS Mincho" panose="02020609040205080304" pitchFamily="49" charset="-128"/>
                        </a:rPr>
                        <a:t>Inteface Speed</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ts val="600"/>
                        </a:spcAft>
                        <a:buClrTx/>
                        <a:buSzTx/>
                        <a:buFontTx/>
                        <a:buNone/>
                        <a:tabLst/>
                      </a:pPr>
                      <a:r>
                        <a:rPr kumimoji="0" lang="en-GB" altLang="en-US" sz="1000" b="1" i="0" u="none" strike="noStrike" cap="none" normalizeH="0" baseline="0">
                          <a:ln>
                            <a:noFill/>
                          </a:ln>
                          <a:solidFill>
                            <a:srgbClr val="FFFFFF"/>
                          </a:solidFill>
                          <a:effectLst/>
                          <a:latin typeface="Arial" panose="020B0604020202020204" pitchFamily="34" charset="0"/>
                        </a:rPr>
                        <a:t>Connector types</a:t>
                      </a:r>
                      <a:endParaRPr kumimoji="0" lang="en-GB" altLang="en-US" sz="1000" b="1" i="0" u="none" strike="noStrike" cap="none" normalizeH="0" baseline="0">
                        <a:ln>
                          <a:noFill/>
                        </a:ln>
                        <a:solidFill>
                          <a:srgbClr val="FFFFFF"/>
                        </a:solidFill>
                        <a:effectLst/>
                        <a:latin typeface="Arial" panose="020B0604020202020204" pitchFamily="34" charset="0"/>
                        <a:ea typeface="MS Mincho" panose="02020609040205080304" pitchFamily="49" charset="-128"/>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ts val="600"/>
                        </a:spcAft>
                        <a:buClrTx/>
                        <a:buSzTx/>
                        <a:buFontTx/>
                        <a:buNone/>
                        <a:tabLst/>
                      </a:pPr>
                      <a:r>
                        <a:rPr kumimoji="0" lang="en-GB" altLang="en-US" sz="1000" b="1" i="0" u="none" strike="noStrike" cap="none" normalizeH="0" baseline="0">
                          <a:ln>
                            <a:noFill/>
                          </a:ln>
                          <a:solidFill>
                            <a:srgbClr val="FFFFFF"/>
                          </a:solidFill>
                          <a:effectLst/>
                          <a:latin typeface="Arial" panose="020B0604020202020204" pitchFamily="34" charset="0"/>
                        </a:rPr>
                        <a:t>Type / Cable</a:t>
                      </a:r>
                      <a:endParaRPr kumimoji="0" lang="en-GB" altLang="en-US" sz="1000" b="1" i="0" u="none" strike="noStrike" cap="none" normalizeH="0" baseline="0">
                        <a:ln>
                          <a:noFill/>
                        </a:ln>
                        <a:solidFill>
                          <a:srgbClr val="FFFFFF"/>
                        </a:solidFill>
                        <a:effectLst/>
                        <a:latin typeface="Arial" panose="020B0604020202020204" pitchFamily="34" charset="0"/>
                        <a:ea typeface="MS Mincho" panose="02020609040205080304" pitchFamily="49" charset="-128"/>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ts val="600"/>
                        </a:spcAft>
                        <a:buClrTx/>
                        <a:buSzTx/>
                        <a:buFontTx/>
                        <a:buNone/>
                        <a:tabLst/>
                      </a:pPr>
                      <a:r>
                        <a:rPr kumimoji="0" lang="en-GB" altLang="en-US" sz="1000" b="1" i="0" u="none" strike="noStrike" cap="none" normalizeH="0" baseline="0">
                          <a:ln>
                            <a:noFill/>
                          </a:ln>
                          <a:solidFill>
                            <a:srgbClr val="FFFFFF"/>
                          </a:solidFill>
                          <a:effectLst/>
                          <a:latin typeface="Arial" panose="020B0604020202020204" pitchFamily="34" charset="0"/>
                        </a:rPr>
                        <a:t>Supported Bandwidths</a:t>
                      </a:r>
                      <a:endParaRPr kumimoji="0" lang="en-GB" altLang="en-US" sz="1000" b="1" i="0" u="none" strike="noStrike" cap="none" normalizeH="0" baseline="0">
                        <a:ln>
                          <a:noFill/>
                        </a:ln>
                        <a:solidFill>
                          <a:srgbClr val="FFFFFF"/>
                        </a:solidFill>
                        <a:effectLst/>
                        <a:latin typeface="Arial" panose="020B0604020202020204" pitchFamily="34" charset="0"/>
                        <a:ea typeface="MS Mincho" panose="02020609040205080304" pitchFamily="49" charset="-128"/>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520233315"/>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fr-FR" altLang="en-US" sz="1000" b="0" i="0" u="none" strike="noStrike" cap="none" normalizeH="0" baseline="0">
                          <a:ln>
                            <a:noFill/>
                          </a:ln>
                          <a:solidFill>
                            <a:schemeClr val="tx1"/>
                          </a:solidFill>
                          <a:effectLst/>
                          <a:latin typeface="Arial" panose="020B0604020202020204" pitchFamily="34" charset="0"/>
                        </a:rPr>
                        <a:t>10BASE-T</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10Mbps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RJ45</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Copper Category 5 or better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10Mbps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690030534"/>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100BASE-T</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100Mbps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RJ45</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Copper Category 5 or better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100Mbps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985656009"/>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1000BASE-T</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RJ45</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Copper Category 6 or better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72444"/>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1000BASE‑SX</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fr-FR" altLang="en-US" sz="1000" b="0" i="0" u="none" strike="noStrike" cap="none" normalizeH="0" baseline="0">
                          <a:ln>
                            <a:noFill/>
                          </a:ln>
                          <a:solidFill>
                            <a:schemeClr val="tx1"/>
                          </a:solidFill>
                          <a:effectLst/>
                          <a:latin typeface="Arial" panose="020B0604020202020204" pitchFamily="34" charset="0"/>
                        </a:rPr>
                        <a:t>62.5µ multi mode fibre (MMF)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224528820"/>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1000BASE‑SX</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fr-FR" altLang="en-US" sz="1000" b="0" i="0" u="none" strike="noStrike" cap="none" normalizeH="0" baseline="0">
                          <a:ln>
                            <a:noFill/>
                          </a:ln>
                          <a:solidFill>
                            <a:schemeClr val="tx1"/>
                          </a:solidFill>
                          <a:effectLst/>
                          <a:latin typeface="Arial" panose="020B0604020202020204" pitchFamily="34" charset="0"/>
                        </a:rPr>
                        <a:t>50µ multi mode fibre (MMF)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494193228"/>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1000BASE‑LX</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10µ single mode fibre (SMF)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888024317"/>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pt-BR" altLang="en-US" sz="1000" b="0" i="0" u="none" strike="noStrike" cap="none" normalizeH="0" baseline="0">
                          <a:ln>
                            <a:noFill/>
                          </a:ln>
                          <a:solidFill>
                            <a:schemeClr val="tx1"/>
                          </a:solidFill>
                          <a:effectLst/>
                          <a:latin typeface="Arial" panose="020B0604020202020204" pitchFamily="34" charset="0"/>
                        </a:rPr>
                        <a:t>10GBASE-SR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fr-FR" altLang="en-US" sz="1000" b="0" i="0" u="none" strike="noStrike" cap="none" normalizeH="0" baseline="0">
                          <a:ln>
                            <a:noFill/>
                          </a:ln>
                          <a:solidFill>
                            <a:schemeClr val="tx1"/>
                          </a:solidFill>
                          <a:effectLst/>
                          <a:latin typeface="Arial" panose="020B0604020202020204" pitchFamily="34" charset="0"/>
                        </a:rPr>
                        <a:t>50µ multi mode fibre (MMF)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708694165"/>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pt-BR" altLang="en-US" sz="1000" b="0" i="0" u="none" strike="noStrike" cap="none" normalizeH="0" baseline="0">
                          <a:ln>
                            <a:noFill/>
                          </a:ln>
                          <a:solidFill>
                            <a:schemeClr val="tx1"/>
                          </a:solidFill>
                          <a:effectLst/>
                          <a:latin typeface="Arial" panose="020B0604020202020204" pitchFamily="34" charset="0"/>
                        </a:rPr>
                        <a:t>10GBASE-LR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10µ single mode fibre (SMF)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348393324"/>
                  </a:ext>
                </a:extLst>
              </a:tr>
              <a:tr h="214313">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pt-BR" altLang="en-US" sz="1000" b="0" i="0" u="none" strike="noStrike" cap="none" normalizeH="0" baseline="0">
                          <a:ln>
                            <a:noFill/>
                          </a:ln>
                          <a:solidFill>
                            <a:schemeClr val="tx1"/>
                          </a:solidFill>
                          <a:effectLst/>
                          <a:latin typeface="Arial" panose="020B0604020202020204" pitchFamily="34" charset="0"/>
                        </a:rPr>
                        <a:t>10GBASE-ER</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LC-Duplex, SC-Duplex, FC/PC</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rPr>
                        <a:t>10µ single mode fibre (SMF)</a:t>
                      </a:r>
                      <a:endPar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lvl1pPr>
                        <a:spcBef>
                          <a:spcPct val="75000"/>
                        </a:spcBef>
                        <a:buClr>
                          <a:schemeClr val="tx2"/>
                        </a:buClr>
                        <a:buSzPct val="125000"/>
                        <a:defRPr>
                          <a:solidFill>
                            <a:schemeClr val="tx1"/>
                          </a:solidFill>
                          <a:latin typeface="Arial" panose="020B0604020202020204" pitchFamily="34" charset="0"/>
                        </a:defRPr>
                      </a:lvl1pPr>
                      <a:lvl2pPr marL="742950" indent="-285750">
                        <a:spcBef>
                          <a:spcPct val="50000"/>
                        </a:spcBef>
                        <a:buClr>
                          <a:schemeClr val="tx2"/>
                        </a:buClr>
                        <a:buSzPct val="125000"/>
                        <a:defRPr>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defRPr sz="1600">
                          <a:solidFill>
                            <a:schemeClr val="tx1"/>
                          </a:solidFill>
                          <a:latin typeface="Arial" panose="020B0604020202020204" pitchFamily="34" charset="0"/>
                        </a:defRPr>
                      </a:lvl3pPr>
                      <a:lvl4pPr marL="1600200" indent="-228600">
                        <a:spcBef>
                          <a:spcPct val="20000"/>
                        </a:spcBef>
                        <a:buClr>
                          <a:schemeClr val="tx1"/>
                        </a:buClr>
                        <a:buSzPct val="125000"/>
                        <a:defRPr sz="1400">
                          <a:solidFill>
                            <a:schemeClr val="tx1"/>
                          </a:solidFill>
                          <a:latin typeface="Arial" panose="020B0604020202020204" pitchFamily="34" charset="0"/>
                        </a:defRPr>
                      </a:lvl4pPr>
                      <a:lvl5pPr marL="2057400" indent="-228600">
                        <a:spcBef>
                          <a:spcPct val="20000"/>
                        </a:spcBef>
                        <a:buClr>
                          <a:schemeClr val="tx2"/>
                        </a:buClr>
                        <a:buSzPct val="125000"/>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Up to 10Gbps</a:t>
                      </a:r>
                    </a:p>
                  </a:txBody>
                  <a:tcPr marL="7780" marR="77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064222065"/>
                  </a:ext>
                </a:extLst>
              </a:tr>
            </a:tbl>
          </a:graphicData>
        </a:graphic>
      </p:graphicFrame>
      <p:pic>
        <p:nvPicPr>
          <p:cNvPr id="60507" name="Picture 6"/>
          <p:cNvPicPr>
            <a:picLocks noChangeAspect="1"/>
          </p:cNvPicPr>
          <p:nvPr/>
        </p:nvPicPr>
        <p:blipFill>
          <a:blip r:embed="rId3">
            <a:extLst>
              <a:ext uri="{28A0092B-C50C-407E-A947-70E740481C1C}">
                <a14:useLocalDpi xmlns:a14="http://schemas.microsoft.com/office/drawing/2010/main" val="0"/>
              </a:ext>
            </a:extLst>
          </a:blip>
          <a:srcRect l="16739" t="9970" r="13052" b="25104"/>
          <a:stretch>
            <a:fillRect/>
          </a:stretch>
        </p:blipFill>
        <p:spPr bwMode="auto">
          <a:xfrm>
            <a:off x="3325814" y="4316414"/>
            <a:ext cx="69373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08" name="Picture 7"/>
          <p:cNvPicPr>
            <a:picLocks noChangeAspect="1"/>
          </p:cNvPicPr>
          <p:nvPr/>
        </p:nvPicPr>
        <p:blipFill>
          <a:blip r:embed="rId4">
            <a:extLst>
              <a:ext uri="{28A0092B-C50C-407E-A947-70E740481C1C}">
                <a14:useLocalDpi xmlns:a14="http://schemas.microsoft.com/office/drawing/2010/main" val="0"/>
              </a:ext>
            </a:extLst>
          </a:blip>
          <a:srcRect l="31279" t="26521" r="20830" b="18185"/>
          <a:stretch>
            <a:fillRect/>
          </a:stretch>
        </p:blipFill>
        <p:spPr bwMode="auto">
          <a:xfrm>
            <a:off x="2516188" y="4208464"/>
            <a:ext cx="5127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09" name="Picture 8"/>
          <p:cNvPicPr>
            <a:picLocks noChangeAspect="1"/>
          </p:cNvPicPr>
          <p:nvPr/>
        </p:nvPicPr>
        <p:blipFill>
          <a:blip r:embed="rId5">
            <a:extLst>
              <a:ext uri="{28A0092B-C50C-407E-A947-70E740481C1C}">
                <a14:useLocalDpi xmlns:a14="http://schemas.microsoft.com/office/drawing/2010/main" val="0"/>
              </a:ext>
            </a:extLst>
          </a:blip>
          <a:srcRect r="12480" b="14140"/>
          <a:stretch>
            <a:fillRect/>
          </a:stretch>
        </p:blipFill>
        <p:spPr bwMode="auto">
          <a:xfrm>
            <a:off x="4679951" y="4192588"/>
            <a:ext cx="80327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10" name="Picture 10"/>
          <p:cNvPicPr>
            <a:picLocks noChangeAspect="1"/>
          </p:cNvPicPr>
          <p:nvPr/>
        </p:nvPicPr>
        <p:blipFill>
          <a:blip r:embed="rId6">
            <a:extLst>
              <a:ext uri="{28A0092B-C50C-407E-A947-70E740481C1C}">
                <a14:useLocalDpi xmlns:a14="http://schemas.microsoft.com/office/drawing/2010/main" val="0"/>
              </a:ext>
            </a:extLst>
          </a:blip>
          <a:srcRect l="12173" t="4073" r="4608" b="1360"/>
          <a:stretch>
            <a:fillRect/>
          </a:stretch>
        </p:blipFill>
        <p:spPr bwMode="auto">
          <a:xfrm>
            <a:off x="6781800" y="4192589"/>
            <a:ext cx="52228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11" name="Picture 11"/>
          <p:cNvPicPr>
            <a:picLocks noChangeAspect="1"/>
          </p:cNvPicPr>
          <p:nvPr/>
        </p:nvPicPr>
        <p:blipFill>
          <a:blip r:embed="rId7">
            <a:extLst>
              <a:ext uri="{28A0092B-C50C-407E-A947-70E740481C1C}">
                <a14:useLocalDpi xmlns:a14="http://schemas.microsoft.com/office/drawing/2010/main" val="0"/>
              </a:ext>
            </a:extLst>
          </a:blip>
          <a:srcRect l="17480" t="8992" r="23380" b="14784"/>
          <a:stretch>
            <a:fillRect/>
          </a:stretch>
        </p:blipFill>
        <p:spPr bwMode="auto">
          <a:xfrm>
            <a:off x="8594725" y="4137026"/>
            <a:ext cx="7747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2135188" y="5499100"/>
            <a:ext cx="8026400" cy="1477328"/>
          </a:xfrm>
          <a:prstGeom prst="rect">
            <a:avLst/>
          </a:prstGeom>
          <a:noFill/>
        </p:spPr>
        <p:txBody>
          <a:bodyPr>
            <a:spAutoFit/>
          </a:bodyPr>
          <a:lstStyle/>
          <a:p>
            <a:pPr>
              <a:defRPr/>
            </a:pPr>
            <a:r>
              <a:rPr lang="en-GB" kern="0" dirty="0">
                <a:solidFill>
                  <a:sysClr val="windowText" lastClr="000000"/>
                </a:solidFill>
                <a:latin typeface="Arial" charset="0"/>
              </a:rPr>
              <a:t>Simple rule: </a:t>
            </a:r>
          </a:p>
          <a:p>
            <a:pPr marL="285750" indent="-285750">
              <a:buFont typeface="Arial" panose="020B0604020202020204" pitchFamily="34" charset="0"/>
              <a:buChar char="•"/>
              <a:defRPr/>
            </a:pPr>
            <a:r>
              <a:rPr lang="en-GB" kern="0" dirty="0">
                <a:solidFill>
                  <a:sysClr val="windowText" lastClr="000000"/>
                </a:solidFill>
                <a:latin typeface="Arial" charset="0"/>
              </a:rPr>
              <a:t>An interface can only support bandwidth speeds the same or lower than itself</a:t>
            </a:r>
          </a:p>
          <a:p>
            <a:pPr marL="285750" indent="-285750">
              <a:buFont typeface="Arial" panose="020B0604020202020204" pitchFamily="34" charset="0"/>
              <a:buChar char="•"/>
              <a:defRPr/>
            </a:pPr>
            <a:r>
              <a:rPr lang="en-GB" kern="0" dirty="0">
                <a:solidFill>
                  <a:sysClr val="windowText" lastClr="000000"/>
                </a:solidFill>
                <a:latin typeface="Arial" charset="0"/>
              </a:rPr>
              <a:t>A bandwidth must be supported by an interface the same or higher than itself</a:t>
            </a:r>
          </a:p>
        </p:txBody>
      </p:sp>
    </p:spTree>
    <p:extLst>
      <p:ext uri="{BB962C8B-B14F-4D97-AF65-F5344CB8AC3E}">
        <p14:creationId xmlns:p14="http://schemas.microsoft.com/office/powerpoint/2010/main" val="66818252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PP1400x380_A111707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84601"/>
            <a:ext cx="91440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Freeform 3"/>
          <p:cNvSpPr>
            <a:spLocks/>
          </p:cNvSpPr>
          <p:nvPr/>
        </p:nvSpPr>
        <p:spPr bwMode="gray">
          <a:xfrm>
            <a:off x="1524000" y="5314950"/>
            <a:ext cx="9144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kern="0">
              <a:solidFill>
                <a:sysClr val="windowText" lastClr="000000"/>
              </a:solidFill>
            </a:endParaRPr>
          </a:p>
        </p:txBody>
      </p:sp>
      <p:sp>
        <p:nvSpPr>
          <p:cNvPr id="57348" name="Freeform 4"/>
          <p:cNvSpPr>
            <a:spLocks/>
          </p:cNvSpPr>
          <p:nvPr/>
        </p:nvSpPr>
        <p:spPr bwMode="hidden">
          <a:xfrm>
            <a:off x="1524000" y="5313363"/>
            <a:ext cx="9144000" cy="1543050"/>
          </a:xfrm>
          <a:custGeom>
            <a:avLst/>
            <a:gdLst>
              <a:gd name="T0" fmla="*/ 0 w 5758"/>
              <a:gd name="T1" fmla="*/ 0 h 1338"/>
              <a:gd name="T2" fmla="*/ 2147483646 w 5758"/>
              <a:gd name="T3" fmla="*/ 2147483646 h 1338"/>
              <a:gd name="T4" fmla="*/ 2147483646 w 5758"/>
              <a:gd name="T5" fmla="*/ 2147483646 h 1338"/>
              <a:gd name="T6" fmla="*/ 2147483646 w 5758"/>
              <a:gd name="T7" fmla="*/ 2147483646 h 1338"/>
              <a:gd name="T8" fmla="*/ 2147483646 w 5758"/>
              <a:gd name="T9" fmla="*/ 2147483646 h 1338"/>
              <a:gd name="T10" fmla="*/ 0 w 5758"/>
              <a:gd name="T11" fmla="*/ 2147483646 h 1338"/>
              <a:gd name="T12" fmla="*/ 0 w 5758"/>
              <a:gd name="T13" fmla="*/ 0 h 13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58" h="1338">
                <a:moveTo>
                  <a:pt x="0" y="0"/>
                </a:moveTo>
                <a:lnTo>
                  <a:pt x="339" y="1"/>
                </a:lnTo>
                <a:lnTo>
                  <a:pt x="339" y="778"/>
                </a:lnTo>
                <a:lnTo>
                  <a:pt x="5758" y="777"/>
                </a:lnTo>
                <a:lnTo>
                  <a:pt x="5758" y="1338"/>
                </a:lnTo>
                <a:lnTo>
                  <a:pt x="0" y="1338"/>
                </a:lnTo>
                <a:lnTo>
                  <a:pt x="0" y="0"/>
                </a:lnTo>
                <a:close/>
              </a:path>
            </a:pathLst>
          </a:custGeom>
          <a:solidFill>
            <a:srgbClr val="CCEB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kern="0">
              <a:solidFill>
                <a:sysClr val="windowText" lastClr="000000"/>
              </a:solidFill>
            </a:endParaRPr>
          </a:p>
        </p:txBody>
      </p:sp>
      <p:sp>
        <p:nvSpPr>
          <p:cNvPr id="57349" name="Text Box 27"/>
          <p:cNvSpPr txBox="1">
            <a:spLocks noChangeArrowheads="1"/>
          </p:cNvSpPr>
          <p:nvPr/>
        </p:nvSpPr>
        <p:spPr bwMode="auto">
          <a:xfrm>
            <a:off x="2063751" y="6551613"/>
            <a:ext cx="286067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900" kern="0">
                <a:solidFill>
                  <a:srgbClr val="FFFFFF"/>
                </a:solidFill>
              </a:rPr>
              <a:t>© 2010 Colt Telecom Group Limited. All rights reserved.</a:t>
            </a:r>
          </a:p>
        </p:txBody>
      </p:sp>
      <p:pic>
        <p:nvPicPr>
          <p:cNvPr id="57350" name="Picture 6" descr="colt_descriptor_mo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7521576" y="6403976"/>
            <a:ext cx="26590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7"/>
          <p:cNvSpPr>
            <a:spLocks noChangeArrowheads="1"/>
          </p:cNvSpPr>
          <p:nvPr/>
        </p:nvSpPr>
        <p:spPr bwMode="gray">
          <a:xfrm>
            <a:off x="1524000" y="0"/>
            <a:ext cx="8637588" cy="4318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57352" name="Rectangle 8"/>
          <p:cNvSpPr>
            <a:spLocks noChangeArrowheads="1"/>
          </p:cNvSpPr>
          <p:nvPr/>
        </p:nvSpPr>
        <p:spPr bwMode="hidden">
          <a:xfrm>
            <a:off x="1524000" y="0"/>
            <a:ext cx="8637588" cy="431800"/>
          </a:xfrm>
          <a:prstGeom prst="rect">
            <a:avLst/>
          </a:prstGeom>
          <a:solidFill>
            <a:srgbClr val="CCEB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pic>
        <p:nvPicPr>
          <p:cNvPr id="57353" name="Picture 9" descr="Light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3586164"/>
            <a:ext cx="85439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Rectangle 10"/>
          <p:cNvSpPr>
            <a:spLocks noGrp="1" noChangeArrowheads="1"/>
          </p:cNvSpPr>
          <p:nvPr>
            <p:ph type="ctrTitle"/>
          </p:nvPr>
        </p:nvSpPr>
        <p:spPr>
          <a:xfrm>
            <a:off x="2063750" y="760414"/>
            <a:ext cx="8097838" cy="1277937"/>
          </a:xfrm>
        </p:spPr>
        <p:txBody>
          <a:bodyPr/>
          <a:lstStyle/>
          <a:p>
            <a:pPr eaLnBrk="1" hangingPunct="1"/>
            <a:r>
              <a:rPr lang="en-GB" altLang="en-US"/>
              <a:t>Introduction to Ethernet</a:t>
            </a:r>
          </a:p>
        </p:txBody>
      </p:sp>
      <p:sp>
        <p:nvSpPr>
          <p:cNvPr id="57355" name="Rectangle 12"/>
          <p:cNvSpPr>
            <a:spLocks noChangeArrowheads="1"/>
          </p:cNvSpPr>
          <p:nvPr/>
        </p:nvSpPr>
        <p:spPr bwMode="white">
          <a:xfrm>
            <a:off x="7207250" y="3867150"/>
            <a:ext cx="295275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lnSpc>
                <a:spcPct val="85000"/>
              </a:lnSpc>
              <a:spcBef>
                <a:spcPct val="0"/>
              </a:spcBef>
              <a:buClrTx/>
              <a:buSzTx/>
            </a:pPr>
            <a:r>
              <a:rPr lang="en-GB" altLang="en-US" sz="20000" b="1" kern="0">
                <a:solidFill>
                  <a:srgbClr val="FFFFFF"/>
                </a:solidFill>
              </a:rPr>
              <a:t>3</a:t>
            </a:r>
          </a:p>
        </p:txBody>
      </p:sp>
      <p:pic>
        <p:nvPicPr>
          <p:cNvPr id="57356" name="Picture 13" descr="Colt_logo_RGB_L J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1" y="2535238"/>
            <a:ext cx="2652713"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7" name="Subtitle 1"/>
          <p:cNvSpPr>
            <a:spLocks noGrp="1"/>
          </p:cNvSpPr>
          <p:nvPr>
            <p:ph type="subTitle" sz="quarter" idx="1"/>
          </p:nvPr>
        </p:nvSpPr>
        <p:spPr>
          <a:xfrm>
            <a:off x="2063751" y="2200275"/>
            <a:ext cx="6461125" cy="400050"/>
          </a:xfrm>
        </p:spPr>
        <p:txBody>
          <a:bodyPr/>
          <a:lstStyle/>
          <a:p>
            <a:pPr marL="0" indent="0" eaLnBrk="1" hangingPunct="1"/>
            <a:endParaRPr lang="en-US" altLang="en-US"/>
          </a:p>
        </p:txBody>
      </p:sp>
    </p:spTree>
    <p:extLst>
      <p:ext uri="{BB962C8B-B14F-4D97-AF65-F5344CB8AC3E}">
        <p14:creationId xmlns:p14="http://schemas.microsoft.com/office/powerpoint/2010/main" val="61179660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GB" altLang="en-US"/>
              <a:t>What is Ethernet</a:t>
            </a:r>
          </a:p>
        </p:txBody>
      </p:sp>
      <p:sp>
        <p:nvSpPr>
          <p:cNvPr id="58371" name="Rectangle 3"/>
          <p:cNvSpPr>
            <a:spLocks noGrp="1" noChangeArrowheads="1"/>
          </p:cNvSpPr>
          <p:nvPr>
            <p:ph type="body" idx="1"/>
          </p:nvPr>
        </p:nvSpPr>
        <p:spPr>
          <a:xfrm>
            <a:off x="2063750" y="1438276"/>
            <a:ext cx="8096250" cy="1990725"/>
          </a:xfrm>
        </p:spPr>
        <p:txBody>
          <a:bodyPr/>
          <a:lstStyle/>
          <a:p>
            <a:pPr marL="0" indent="0" eaLnBrk="1" hangingPunct="1"/>
            <a:r>
              <a:rPr lang="en-GB" altLang="en-US"/>
              <a:t>Ethernet is defined by the IEEE in the 802.3 standard. It describes the protocols and hardware specifications used on Local Area Networks (LAN) and Wide Area Networks (WAN)</a:t>
            </a:r>
          </a:p>
        </p:txBody>
      </p:sp>
      <p:pic>
        <p:nvPicPr>
          <p:cNvPr id="58372" name="Picture 4" descr="dinnerparty4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4005263"/>
            <a:ext cx="4381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AutoShape 5"/>
          <p:cNvSpPr>
            <a:spLocks noChangeArrowheads="1"/>
          </p:cNvSpPr>
          <p:nvPr/>
        </p:nvSpPr>
        <p:spPr bwMode="auto">
          <a:xfrm>
            <a:off x="5418139" y="3373439"/>
            <a:ext cx="1069975" cy="714375"/>
          </a:xfrm>
          <a:prstGeom prst="wedgeRectCallout">
            <a:avLst>
              <a:gd name="adj1" fmla="val -47032"/>
              <a:gd name="adj2" fmla="val 125778"/>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
        <p:nvSpPr>
          <p:cNvPr id="58374" name="AutoShape 6"/>
          <p:cNvSpPr>
            <a:spLocks noChangeArrowheads="1"/>
          </p:cNvSpPr>
          <p:nvPr/>
        </p:nvSpPr>
        <p:spPr bwMode="auto">
          <a:xfrm>
            <a:off x="6819901" y="3373439"/>
            <a:ext cx="1069975" cy="714375"/>
          </a:xfrm>
          <a:prstGeom prst="wedgeRectCallout">
            <a:avLst>
              <a:gd name="adj1" fmla="val -94361"/>
              <a:gd name="adj2" fmla="val 115778"/>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
        <p:nvSpPr>
          <p:cNvPr id="58375" name="AutoShape 7"/>
          <p:cNvSpPr>
            <a:spLocks noChangeArrowheads="1"/>
          </p:cNvSpPr>
          <p:nvPr/>
        </p:nvSpPr>
        <p:spPr bwMode="auto">
          <a:xfrm>
            <a:off x="4702176" y="3059114"/>
            <a:ext cx="1069975" cy="714375"/>
          </a:xfrm>
          <a:prstGeom prst="wedgeRectCallout">
            <a:avLst>
              <a:gd name="adj1" fmla="val 71069"/>
              <a:gd name="adj2" fmla="val 159778"/>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
        <p:nvSpPr>
          <p:cNvPr id="58376" name="AutoShape 8"/>
          <p:cNvSpPr>
            <a:spLocks noChangeArrowheads="1"/>
          </p:cNvSpPr>
          <p:nvPr/>
        </p:nvSpPr>
        <p:spPr bwMode="auto">
          <a:xfrm>
            <a:off x="6288089" y="2944814"/>
            <a:ext cx="1069975" cy="714375"/>
          </a:xfrm>
          <a:prstGeom prst="wedgeRectCallout">
            <a:avLst>
              <a:gd name="adj1" fmla="val -44806"/>
              <a:gd name="adj2" fmla="val 182889"/>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
        <p:nvSpPr>
          <p:cNvPr id="58377" name="AutoShape 9"/>
          <p:cNvSpPr>
            <a:spLocks noChangeArrowheads="1"/>
          </p:cNvSpPr>
          <p:nvPr/>
        </p:nvSpPr>
        <p:spPr bwMode="auto">
          <a:xfrm>
            <a:off x="4032251" y="2951164"/>
            <a:ext cx="1069975" cy="714375"/>
          </a:xfrm>
          <a:prstGeom prst="wedgeRectCallout">
            <a:avLst>
              <a:gd name="adj1" fmla="val 51185"/>
              <a:gd name="adj2" fmla="val 172000"/>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
        <p:nvSpPr>
          <p:cNvPr id="58378" name="AutoShape 10"/>
          <p:cNvSpPr>
            <a:spLocks noChangeArrowheads="1"/>
          </p:cNvSpPr>
          <p:nvPr/>
        </p:nvSpPr>
        <p:spPr bwMode="auto">
          <a:xfrm>
            <a:off x="5441951" y="2609851"/>
            <a:ext cx="1069975" cy="714375"/>
          </a:xfrm>
          <a:prstGeom prst="wedgeRectCallout">
            <a:avLst>
              <a:gd name="adj1" fmla="val 123741"/>
              <a:gd name="adj2" fmla="val 212000"/>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3600" kern="0">
                <a:solidFill>
                  <a:srgbClr val="515049"/>
                </a:solidFill>
              </a:rPr>
              <a:t>Bla</a:t>
            </a:r>
          </a:p>
        </p:txBody>
      </p:sp>
    </p:spTree>
    <p:extLst>
      <p:ext uri="{BB962C8B-B14F-4D97-AF65-F5344CB8AC3E}">
        <p14:creationId xmlns:p14="http://schemas.microsoft.com/office/powerpoint/2010/main" val="12102960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ltLang="en-US"/>
              <a:t>Ethernet History</a:t>
            </a:r>
          </a:p>
        </p:txBody>
      </p:sp>
      <p:sp>
        <p:nvSpPr>
          <p:cNvPr id="60419" name="Rectangle 3"/>
          <p:cNvSpPr>
            <a:spLocks noGrp="1" noChangeArrowheads="1"/>
          </p:cNvSpPr>
          <p:nvPr>
            <p:ph type="body" idx="1"/>
          </p:nvPr>
        </p:nvSpPr>
        <p:spPr>
          <a:xfrm>
            <a:off x="2063750" y="1438276"/>
            <a:ext cx="8096250" cy="2151063"/>
          </a:xfrm>
        </p:spPr>
        <p:txBody>
          <a:bodyPr/>
          <a:lstStyle/>
          <a:p>
            <a:pPr marL="0" indent="0" eaLnBrk="1" hangingPunct="1"/>
            <a:r>
              <a:rPr lang="en-GB" altLang="en-US"/>
              <a:t>At the beginning Ethernet was used in Local Area Networks, like offices, to communicate between PC’s or servers located on the same premises</a:t>
            </a:r>
          </a:p>
          <a:p>
            <a:pPr marL="0" indent="0" eaLnBrk="1" hangingPunct="1"/>
            <a:r>
              <a:rPr lang="en-GB" altLang="en-US"/>
              <a:t>All hosts used one common physical medium</a:t>
            </a:r>
          </a:p>
          <a:p>
            <a:pPr marL="0" indent="0" eaLnBrk="1" hangingPunct="1"/>
            <a:r>
              <a:rPr lang="en-GB" altLang="en-US"/>
              <a:t>When one host transmits data, all others connected to the same wire receive it, but only the destination host processes it</a:t>
            </a:r>
          </a:p>
        </p:txBody>
      </p:sp>
      <p:sp>
        <p:nvSpPr>
          <p:cNvPr id="60420" name="Line 4"/>
          <p:cNvSpPr>
            <a:spLocks noChangeShapeType="1"/>
          </p:cNvSpPr>
          <p:nvPr/>
        </p:nvSpPr>
        <p:spPr bwMode="auto">
          <a:xfrm>
            <a:off x="3781426" y="4648201"/>
            <a:ext cx="4664075" cy="11113"/>
          </a:xfrm>
          <a:prstGeom prst="line">
            <a:avLst/>
          </a:prstGeom>
          <a:noFill/>
          <a:ln w="3810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21" name="Line 5"/>
          <p:cNvSpPr>
            <a:spLocks noChangeShapeType="1"/>
          </p:cNvSpPr>
          <p:nvPr/>
        </p:nvSpPr>
        <p:spPr bwMode="auto">
          <a:xfrm flipV="1">
            <a:off x="4262438" y="464820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22" name="Freeform 6"/>
          <p:cNvSpPr>
            <a:spLocks/>
          </p:cNvSpPr>
          <p:nvPr/>
        </p:nvSpPr>
        <p:spPr bwMode="auto">
          <a:xfrm>
            <a:off x="5159375" y="4594226"/>
            <a:ext cx="1588" cy="517525"/>
          </a:xfrm>
          <a:custGeom>
            <a:avLst/>
            <a:gdLst>
              <a:gd name="T0" fmla="*/ 0 w 1"/>
              <a:gd name="T1" fmla="*/ 2147483646 h 326"/>
              <a:gd name="T2" fmla="*/ 2147483646 w 1"/>
              <a:gd name="T3" fmla="*/ 0 h 326"/>
              <a:gd name="T4" fmla="*/ 0 60000 65536"/>
              <a:gd name="T5" fmla="*/ 0 60000 65536"/>
            </a:gdLst>
            <a:ahLst/>
            <a:cxnLst>
              <a:cxn ang="T4">
                <a:pos x="T0" y="T1"/>
              </a:cxn>
              <a:cxn ang="T5">
                <a:pos x="T2" y="T3"/>
              </a:cxn>
            </a:cxnLst>
            <a:rect l="0" t="0" r="r" b="b"/>
            <a:pathLst>
              <a:path w="1" h="326">
                <a:moveTo>
                  <a:pt x="0" y="326"/>
                </a:moveTo>
                <a:lnTo>
                  <a:pt x="1" y="0"/>
                </a:lnTo>
              </a:path>
            </a:pathLst>
          </a:custGeom>
          <a:noFill/>
          <a:ln w="38100" cap="flat" cmpd="sng">
            <a:solidFill>
              <a:schemeClr val="tx2"/>
            </a:solidFill>
            <a:prstDash val="solid"/>
            <a:round/>
            <a:headEnd type="diamond" w="med" len="med"/>
            <a:tailEnd type="diamond"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23" name="Line 7"/>
          <p:cNvSpPr>
            <a:spLocks noChangeShapeType="1"/>
          </p:cNvSpPr>
          <p:nvPr/>
        </p:nvSpPr>
        <p:spPr bwMode="auto">
          <a:xfrm flipV="1">
            <a:off x="6056313" y="464820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24" name="Line 8"/>
          <p:cNvSpPr>
            <a:spLocks noChangeShapeType="1"/>
          </p:cNvSpPr>
          <p:nvPr/>
        </p:nvSpPr>
        <p:spPr bwMode="auto">
          <a:xfrm flipV="1">
            <a:off x="6953250" y="464820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25" name="Line 9"/>
          <p:cNvSpPr>
            <a:spLocks noChangeShapeType="1"/>
          </p:cNvSpPr>
          <p:nvPr/>
        </p:nvSpPr>
        <p:spPr bwMode="auto">
          <a:xfrm flipV="1">
            <a:off x="7850188" y="464820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pic>
        <p:nvPicPr>
          <p:cNvPr id="60426" name="Picture 1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614" y="5172076"/>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1"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4" y="5175251"/>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2"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014" y="5178426"/>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9" name="Picture 13"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714" y="5181601"/>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0430" name="Object 18"/>
          <p:cNvGraphicFramePr>
            <a:graphicFrameLocks noChangeAspect="1"/>
          </p:cNvGraphicFramePr>
          <p:nvPr/>
        </p:nvGraphicFramePr>
        <p:xfrm>
          <a:off x="7464425" y="5072063"/>
          <a:ext cx="787400" cy="806450"/>
        </p:xfrm>
        <a:graphic>
          <a:graphicData uri="http://schemas.openxmlformats.org/presentationml/2006/ole">
            <mc:AlternateContent xmlns:mc="http://schemas.openxmlformats.org/markup-compatibility/2006">
              <mc:Choice xmlns:v="urn:schemas-microsoft-com:vml" Requires="v">
                <p:oleObj spid="_x0000_s7180" name="Photo Editor Photo" r:id="rId5" imgW="2029108" imgH="2076740" progId="MSPhotoEd.3">
                  <p:embed/>
                </p:oleObj>
              </mc:Choice>
              <mc:Fallback>
                <p:oleObj name="Photo Editor Photo" r:id="rId5" imgW="2029108" imgH="2076740" progId="MSPhotoEd.3">
                  <p:embed/>
                  <p:pic>
                    <p:nvPicPr>
                      <p:cNvPr id="6043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5072063"/>
                        <a:ext cx="787400" cy="8064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2643" name="Picture 19" descr="MC90024099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079721">
            <a:off x="3388520" y="5288757"/>
            <a:ext cx="6191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44" name="Freeform 20"/>
          <p:cNvSpPr>
            <a:spLocks/>
          </p:cNvSpPr>
          <p:nvPr/>
        </p:nvSpPr>
        <p:spPr bwMode="auto">
          <a:xfrm>
            <a:off x="3649664" y="4521200"/>
            <a:ext cx="4276725" cy="990600"/>
          </a:xfrm>
          <a:custGeom>
            <a:avLst/>
            <a:gdLst>
              <a:gd name="T0" fmla="*/ 2147483646 w 2694"/>
              <a:gd name="T1" fmla="*/ 2147483646 h 624"/>
              <a:gd name="T2" fmla="*/ 2147483646 w 2694"/>
              <a:gd name="T3" fmla="*/ 2147483646 h 624"/>
              <a:gd name="T4" fmla="*/ 2147483646 w 2694"/>
              <a:gd name="T5" fmla="*/ 2147483646 h 624"/>
              <a:gd name="T6" fmla="*/ 2147483646 w 2694"/>
              <a:gd name="T7" fmla="*/ 2147483646 h 624"/>
              <a:gd name="T8" fmla="*/ 2147483646 w 2694"/>
              <a:gd name="T9" fmla="*/ 2147483646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4" h="624">
                <a:moveTo>
                  <a:pt x="173" y="556"/>
                </a:moveTo>
                <a:cubicBezTo>
                  <a:pt x="262" y="587"/>
                  <a:pt x="353" y="624"/>
                  <a:pt x="387" y="539"/>
                </a:cubicBezTo>
                <a:cubicBezTo>
                  <a:pt x="421" y="454"/>
                  <a:pt x="0" y="124"/>
                  <a:pt x="376" y="46"/>
                </a:cubicBezTo>
                <a:cubicBezTo>
                  <a:pt x="625" y="0"/>
                  <a:pt x="2590" y="20"/>
                  <a:pt x="2642" y="72"/>
                </a:cubicBezTo>
                <a:cubicBezTo>
                  <a:pt x="2694" y="124"/>
                  <a:pt x="2652" y="318"/>
                  <a:pt x="2655" y="383"/>
                </a:cubicBezTo>
              </a:path>
            </a:pathLst>
          </a:custGeom>
          <a:noFill/>
          <a:ln w="57150" cap="flat" cmpd="sng">
            <a:solidFill>
              <a:srgbClr val="FF3300"/>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2645" name="Freeform 21"/>
          <p:cNvSpPr>
            <a:spLocks/>
          </p:cNvSpPr>
          <p:nvPr/>
        </p:nvSpPr>
        <p:spPr bwMode="auto">
          <a:xfrm>
            <a:off x="5153025" y="4576763"/>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2646" name="Freeform 22"/>
          <p:cNvSpPr>
            <a:spLocks/>
          </p:cNvSpPr>
          <p:nvPr/>
        </p:nvSpPr>
        <p:spPr bwMode="auto">
          <a:xfrm>
            <a:off x="6056313" y="4587875"/>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2647" name="Freeform 23"/>
          <p:cNvSpPr>
            <a:spLocks/>
          </p:cNvSpPr>
          <p:nvPr/>
        </p:nvSpPr>
        <p:spPr bwMode="auto">
          <a:xfrm>
            <a:off x="6959600" y="4606925"/>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0436" name="Text Box 26"/>
          <p:cNvSpPr txBox="1">
            <a:spLocks noChangeArrowheads="1"/>
          </p:cNvSpPr>
          <p:nvPr/>
        </p:nvSpPr>
        <p:spPr bwMode="auto">
          <a:xfrm>
            <a:off x="5470526" y="3946526"/>
            <a:ext cx="1235075" cy="3079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kern="0">
                <a:solidFill>
                  <a:srgbClr val="009DE0"/>
                </a:solidFill>
              </a:rPr>
              <a:t>Office LAN</a:t>
            </a:r>
          </a:p>
        </p:txBody>
      </p:sp>
      <p:sp>
        <p:nvSpPr>
          <p:cNvPr id="60437" name="Text Box 27"/>
          <p:cNvSpPr txBox="1">
            <a:spLocks noChangeArrowheads="1"/>
          </p:cNvSpPr>
          <p:nvPr/>
        </p:nvSpPr>
        <p:spPr bwMode="auto">
          <a:xfrm>
            <a:off x="4006851" y="5729289"/>
            <a:ext cx="477695" cy="24622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A</a:t>
            </a:r>
          </a:p>
        </p:txBody>
      </p:sp>
      <p:sp>
        <p:nvSpPr>
          <p:cNvPr id="60438" name="Text Box 28"/>
          <p:cNvSpPr txBox="1">
            <a:spLocks noChangeArrowheads="1"/>
          </p:cNvSpPr>
          <p:nvPr/>
        </p:nvSpPr>
        <p:spPr bwMode="auto">
          <a:xfrm>
            <a:off x="4927600" y="5726113"/>
            <a:ext cx="477838"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B</a:t>
            </a:r>
          </a:p>
        </p:txBody>
      </p:sp>
      <p:sp>
        <p:nvSpPr>
          <p:cNvPr id="60439" name="Text Box 29"/>
          <p:cNvSpPr txBox="1">
            <a:spLocks noChangeArrowheads="1"/>
          </p:cNvSpPr>
          <p:nvPr/>
        </p:nvSpPr>
        <p:spPr bwMode="auto">
          <a:xfrm>
            <a:off x="5829300" y="5726113"/>
            <a:ext cx="488950"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C</a:t>
            </a:r>
          </a:p>
        </p:txBody>
      </p:sp>
      <p:sp>
        <p:nvSpPr>
          <p:cNvPr id="60440" name="Text Box 30"/>
          <p:cNvSpPr txBox="1">
            <a:spLocks noChangeArrowheads="1"/>
          </p:cNvSpPr>
          <p:nvPr/>
        </p:nvSpPr>
        <p:spPr bwMode="auto">
          <a:xfrm>
            <a:off x="6715125" y="5729288"/>
            <a:ext cx="488950"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D</a:t>
            </a:r>
          </a:p>
        </p:txBody>
      </p:sp>
      <p:sp>
        <p:nvSpPr>
          <p:cNvPr id="60441" name="Text Box 31"/>
          <p:cNvSpPr txBox="1">
            <a:spLocks noChangeArrowheads="1"/>
          </p:cNvSpPr>
          <p:nvPr/>
        </p:nvSpPr>
        <p:spPr bwMode="auto">
          <a:xfrm>
            <a:off x="7561264" y="5924551"/>
            <a:ext cx="604837" cy="2460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Server</a:t>
            </a:r>
          </a:p>
        </p:txBody>
      </p:sp>
    </p:spTree>
    <p:extLst>
      <p:ext uri="{BB962C8B-B14F-4D97-AF65-F5344CB8AC3E}">
        <p14:creationId xmlns:p14="http://schemas.microsoft.com/office/powerpoint/2010/main" val="381662335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26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2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ltLang="en-US"/>
              <a:t>Ethernet today</a:t>
            </a:r>
          </a:p>
        </p:txBody>
      </p:sp>
      <p:sp>
        <p:nvSpPr>
          <p:cNvPr id="62467" name="Rectangle 3"/>
          <p:cNvSpPr>
            <a:spLocks noGrp="1" noChangeArrowheads="1"/>
          </p:cNvSpPr>
          <p:nvPr>
            <p:ph type="body" idx="1"/>
          </p:nvPr>
        </p:nvSpPr>
        <p:spPr/>
        <p:txBody>
          <a:bodyPr/>
          <a:lstStyle/>
          <a:p>
            <a:pPr marL="0" indent="0" eaLnBrk="1" hangingPunct="1"/>
            <a:r>
              <a:rPr lang="en-GB" altLang="en-US"/>
              <a:t>The previous slide shows how Ethernet was built originally – all hosts connected to the same cable (Coax)</a:t>
            </a:r>
          </a:p>
          <a:p>
            <a:pPr marL="0" indent="0" eaLnBrk="1" hangingPunct="1"/>
            <a:r>
              <a:rPr lang="en-GB" altLang="en-US"/>
              <a:t>Today each Ethernet device is connected to a port on a devices which repeat the signal. These Layer 2 devices used to be hubs, but now are mostly switches</a:t>
            </a:r>
          </a:p>
        </p:txBody>
      </p:sp>
      <p:sp>
        <p:nvSpPr>
          <p:cNvPr id="62468" name="AutoShape 43"/>
          <p:cNvSpPr>
            <a:spLocks noChangeArrowheads="1"/>
          </p:cNvSpPr>
          <p:nvPr/>
        </p:nvSpPr>
        <p:spPr bwMode="auto">
          <a:xfrm>
            <a:off x="4081463" y="3956051"/>
            <a:ext cx="4013200" cy="1089025"/>
          </a:xfrm>
          <a:prstGeom prst="cube">
            <a:avLst>
              <a:gd name="adj" fmla="val 39065"/>
            </a:avLst>
          </a:prstGeom>
          <a:solidFill>
            <a:srgbClr val="777777"/>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69" name="Rectangle 10"/>
          <p:cNvSpPr>
            <a:spLocks noChangeArrowheads="1"/>
          </p:cNvSpPr>
          <p:nvPr/>
        </p:nvSpPr>
        <p:spPr bwMode="auto">
          <a:xfrm>
            <a:off x="4195763" y="4513263"/>
            <a:ext cx="3333750" cy="379412"/>
          </a:xfrm>
          <a:prstGeom prst="rect">
            <a:avLst/>
          </a:prstGeom>
          <a:gradFill rotWithShape="1">
            <a:gsLst>
              <a:gs pos="0">
                <a:srgbClr val="C0C0C0"/>
              </a:gs>
              <a:gs pos="100000">
                <a:schemeClr val="bg1"/>
              </a:gs>
            </a:gsLst>
            <a:lin ang="189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nvGrpSpPr>
          <p:cNvPr id="62470" name="Group 20"/>
          <p:cNvGrpSpPr>
            <a:grpSpLocks/>
          </p:cNvGrpSpPr>
          <p:nvPr/>
        </p:nvGrpSpPr>
        <p:grpSpPr bwMode="auto">
          <a:xfrm>
            <a:off x="4251326" y="4575176"/>
            <a:ext cx="346075" cy="257175"/>
            <a:chOff x="650" y="2932"/>
            <a:chExt cx="218" cy="162"/>
          </a:xfrm>
        </p:grpSpPr>
        <p:sp>
          <p:nvSpPr>
            <p:cNvPr id="62501" name="Rectangle 11"/>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502" name="Rectangle 19"/>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1" name="Group 21"/>
          <p:cNvGrpSpPr>
            <a:grpSpLocks/>
          </p:cNvGrpSpPr>
          <p:nvPr/>
        </p:nvGrpSpPr>
        <p:grpSpPr bwMode="auto">
          <a:xfrm>
            <a:off x="4657726" y="4573589"/>
            <a:ext cx="346075" cy="257175"/>
            <a:chOff x="650" y="2932"/>
            <a:chExt cx="218" cy="162"/>
          </a:xfrm>
        </p:grpSpPr>
        <p:sp>
          <p:nvSpPr>
            <p:cNvPr id="62499" name="Rectangle 22"/>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500" name="Rectangle 23"/>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2" name="Group 24"/>
          <p:cNvGrpSpPr>
            <a:grpSpLocks/>
          </p:cNvGrpSpPr>
          <p:nvPr/>
        </p:nvGrpSpPr>
        <p:grpSpPr bwMode="auto">
          <a:xfrm>
            <a:off x="5068889" y="4575176"/>
            <a:ext cx="346075" cy="257175"/>
            <a:chOff x="650" y="2932"/>
            <a:chExt cx="218" cy="162"/>
          </a:xfrm>
        </p:grpSpPr>
        <p:sp>
          <p:nvSpPr>
            <p:cNvPr id="62497" name="Rectangle 25"/>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98" name="Rectangle 26"/>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3" name="Group 27"/>
          <p:cNvGrpSpPr>
            <a:grpSpLocks/>
          </p:cNvGrpSpPr>
          <p:nvPr/>
        </p:nvGrpSpPr>
        <p:grpSpPr bwMode="auto">
          <a:xfrm>
            <a:off x="5480051" y="4572001"/>
            <a:ext cx="346075" cy="257175"/>
            <a:chOff x="650" y="2932"/>
            <a:chExt cx="218" cy="162"/>
          </a:xfrm>
        </p:grpSpPr>
        <p:sp>
          <p:nvSpPr>
            <p:cNvPr id="62495" name="Rectangle 28"/>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96" name="Rectangle 29"/>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4" name="Group 30"/>
          <p:cNvGrpSpPr>
            <a:grpSpLocks/>
          </p:cNvGrpSpPr>
          <p:nvPr/>
        </p:nvGrpSpPr>
        <p:grpSpPr bwMode="auto">
          <a:xfrm>
            <a:off x="5886451" y="4572001"/>
            <a:ext cx="346075" cy="257175"/>
            <a:chOff x="650" y="2932"/>
            <a:chExt cx="218" cy="162"/>
          </a:xfrm>
        </p:grpSpPr>
        <p:sp>
          <p:nvSpPr>
            <p:cNvPr id="62493" name="Rectangle 31"/>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94" name="Rectangle 32"/>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5" name="Group 33"/>
          <p:cNvGrpSpPr>
            <a:grpSpLocks/>
          </p:cNvGrpSpPr>
          <p:nvPr/>
        </p:nvGrpSpPr>
        <p:grpSpPr bwMode="auto">
          <a:xfrm>
            <a:off x="6296026" y="4572001"/>
            <a:ext cx="346075" cy="257175"/>
            <a:chOff x="650" y="2932"/>
            <a:chExt cx="218" cy="162"/>
          </a:xfrm>
        </p:grpSpPr>
        <p:sp>
          <p:nvSpPr>
            <p:cNvPr id="62491" name="Rectangle 34"/>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92" name="Rectangle 35"/>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6" name="Group 36"/>
          <p:cNvGrpSpPr>
            <a:grpSpLocks/>
          </p:cNvGrpSpPr>
          <p:nvPr/>
        </p:nvGrpSpPr>
        <p:grpSpPr bwMode="auto">
          <a:xfrm>
            <a:off x="6705601" y="4572001"/>
            <a:ext cx="346075" cy="257175"/>
            <a:chOff x="650" y="2932"/>
            <a:chExt cx="218" cy="162"/>
          </a:xfrm>
        </p:grpSpPr>
        <p:sp>
          <p:nvSpPr>
            <p:cNvPr id="62489" name="Rectangle 37"/>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90" name="Rectangle 38"/>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grpSp>
        <p:nvGrpSpPr>
          <p:cNvPr id="62477" name="Group 39"/>
          <p:cNvGrpSpPr>
            <a:grpSpLocks/>
          </p:cNvGrpSpPr>
          <p:nvPr/>
        </p:nvGrpSpPr>
        <p:grpSpPr bwMode="auto">
          <a:xfrm>
            <a:off x="7115176" y="4572001"/>
            <a:ext cx="346075" cy="257175"/>
            <a:chOff x="650" y="2932"/>
            <a:chExt cx="218" cy="162"/>
          </a:xfrm>
        </p:grpSpPr>
        <p:sp>
          <p:nvSpPr>
            <p:cNvPr id="62487" name="Rectangle 40"/>
            <p:cNvSpPr>
              <a:spLocks noChangeArrowheads="1"/>
            </p:cNvSpPr>
            <p:nvPr/>
          </p:nvSpPr>
          <p:spPr bwMode="auto">
            <a:xfrm>
              <a:off x="650" y="2932"/>
              <a:ext cx="218"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2488" name="Rectangle 41"/>
            <p:cNvSpPr>
              <a:spLocks noChangeArrowheads="1"/>
            </p:cNvSpPr>
            <p:nvPr/>
          </p:nvSpPr>
          <p:spPr bwMode="auto">
            <a:xfrm>
              <a:off x="715" y="2966"/>
              <a:ext cx="93" cy="128"/>
            </a:xfrm>
            <a:prstGeom prst="rect">
              <a:avLst/>
            </a:prstGeom>
            <a:solidFill>
              <a:srgbClr val="000000"/>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grpSp>
      <p:pic>
        <p:nvPicPr>
          <p:cNvPr id="62478" name="Picture 44" descr="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464" y="5530850"/>
            <a:ext cx="5937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45" descr="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151" y="5530850"/>
            <a:ext cx="5937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0" name="Picture 46" descr="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839" y="5530850"/>
            <a:ext cx="5937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1" name="Picture 47" descr="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6" y="5530850"/>
            <a:ext cx="5937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2" name="Line 48"/>
          <p:cNvSpPr>
            <a:spLocks noChangeShapeType="1"/>
          </p:cNvSpPr>
          <p:nvPr/>
        </p:nvSpPr>
        <p:spPr bwMode="auto">
          <a:xfrm flipV="1">
            <a:off x="4344989" y="4695825"/>
            <a:ext cx="492125" cy="788988"/>
          </a:xfrm>
          <a:prstGeom prst="line">
            <a:avLst/>
          </a:prstGeom>
          <a:noFill/>
          <a:ln w="762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2483" name="Line 49"/>
          <p:cNvSpPr>
            <a:spLocks noChangeShapeType="1"/>
          </p:cNvSpPr>
          <p:nvPr/>
        </p:nvSpPr>
        <p:spPr bwMode="auto">
          <a:xfrm flipV="1">
            <a:off x="5157789" y="4708525"/>
            <a:ext cx="492125" cy="788988"/>
          </a:xfrm>
          <a:prstGeom prst="line">
            <a:avLst/>
          </a:prstGeom>
          <a:noFill/>
          <a:ln w="762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2484" name="Line 50"/>
          <p:cNvSpPr>
            <a:spLocks noChangeShapeType="1"/>
          </p:cNvSpPr>
          <p:nvPr/>
        </p:nvSpPr>
        <p:spPr bwMode="auto">
          <a:xfrm flipV="1">
            <a:off x="5970589" y="4711700"/>
            <a:ext cx="492125" cy="788988"/>
          </a:xfrm>
          <a:prstGeom prst="line">
            <a:avLst/>
          </a:prstGeom>
          <a:noFill/>
          <a:ln w="762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2485" name="Line 51"/>
          <p:cNvSpPr>
            <a:spLocks noChangeShapeType="1"/>
          </p:cNvSpPr>
          <p:nvPr/>
        </p:nvSpPr>
        <p:spPr bwMode="auto">
          <a:xfrm flipV="1">
            <a:off x="6783389" y="4714875"/>
            <a:ext cx="492125" cy="788988"/>
          </a:xfrm>
          <a:prstGeom prst="line">
            <a:avLst/>
          </a:prstGeom>
          <a:noFill/>
          <a:ln w="762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2486" name="Freeform 52"/>
          <p:cNvSpPr>
            <a:spLocks/>
          </p:cNvSpPr>
          <p:nvPr/>
        </p:nvSpPr>
        <p:spPr bwMode="auto">
          <a:xfrm>
            <a:off x="4148138" y="4071939"/>
            <a:ext cx="3624262" cy="1989137"/>
          </a:xfrm>
          <a:custGeom>
            <a:avLst/>
            <a:gdLst>
              <a:gd name="T0" fmla="*/ 2147483646 w 2283"/>
              <a:gd name="T1" fmla="*/ 2147483646 h 1253"/>
              <a:gd name="T2" fmla="*/ 2147483646 w 2283"/>
              <a:gd name="T3" fmla="*/ 2147483646 h 1253"/>
              <a:gd name="T4" fmla="*/ 2147483646 w 2283"/>
              <a:gd name="T5" fmla="*/ 2147483646 h 1253"/>
              <a:gd name="T6" fmla="*/ 2147483646 w 2283"/>
              <a:gd name="T7" fmla="*/ 2147483646 h 1253"/>
              <a:gd name="T8" fmla="*/ 2147483646 w 2283"/>
              <a:gd name="T9" fmla="*/ 2147483646 h 1253"/>
              <a:gd name="T10" fmla="*/ 2147483646 w 2283"/>
              <a:gd name="T11" fmla="*/ 2147483646 h 1253"/>
              <a:gd name="T12" fmla="*/ 2147483646 w 2283"/>
              <a:gd name="T13" fmla="*/ 2147483646 h 12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83" h="1253">
                <a:moveTo>
                  <a:pt x="78" y="1253"/>
                </a:moveTo>
                <a:cubicBezTo>
                  <a:pt x="39" y="1165"/>
                  <a:pt x="0" y="1077"/>
                  <a:pt x="91" y="891"/>
                </a:cubicBezTo>
                <a:cubicBezTo>
                  <a:pt x="182" y="705"/>
                  <a:pt x="294" y="268"/>
                  <a:pt x="622" y="134"/>
                </a:cubicBezTo>
                <a:cubicBezTo>
                  <a:pt x="950" y="0"/>
                  <a:pt x="1835" y="42"/>
                  <a:pt x="2059" y="88"/>
                </a:cubicBezTo>
                <a:cubicBezTo>
                  <a:pt x="2283" y="134"/>
                  <a:pt x="2037" y="277"/>
                  <a:pt x="1968" y="412"/>
                </a:cubicBezTo>
                <a:cubicBezTo>
                  <a:pt x="1899" y="547"/>
                  <a:pt x="1697" y="762"/>
                  <a:pt x="1645" y="897"/>
                </a:cubicBezTo>
                <a:cubicBezTo>
                  <a:pt x="1593" y="1032"/>
                  <a:pt x="1625" y="1126"/>
                  <a:pt x="1658" y="1221"/>
                </a:cubicBezTo>
              </a:path>
            </a:pathLst>
          </a:custGeom>
          <a:noFill/>
          <a:ln w="76200" cap="flat" cmpd="sng">
            <a:solidFill>
              <a:srgbClr val="FF3300"/>
            </a:solidFill>
            <a:prstDash val="sysDot"/>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Tree>
    <p:extLst>
      <p:ext uri="{BB962C8B-B14F-4D97-AF65-F5344CB8AC3E}">
        <p14:creationId xmlns:p14="http://schemas.microsoft.com/office/powerpoint/2010/main" val="24939428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altLang="en-US"/>
              <a:t>Ethernet – Addressing</a:t>
            </a:r>
          </a:p>
        </p:txBody>
      </p:sp>
      <p:sp>
        <p:nvSpPr>
          <p:cNvPr id="63491" name="Rectangle 3"/>
          <p:cNvSpPr>
            <a:spLocks noGrp="1" noChangeArrowheads="1"/>
          </p:cNvSpPr>
          <p:nvPr>
            <p:ph type="body" idx="1"/>
          </p:nvPr>
        </p:nvSpPr>
        <p:spPr>
          <a:xfrm>
            <a:off x="2063750" y="1438275"/>
            <a:ext cx="8096250" cy="2255838"/>
          </a:xfrm>
        </p:spPr>
        <p:txBody>
          <a:bodyPr/>
          <a:lstStyle/>
          <a:p>
            <a:pPr marL="0" indent="0" eaLnBrk="1" hangingPunct="1"/>
            <a:r>
              <a:rPr lang="en-GB" altLang="en-US"/>
              <a:t>PC A sends data to the Server</a:t>
            </a:r>
          </a:p>
          <a:p>
            <a:pPr marL="0" indent="0" eaLnBrk="1" hangingPunct="1"/>
            <a:r>
              <a:rPr lang="en-GB" altLang="en-US"/>
              <a:t>PC’s B, C and D receive, but ignore it.</a:t>
            </a:r>
          </a:p>
          <a:p>
            <a:pPr lvl="2" eaLnBrk="1" hangingPunct="1"/>
            <a:r>
              <a:rPr lang="en-GB" altLang="en-US"/>
              <a:t>The data is contained in a logical unit called a Frame</a:t>
            </a:r>
          </a:p>
          <a:p>
            <a:pPr lvl="2" eaLnBrk="1" hangingPunct="1"/>
            <a:r>
              <a:rPr lang="en-GB" altLang="en-US"/>
              <a:t>All Ethernet data is grouped into frames which include a source and destination address</a:t>
            </a:r>
          </a:p>
          <a:p>
            <a:pPr marL="0" indent="0" eaLnBrk="1" hangingPunct="1"/>
            <a:r>
              <a:rPr lang="en-GB" altLang="en-US"/>
              <a:t>This is how the Server and the PC’s know who the frame is destined to</a:t>
            </a:r>
          </a:p>
        </p:txBody>
      </p:sp>
      <p:sp>
        <p:nvSpPr>
          <p:cNvPr id="63492" name="Line 4"/>
          <p:cNvSpPr>
            <a:spLocks noChangeShapeType="1"/>
          </p:cNvSpPr>
          <p:nvPr/>
        </p:nvSpPr>
        <p:spPr bwMode="auto">
          <a:xfrm>
            <a:off x="3781426" y="4895851"/>
            <a:ext cx="4664075" cy="11113"/>
          </a:xfrm>
          <a:prstGeom prst="line">
            <a:avLst/>
          </a:prstGeom>
          <a:noFill/>
          <a:ln w="3810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493" name="Line 5"/>
          <p:cNvSpPr>
            <a:spLocks noChangeShapeType="1"/>
          </p:cNvSpPr>
          <p:nvPr/>
        </p:nvSpPr>
        <p:spPr bwMode="auto">
          <a:xfrm flipV="1">
            <a:off x="4262438" y="489585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494" name="Freeform 6"/>
          <p:cNvSpPr>
            <a:spLocks/>
          </p:cNvSpPr>
          <p:nvPr/>
        </p:nvSpPr>
        <p:spPr bwMode="auto">
          <a:xfrm>
            <a:off x="5159375" y="4841876"/>
            <a:ext cx="1588" cy="517525"/>
          </a:xfrm>
          <a:custGeom>
            <a:avLst/>
            <a:gdLst>
              <a:gd name="T0" fmla="*/ 0 w 1"/>
              <a:gd name="T1" fmla="*/ 2147483646 h 326"/>
              <a:gd name="T2" fmla="*/ 2147483646 w 1"/>
              <a:gd name="T3" fmla="*/ 0 h 326"/>
              <a:gd name="T4" fmla="*/ 0 60000 65536"/>
              <a:gd name="T5" fmla="*/ 0 60000 65536"/>
            </a:gdLst>
            <a:ahLst/>
            <a:cxnLst>
              <a:cxn ang="T4">
                <a:pos x="T0" y="T1"/>
              </a:cxn>
              <a:cxn ang="T5">
                <a:pos x="T2" y="T3"/>
              </a:cxn>
            </a:cxnLst>
            <a:rect l="0" t="0" r="r" b="b"/>
            <a:pathLst>
              <a:path w="1" h="326">
                <a:moveTo>
                  <a:pt x="0" y="326"/>
                </a:moveTo>
                <a:lnTo>
                  <a:pt x="1" y="0"/>
                </a:lnTo>
              </a:path>
            </a:pathLst>
          </a:custGeom>
          <a:noFill/>
          <a:ln w="38100" cap="flat" cmpd="sng">
            <a:solidFill>
              <a:schemeClr val="tx2"/>
            </a:solidFill>
            <a:prstDash val="solid"/>
            <a:round/>
            <a:headEnd type="diamond" w="med" len="med"/>
            <a:tailEnd type="diamond"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495" name="Line 7"/>
          <p:cNvSpPr>
            <a:spLocks noChangeShapeType="1"/>
          </p:cNvSpPr>
          <p:nvPr/>
        </p:nvSpPr>
        <p:spPr bwMode="auto">
          <a:xfrm flipV="1">
            <a:off x="6056313" y="489585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496" name="Line 8"/>
          <p:cNvSpPr>
            <a:spLocks noChangeShapeType="1"/>
          </p:cNvSpPr>
          <p:nvPr/>
        </p:nvSpPr>
        <p:spPr bwMode="auto">
          <a:xfrm flipV="1">
            <a:off x="6953250" y="489585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497" name="Line 9"/>
          <p:cNvSpPr>
            <a:spLocks noChangeShapeType="1"/>
          </p:cNvSpPr>
          <p:nvPr/>
        </p:nvSpPr>
        <p:spPr bwMode="auto">
          <a:xfrm flipV="1">
            <a:off x="7850188" y="4895851"/>
            <a:ext cx="0" cy="461963"/>
          </a:xfrm>
          <a:prstGeom prst="line">
            <a:avLst/>
          </a:prstGeom>
          <a:noFill/>
          <a:ln w="38100">
            <a:solidFill>
              <a:schemeClr val="tx2"/>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pic>
        <p:nvPicPr>
          <p:cNvPr id="63498" name="Picture 10"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614" y="5419726"/>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4" y="5422901"/>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2"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014" y="5426076"/>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Picture 13" descr="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714" y="5429251"/>
            <a:ext cx="4921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3502" name="Object 14"/>
          <p:cNvGraphicFramePr>
            <a:graphicFrameLocks noChangeAspect="1"/>
          </p:cNvGraphicFramePr>
          <p:nvPr/>
        </p:nvGraphicFramePr>
        <p:xfrm>
          <a:off x="7464425" y="5319713"/>
          <a:ext cx="787400" cy="806450"/>
        </p:xfrm>
        <a:graphic>
          <a:graphicData uri="http://schemas.openxmlformats.org/presentationml/2006/ole">
            <mc:AlternateContent xmlns:mc="http://schemas.openxmlformats.org/markup-compatibility/2006">
              <mc:Choice xmlns:v="urn:schemas-microsoft-com:vml" Requires="v">
                <p:oleObj spid="_x0000_s8204" name="Photo Editor Photo" r:id="rId5" imgW="2029108" imgH="2076740" progId="MSPhotoEd.3">
                  <p:embed/>
                </p:oleObj>
              </mc:Choice>
              <mc:Fallback>
                <p:oleObj name="Photo Editor Photo" r:id="rId5" imgW="2029108" imgH="2076740" progId="MSPhotoEd.3">
                  <p:embed/>
                  <p:pic>
                    <p:nvPicPr>
                      <p:cNvPr id="6350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5319713"/>
                        <a:ext cx="787400" cy="8064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3663" name="Picture 15" descr="MC90024099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079721">
            <a:off x="3388520" y="5536407"/>
            <a:ext cx="6191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64" name="Freeform 16"/>
          <p:cNvSpPr>
            <a:spLocks/>
          </p:cNvSpPr>
          <p:nvPr/>
        </p:nvSpPr>
        <p:spPr bwMode="auto">
          <a:xfrm>
            <a:off x="3649664" y="4768850"/>
            <a:ext cx="4276725" cy="990600"/>
          </a:xfrm>
          <a:custGeom>
            <a:avLst/>
            <a:gdLst>
              <a:gd name="T0" fmla="*/ 2147483646 w 2694"/>
              <a:gd name="T1" fmla="*/ 2147483646 h 624"/>
              <a:gd name="T2" fmla="*/ 2147483646 w 2694"/>
              <a:gd name="T3" fmla="*/ 2147483646 h 624"/>
              <a:gd name="T4" fmla="*/ 2147483646 w 2694"/>
              <a:gd name="T5" fmla="*/ 2147483646 h 624"/>
              <a:gd name="T6" fmla="*/ 2147483646 w 2694"/>
              <a:gd name="T7" fmla="*/ 2147483646 h 624"/>
              <a:gd name="T8" fmla="*/ 2147483646 w 2694"/>
              <a:gd name="T9" fmla="*/ 2147483646 h 6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4" h="624">
                <a:moveTo>
                  <a:pt x="173" y="556"/>
                </a:moveTo>
                <a:cubicBezTo>
                  <a:pt x="262" y="587"/>
                  <a:pt x="353" y="624"/>
                  <a:pt x="387" y="539"/>
                </a:cubicBezTo>
                <a:cubicBezTo>
                  <a:pt x="421" y="454"/>
                  <a:pt x="0" y="124"/>
                  <a:pt x="376" y="46"/>
                </a:cubicBezTo>
                <a:cubicBezTo>
                  <a:pt x="625" y="0"/>
                  <a:pt x="2590" y="20"/>
                  <a:pt x="2642" y="72"/>
                </a:cubicBezTo>
                <a:cubicBezTo>
                  <a:pt x="2694" y="124"/>
                  <a:pt x="2652" y="318"/>
                  <a:pt x="2655" y="383"/>
                </a:cubicBezTo>
              </a:path>
            </a:pathLst>
          </a:custGeom>
          <a:noFill/>
          <a:ln w="57150" cap="flat" cmpd="sng">
            <a:solidFill>
              <a:srgbClr val="FF3300"/>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3665" name="Freeform 17"/>
          <p:cNvSpPr>
            <a:spLocks/>
          </p:cNvSpPr>
          <p:nvPr/>
        </p:nvSpPr>
        <p:spPr bwMode="auto">
          <a:xfrm>
            <a:off x="5153025" y="4824413"/>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3666" name="Freeform 18"/>
          <p:cNvSpPr>
            <a:spLocks/>
          </p:cNvSpPr>
          <p:nvPr/>
        </p:nvSpPr>
        <p:spPr bwMode="auto">
          <a:xfrm>
            <a:off x="6056313" y="4835525"/>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283667" name="Freeform 19"/>
          <p:cNvSpPr>
            <a:spLocks/>
          </p:cNvSpPr>
          <p:nvPr/>
        </p:nvSpPr>
        <p:spPr bwMode="auto">
          <a:xfrm>
            <a:off x="6959600" y="4854575"/>
            <a:ext cx="152400" cy="609600"/>
          </a:xfrm>
          <a:custGeom>
            <a:avLst/>
            <a:gdLst>
              <a:gd name="T0" fmla="*/ 0 w 96"/>
              <a:gd name="T1" fmla="*/ 0 h 384"/>
              <a:gd name="T2" fmla="*/ 2147483646 w 96"/>
              <a:gd name="T3" fmla="*/ 2147483646 h 384"/>
              <a:gd name="T4" fmla="*/ 2147483646 w 96"/>
              <a:gd name="T5" fmla="*/ 2147483646 h 384"/>
              <a:gd name="T6" fmla="*/ 0 60000 65536"/>
              <a:gd name="T7" fmla="*/ 0 60000 65536"/>
              <a:gd name="T8" fmla="*/ 0 60000 65536"/>
            </a:gdLst>
            <a:ahLst/>
            <a:cxnLst>
              <a:cxn ang="T6">
                <a:pos x="T0" y="T1"/>
              </a:cxn>
              <a:cxn ang="T7">
                <a:pos x="T2" y="T3"/>
              </a:cxn>
              <a:cxn ang="T8">
                <a:pos x="T4" y="T5"/>
              </a:cxn>
            </a:cxnLst>
            <a:rect l="0" t="0" r="r" b="b"/>
            <a:pathLst>
              <a:path w="96" h="384">
                <a:moveTo>
                  <a:pt x="0" y="0"/>
                </a:moveTo>
                <a:cubicBezTo>
                  <a:pt x="15" y="24"/>
                  <a:pt x="90" y="78"/>
                  <a:pt x="93" y="142"/>
                </a:cubicBezTo>
                <a:cubicBezTo>
                  <a:pt x="96" y="206"/>
                  <a:pt x="32" y="334"/>
                  <a:pt x="16" y="384"/>
                </a:cubicBezTo>
              </a:path>
            </a:pathLst>
          </a:custGeom>
          <a:noFill/>
          <a:ln w="57150" cap="flat" cmpd="sng">
            <a:solidFill>
              <a:schemeClr val="tx1"/>
            </a:solidFill>
            <a:prstDash val="sysDot"/>
            <a:round/>
            <a:headEnd type="none" w="med" len="med"/>
            <a:tailEnd type="arrow"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sp>
        <p:nvSpPr>
          <p:cNvPr id="63508" name="Text Box 20"/>
          <p:cNvSpPr txBox="1">
            <a:spLocks noChangeArrowheads="1"/>
          </p:cNvSpPr>
          <p:nvPr/>
        </p:nvSpPr>
        <p:spPr bwMode="auto">
          <a:xfrm>
            <a:off x="5470526" y="4194176"/>
            <a:ext cx="1235075" cy="3079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kern="0">
                <a:solidFill>
                  <a:srgbClr val="009DE0"/>
                </a:solidFill>
              </a:rPr>
              <a:t>Office LAN</a:t>
            </a:r>
          </a:p>
        </p:txBody>
      </p:sp>
      <p:sp>
        <p:nvSpPr>
          <p:cNvPr id="63509" name="Text Box 21"/>
          <p:cNvSpPr txBox="1">
            <a:spLocks noChangeArrowheads="1"/>
          </p:cNvSpPr>
          <p:nvPr/>
        </p:nvSpPr>
        <p:spPr bwMode="auto">
          <a:xfrm>
            <a:off x="4006851" y="5976939"/>
            <a:ext cx="477695" cy="24622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A</a:t>
            </a:r>
          </a:p>
        </p:txBody>
      </p:sp>
      <p:sp>
        <p:nvSpPr>
          <p:cNvPr id="63510" name="Text Box 22"/>
          <p:cNvSpPr txBox="1">
            <a:spLocks noChangeArrowheads="1"/>
          </p:cNvSpPr>
          <p:nvPr/>
        </p:nvSpPr>
        <p:spPr bwMode="auto">
          <a:xfrm>
            <a:off x="4927600" y="5973763"/>
            <a:ext cx="477838"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B</a:t>
            </a:r>
          </a:p>
        </p:txBody>
      </p:sp>
      <p:sp>
        <p:nvSpPr>
          <p:cNvPr id="63511" name="Text Box 23"/>
          <p:cNvSpPr txBox="1">
            <a:spLocks noChangeArrowheads="1"/>
          </p:cNvSpPr>
          <p:nvPr/>
        </p:nvSpPr>
        <p:spPr bwMode="auto">
          <a:xfrm>
            <a:off x="5829300" y="5973763"/>
            <a:ext cx="488950"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C</a:t>
            </a:r>
          </a:p>
        </p:txBody>
      </p:sp>
      <p:sp>
        <p:nvSpPr>
          <p:cNvPr id="63512" name="Text Box 24"/>
          <p:cNvSpPr txBox="1">
            <a:spLocks noChangeArrowheads="1"/>
          </p:cNvSpPr>
          <p:nvPr/>
        </p:nvSpPr>
        <p:spPr bwMode="auto">
          <a:xfrm>
            <a:off x="6715125" y="5976938"/>
            <a:ext cx="488950" cy="246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PC D</a:t>
            </a:r>
          </a:p>
        </p:txBody>
      </p:sp>
      <p:sp>
        <p:nvSpPr>
          <p:cNvPr id="63513" name="Text Box 25"/>
          <p:cNvSpPr txBox="1">
            <a:spLocks noChangeArrowheads="1"/>
          </p:cNvSpPr>
          <p:nvPr/>
        </p:nvSpPr>
        <p:spPr bwMode="auto">
          <a:xfrm>
            <a:off x="7561264" y="6172201"/>
            <a:ext cx="604837" cy="2460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spcBef>
                <a:spcPct val="0"/>
              </a:spcBef>
              <a:buClrTx/>
              <a:buSzTx/>
            </a:pPr>
            <a:r>
              <a:rPr lang="en-GB" altLang="en-US" sz="1600" kern="0">
                <a:solidFill>
                  <a:srgbClr val="515049"/>
                </a:solidFill>
              </a:rPr>
              <a:t>Server</a:t>
            </a:r>
          </a:p>
        </p:txBody>
      </p:sp>
    </p:spTree>
    <p:extLst>
      <p:ext uri="{BB962C8B-B14F-4D97-AF65-F5344CB8AC3E}">
        <p14:creationId xmlns:p14="http://schemas.microsoft.com/office/powerpoint/2010/main" val="404234123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36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36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36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ltLang="en-US"/>
              <a:t>The Ethernet Frame</a:t>
            </a:r>
          </a:p>
        </p:txBody>
      </p:sp>
      <p:sp>
        <p:nvSpPr>
          <p:cNvPr id="65539" name="Rectangle 3"/>
          <p:cNvSpPr>
            <a:spLocks noGrp="1" noChangeArrowheads="1"/>
          </p:cNvSpPr>
          <p:nvPr>
            <p:ph type="body" idx="1"/>
          </p:nvPr>
        </p:nvSpPr>
        <p:spPr>
          <a:xfrm>
            <a:off x="2063750" y="1438276"/>
            <a:ext cx="8096250" cy="2278063"/>
          </a:xfrm>
        </p:spPr>
        <p:txBody>
          <a:bodyPr/>
          <a:lstStyle/>
          <a:p>
            <a:pPr marL="0" indent="0" eaLnBrk="1" hangingPunct="1">
              <a:lnSpc>
                <a:spcPct val="90000"/>
              </a:lnSpc>
            </a:pPr>
            <a:r>
              <a:rPr lang="en-GB" altLang="en-US"/>
              <a:t>Frames are units of bits consisting of Ethernet protocol header information and the payload, which is of flexible length. The following are the most important fields:</a:t>
            </a:r>
          </a:p>
          <a:p>
            <a:pPr lvl="2" eaLnBrk="1" hangingPunct="1">
              <a:lnSpc>
                <a:spcPct val="90000"/>
              </a:lnSpc>
            </a:pPr>
            <a:r>
              <a:rPr lang="en-GB" altLang="en-US"/>
              <a:t>Destination &amp; Source MAC Address: MAC Addresses are hardware identifiers belonging to Ethernet devices (more detail later)</a:t>
            </a:r>
          </a:p>
          <a:p>
            <a:pPr lvl="2" eaLnBrk="1" hangingPunct="1">
              <a:lnSpc>
                <a:spcPct val="90000"/>
              </a:lnSpc>
            </a:pPr>
            <a:r>
              <a:rPr lang="en-GB" altLang="en-US"/>
              <a:t>Payload: is the actual data being sent. The size is between 46 and 1500 bytes. If the data (e.g. a file) is bigger than 1,5Kb, it will be fragmented</a:t>
            </a:r>
          </a:p>
          <a:p>
            <a:pPr lvl="2" eaLnBrk="1" hangingPunct="1">
              <a:lnSpc>
                <a:spcPct val="90000"/>
              </a:lnSpc>
            </a:pPr>
            <a:r>
              <a:rPr lang="en-GB" altLang="en-US"/>
              <a:t>FCS (explained later)</a:t>
            </a:r>
          </a:p>
        </p:txBody>
      </p:sp>
      <p:pic>
        <p:nvPicPr>
          <p:cNvPr id="65540" name="Picture 4" descr="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4324350"/>
            <a:ext cx="846138"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Line 5"/>
          <p:cNvSpPr>
            <a:spLocks noChangeShapeType="1"/>
          </p:cNvSpPr>
          <p:nvPr/>
        </p:nvSpPr>
        <p:spPr bwMode="auto">
          <a:xfrm>
            <a:off x="2814639" y="5106988"/>
            <a:ext cx="7335837" cy="0"/>
          </a:xfrm>
          <a:prstGeom prst="line">
            <a:avLst/>
          </a:prstGeom>
          <a:noFill/>
          <a:ln w="3810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GB" kern="0">
              <a:solidFill>
                <a:sysClr val="windowText" lastClr="000000"/>
              </a:solidFill>
            </a:endParaRPr>
          </a:p>
        </p:txBody>
      </p:sp>
      <p:pic>
        <p:nvPicPr>
          <p:cNvPr id="65542"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113" y="4071938"/>
            <a:ext cx="6705600" cy="8302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3" name="AutoShape 73"/>
          <p:cNvSpPr>
            <a:spLocks noChangeArrowheads="1"/>
          </p:cNvSpPr>
          <p:nvPr/>
        </p:nvSpPr>
        <p:spPr bwMode="auto">
          <a:xfrm>
            <a:off x="3013075" y="4300538"/>
            <a:ext cx="401638" cy="379412"/>
          </a:xfrm>
          <a:prstGeom prst="rightArrow">
            <a:avLst>
              <a:gd name="adj1" fmla="val 49787"/>
              <a:gd name="adj2" fmla="val 56487"/>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5544" name="Rectangle 74"/>
          <p:cNvSpPr>
            <a:spLocks noChangeArrowheads="1"/>
          </p:cNvSpPr>
          <p:nvPr/>
        </p:nvSpPr>
        <p:spPr bwMode="auto">
          <a:xfrm>
            <a:off x="3435351" y="5419726"/>
            <a:ext cx="6657975" cy="625475"/>
          </a:xfrm>
          <a:prstGeom prst="rect">
            <a:avLst/>
          </a:prstGeom>
          <a:noFill/>
          <a:ln w="38100">
            <a:solidFill>
              <a:schemeClr val="folHlink"/>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515049"/>
                </a:solidFill>
              </a:rPr>
              <a:t>1111111100011110010100101011011011001100010001001100110101</a:t>
            </a:r>
          </a:p>
        </p:txBody>
      </p:sp>
    </p:spTree>
    <p:extLst>
      <p:ext uri="{BB962C8B-B14F-4D97-AF65-F5344CB8AC3E}">
        <p14:creationId xmlns:p14="http://schemas.microsoft.com/office/powerpoint/2010/main" val="21030533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altLang="en-US"/>
              <a:t>The MAC Address</a:t>
            </a:r>
          </a:p>
        </p:txBody>
      </p:sp>
      <p:sp>
        <p:nvSpPr>
          <p:cNvPr id="67587" name="Rectangle 3"/>
          <p:cNvSpPr>
            <a:spLocks noGrp="1" noChangeArrowheads="1"/>
          </p:cNvSpPr>
          <p:nvPr>
            <p:ph type="body" idx="1"/>
          </p:nvPr>
        </p:nvSpPr>
        <p:spPr/>
        <p:txBody>
          <a:bodyPr/>
          <a:lstStyle/>
          <a:p>
            <a:pPr marL="0" indent="0" eaLnBrk="1" hangingPunct="1"/>
            <a:r>
              <a:rPr lang="en-GB" altLang="en-US"/>
              <a:t>MAC Addresses are globally unique. They are written onto Ethernet devices during production by the manufacturer. It consists of 6 bytes / or octets, expressed in hexadecimal format.</a:t>
            </a:r>
          </a:p>
          <a:p>
            <a:pPr marL="0" indent="0" eaLnBrk="1" hangingPunct="1"/>
            <a:r>
              <a:rPr lang="en-GB" altLang="en-US"/>
              <a:t>The first three define the manufacturer and the last three the device.</a:t>
            </a:r>
          </a:p>
          <a:p>
            <a:pPr marL="0" indent="0" eaLnBrk="1" hangingPunct="1"/>
            <a:endParaRPr lang="en-GB" altLang="en-US"/>
          </a:p>
          <a:p>
            <a:pPr marL="0" indent="0" eaLnBrk="1" hangingPunct="1"/>
            <a:r>
              <a:rPr lang="en-GB" altLang="en-US"/>
              <a:t>Example:</a:t>
            </a:r>
          </a:p>
          <a:p>
            <a:pPr lvl="3" algn="ctr" eaLnBrk="1" hangingPunct="1">
              <a:buFontTx/>
              <a:buNone/>
            </a:pPr>
            <a:r>
              <a:rPr lang="en-GB" altLang="en-US" sz="2800" b="1">
                <a:latin typeface="Courier New" panose="02070309020205020404" pitchFamily="49" charset="0"/>
              </a:rPr>
              <a:t>00-0f-e2-89-fe-4b</a:t>
            </a:r>
          </a:p>
        </p:txBody>
      </p:sp>
      <p:sp>
        <p:nvSpPr>
          <p:cNvPr id="67588" name="AutoShape 4"/>
          <p:cNvSpPr>
            <a:spLocks/>
          </p:cNvSpPr>
          <p:nvPr/>
        </p:nvSpPr>
        <p:spPr bwMode="auto">
          <a:xfrm rot="5400000">
            <a:off x="5163344" y="3745707"/>
            <a:ext cx="366713" cy="1784350"/>
          </a:xfrm>
          <a:prstGeom prst="rightBrace">
            <a:avLst>
              <a:gd name="adj1" fmla="val 40548"/>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7589" name="AutoShape 5"/>
          <p:cNvSpPr>
            <a:spLocks/>
          </p:cNvSpPr>
          <p:nvPr/>
        </p:nvSpPr>
        <p:spPr bwMode="auto">
          <a:xfrm rot="5400000">
            <a:off x="7065169" y="3747294"/>
            <a:ext cx="366712" cy="1784350"/>
          </a:xfrm>
          <a:prstGeom prst="rightBrace">
            <a:avLst>
              <a:gd name="adj1" fmla="val 40548"/>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r">
              <a:spcBef>
                <a:spcPct val="0"/>
              </a:spcBef>
              <a:buClrTx/>
              <a:buSzTx/>
            </a:pPr>
            <a:endParaRPr lang="en-US" altLang="en-US" sz="1600" kern="0">
              <a:solidFill>
                <a:srgbClr val="515049"/>
              </a:solidFill>
            </a:endParaRPr>
          </a:p>
        </p:txBody>
      </p:sp>
      <p:sp>
        <p:nvSpPr>
          <p:cNvPr id="67590" name="Text Box 6"/>
          <p:cNvSpPr txBox="1">
            <a:spLocks noChangeArrowheads="1"/>
          </p:cNvSpPr>
          <p:nvPr/>
        </p:nvSpPr>
        <p:spPr bwMode="auto">
          <a:xfrm>
            <a:off x="5008564" y="4930776"/>
            <a:ext cx="681037" cy="2460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515049"/>
                </a:solidFill>
              </a:rPr>
              <a:t>Huawei</a:t>
            </a:r>
          </a:p>
        </p:txBody>
      </p:sp>
      <p:sp>
        <p:nvSpPr>
          <p:cNvPr id="67591" name="Text Box 7"/>
          <p:cNvSpPr txBox="1">
            <a:spLocks noChangeArrowheads="1"/>
          </p:cNvSpPr>
          <p:nvPr/>
        </p:nvSpPr>
        <p:spPr bwMode="auto">
          <a:xfrm>
            <a:off x="6940551" y="4930776"/>
            <a:ext cx="625475" cy="2460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sz="1600" kern="0">
                <a:solidFill>
                  <a:srgbClr val="515049"/>
                </a:solidFill>
              </a:rPr>
              <a:t>Device</a:t>
            </a:r>
          </a:p>
        </p:txBody>
      </p:sp>
    </p:spTree>
    <p:extLst>
      <p:ext uri="{BB962C8B-B14F-4D97-AF65-F5344CB8AC3E}">
        <p14:creationId xmlns:p14="http://schemas.microsoft.com/office/powerpoint/2010/main" val="28084686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GB" altLang="en-US"/>
              <a:t>Ethernet for Wide Area Networks (WAN)</a:t>
            </a:r>
          </a:p>
        </p:txBody>
      </p:sp>
      <p:sp>
        <p:nvSpPr>
          <p:cNvPr id="70659" name="Rectangle 3"/>
          <p:cNvSpPr>
            <a:spLocks noGrp="1" noChangeArrowheads="1"/>
          </p:cNvSpPr>
          <p:nvPr>
            <p:ph type="body" idx="1"/>
          </p:nvPr>
        </p:nvSpPr>
        <p:spPr/>
        <p:txBody>
          <a:bodyPr/>
          <a:lstStyle/>
          <a:p>
            <a:pPr marL="0" indent="0" eaLnBrk="1" hangingPunct="1"/>
            <a:r>
              <a:rPr lang="en-GB" altLang="en-US"/>
              <a:t>Ethernet was originally developed to connect computers located within a small radius like offices or university campus</a:t>
            </a:r>
          </a:p>
          <a:p>
            <a:pPr marL="0" indent="0" eaLnBrk="1" hangingPunct="1"/>
            <a:r>
              <a:rPr lang="en-GB" altLang="en-US"/>
              <a:t>Ethernet technology has evolved rapidly and has become very popular for WAN connections as well</a:t>
            </a:r>
          </a:p>
        </p:txBody>
      </p:sp>
      <p:pic>
        <p:nvPicPr>
          <p:cNvPr id="70660" name="Picture 4" descr="Site_LAN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8" y="3429000"/>
            <a:ext cx="2265362"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descr="Site_LA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3429001"/>
            <a:ext cx="227965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Cloud"/>
          <p:cNvSpPr>
            <a:spLocks noChangeAspect="1" noEditPoints="1" noChangeArrowheads="1"/>
          </p:cNvSpPr>
          <p:nvPr/>
        </p:nvSpPr>
        <p:spPr bwMode="auto">
          <a:xfrm>
            <a:off x="4306889" y="3609976"/>
            <a:ext cx="3697287" cy="15732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EBF9"/>
          </a:solidFill>
          <a:ln w="9525">
            <a:solidFill>
              <a:srgbClr val="009DE0"/>
            </a:solidFill>
            <a:miter lim="800000"/>
            <a:headEnd/>
            <a:tailEnd/>
          </a:ln>
          <a:effectLst>
            <a:outerShdw dist="107763" dir="2700000" algn="ctr" rotWithShape="0">
              <a:srgbClr val="808080"/>
            </a:outerShdw>
          </a:effectLst>
        </p:spPr>
        <p:txBody>
          <a:bodyPr/>
          <a:lstStyle>
            <a:lvl1pPr>
              <a:spcBef>
                <a:spcPct val="75000"/>
              </a:spcBef>
              <a:buClr>
                <a:schemeClr val="tx2"/>
              </a:buClr>
              <a:buSzPct val="125000"/>
              <a:defRPr sz="2000">
                <a:solidFill>
                  <a:schemeClr val="tx1"/>
                </a:solidFill>
                <a:latin typeface="Arial" panose="020B0604020202020204" pitchFamily="34" charset="0"/>
              </a:defRPr>
            </a:lvl1pPr>
            <a:lvl2pPr marL="742950" indent="-285750">
              <a:spcBef>
                <a:spcPct val="50000"/>
              </a:spcBef>
              <a:buClr>
                <a:schemeClr val="tx2"/>
              </a:buClr>
              <a:buSzPct val="125000"/>
              <a:buChar char="•"/>
              <a:defRPr sz="2000">
                <a:solidFill>
                  <a:schemeClr val="tx1"/>
                </a:solidFill>
                <a:latin typeface="Arial" panose="020B0604020202020204" pitchFamily="34" charset="0"/>
              </a:defRPr>
            </a:lvl2pPr>
            <a:lvl3pPr marL="1143000" indent="-228600">
              <a:spcBef>
                <a:spcPct val="25000"/>
              </a:spcBef>
              <a:buClr>
                <a:schemeClr val="tx2"/>
              </a:buClr>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tx1"/>
              </a:buClr>
              <a:buSzPct val="125000"/>
              <a:buChar char="•"/>
              <a:defRPr sz="1600">
                <a:solidFill>
                  <a:schemeClr val="tx1"/>
                </a:solidFill>
                <a:latin typeface="Arial" panose="020B0604020202020204" pitchFamily="34" charset="0"/>
              </a:defRPr>
            </a:lvl4pPr>
            <a:lvl5pPr marL="2057400" indent="-228600">
              <a:spcBef>
                <a:spcPct val="20000"/>
              </a:spcBef>
              <a:buClr>
                <a:schemeClr val="tx2"/>
              </a:buClr>
              <a:buSzPct val="12500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125000"/>
              <a:buChar char="•"/>
              <a:defRPr sz="1400">
                <a:solidFill>
                  <a:schemeClr val="tx1"/>
                </a:solidFill>
                <a:latin typeface="Arial" panose="020B0604020202020204" pitchFamily="34" charset="0"/>
              </a:defRPr>
            </a:lvl9pPr>
          </a:lstStyle>
          <a:p>
            <a:pPr algn="ctr">
              <a:spcBef>
                <a:spcPct val="0"/>
              </a:spcBef>
              <a:buClrTx/>
              <a:buSzTx/>
            </a:pPr>
            <a:r>
              <a:rPr lang="en-GB" altLang="en-US" kern="0">
                <a:solidFill>
                  <a:srgbClr val="515049"/>
                </a:solidFill>
              </a:rPr>
              <a:t>Colt</a:t>
            </a:r>
          </a:p>
        </p:txBody>
      </p:sp>
      <p:sp>
        <p:nvSpPr>
          <p:cNvPr id="349191" name="AutoShape 7"/>
          <p:cNvSpPr>
            <a:spLocks noChangeArrowheads="1"/>
          </p:cNvSpPr>
          <p:nvPr/>
        </p:nvSpPr>
        <p:spPr bwMode="auto">
          <a:xfrm rot="5400000">
            <a:off x="5941219" y="2577307"/>
            <a:ext cx="363538" cy="3870325"/>
          </a:xfrm>
          <a:prstGeom prst="can">
            <a:avLst>
              <a:gd name="adj" fmla="val 62251"/>
            </a:avLst>
          </a:prstGeom>
          <a:gradFill rotWithShape="1">
            <a:gsLst>
              <a:gs pos="0">
                <a:srgbClr val="5F5F5F"/>
              </a:gs>
              <a:gs pos="50000">
                <a:schemeClr val="bg1"/>
              </a:gs>
              <a:gs pos="100000">
                <a:srgbClr val="5F5F5F"/>
              </a:gs>
            </a:gsLst>
            <a:lin ang="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0" tIns="0" rIns="0" bIns="0" anchor="ctr"/>
          <a:lstStyle/>
          <a:p>
            <a:pPr algn="ctr">
              <a:defRPr/>
            </a:pPr>
            <a:r>
              <a:rPr lang="en-GB" sz="1600" b="1" kern="0">
                <a:solidFill>
                  <a:srgbClr val="111111"/>
                </a:solidFill>
                <a:latin typeface="Arial" charset="0"/>
              </a:rPr>
              <a:t>LAN Link</a:t>
            </a:r>
          </a:p>
        </p:txBody>
      </p:sp>
    </p:spTree>
    <p:extLst>
      <p:ext uri="{BB962C8B-B14F-4D97-AF65-F5344CB8AC3E}">
        <p14:creationId xmlns:p14="http://schemas.microsoft.com/office/powerpoint/2010/main" val="20269007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6263" y="1612900"/>
            <a:ext cx="1981200" cy="3314700"/>
          </a:xfrm>
          <a:prstGeom prst="rect">
            <a:avLst/>
          </a:prstGeom>
          <a:solidFill>
            <a:schemeClr val="bg1">
              <a:lumMod val="75000"/>
            </a:schemeClr>
          </a:solidFill>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mj-lt"/>
            </a:endParaRPr>
          </a:p>
        </p:txBody>
      </p:sp>
      <p:sp>
        <p:nvSpPr>
          <p:cNvPr id="7" name="Rectangle 6"/>
          <p:cNvSpPr/>
          <p:nvPr/>
        </p:nvSpPr>
        <p:spPr>
          <a:xfrm>
            <a:off x="1765301" y="1612900"/>
            <a:ext cx="2062163" cy="31496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sp>
        <p:nvSpPr>
          <p:cNvPr id="5" name="Rectangle 4"/>
          <p:cNvSpPr/>
          <p:nvPr/>
        </p:nvSpPr>
        <p:spPr>
          <a:xfrm>
            <a:off x="1882775" y="1612900"/>
            <a:ext cx="1944688" cy="3149600"/>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sp>
        <p:nvSpPr>
          <p:cNvPr id="4" name="Rectangle 3"/>
          <p:cNvSpPr/>
          <p:nvPr/>
        </p:nvSpPr>
        <p:spPr>
          <a:xfrm>
            <a:off x="1909764" y="1612901"/>
            <a:ext cx="2001837" cy="2081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1524000" y="0"/>
            <a:ext cx="9144000" cy="6858000"/>
          </a:xfrm>
          <a:prstGeom prst="rect">
            <a:avLst/>
          </a:prstGeom>
        </p:spPr>
      </p:pic>
      <p:sp>
        <p:nvSpPr>
          <p:cNvPr id="16" name="Rectangle 15"/>
          <p:cNvSpPr/>
          <p:nvPr/>
        </p:nvSpPr>
        <p:spPr>
          <a:xfrm>
            <a:off x="1514475" y="-85725"/>
            <a:ext cx="9144000" cy="6858000"/>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latin typeface="+mj-lt"/>
            </a:endParaRPr>
          </a:p>
        </p:txBody>
      </p:sp>
      <p:sp>
        <p:nvSpPr>
          <p:cNvPr id="120840" name="Content Placeholder 2"/>
          <p:cNvSpPr>
            <a:spLocks noGrp="1"/>
          </p:cNvSpPr>
          <p:nvPr>
            <p:ph idx="1"/>
          </p:nvPr>
        </p:nvSpPr>
        <p:spPr>
          <a:xfrm>
            <a:off x="1882775" y="920750"/>
            <a:ext cx="8407400" cy="438150"/>
          </a:xfrm>
        </p:spPr>
        <p:txBody>
          <a:bodyPr>
            <a:normAutofit lnSpcReduction="10000"/>
          </a:bodyPr>
          <a:lstStyle/>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GB" altLang="en-US" dirty="0">
              <a:solidFill>
                <a:schemeClr val="accent1"/>
              </a:solidFill>
              <a:latin typeface="+mj-lt"/>
            </a:endParaRPr>
          </a:p>
          <a:p>
            <a:pPr marL="0" indent="0"/>
            <a:endParaRPr lang="en-US" altLang="en-US" dirty="0">
              <a:latin typeface="+mj-lt"/>
            </a:endParaRPr>
          </a:p>
        </p:txBody>
      </p:sp>
      <p:sp>
        <p:nvSpPr>
          <p:cNvPr id="12084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362EE6DB-0980-4972-B4C8-B2865D814533}" type="slidenum">
              <a:rPr kumimoji="0" lang="en-GB" altLang="en-US" sz="1800" b="0" i="0" u="none" strike="noStrike" kern="0" cap="none" spc="0" normalizeH="0" baseline="0" noProof="0">
                <a:ln>
                  <a:noFill/>
                </a:ln>
                <a:solidFill>
                  <a:schemeClr val="tx1"/>
                </a:solidFill>
                <a:effectLst/>
                <a:uLnTx/>
                <a:uFillTx/>
                <a:latin typeface="+mj-lt"/>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GB" altLang="en-US" sz="1800" b="0"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pic>
        <p:nvPicPr>
          <p:cNvPr id="120842"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4400" y="325439"/>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524000" y="6686550"/>
            <a:ext cx="9144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latin typeface="+mj-lt"/>
            </a:endParaRPr>
          </a:p>
        </p:txBody>
      </p:sp>
      <p:sp>
        <p:nvSpPr>
          <p:cNvPr id="120844" name="TextBox 8"/>
          <p:cNvSpPr txBox="1">
            <a:spLocks noChangeArrowheads="1"/>
          </p:cNvSpPr>
          <p:nvPr/>
        </p:nvSpPr>
        <p:spPr bwMode="auto">
          <a:xfrm>
            <a:off x="4251325" y="2100263"/>
            <a:ext cx="58801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120845" name="Title 7"/>
          <p:cNvSpPr>
            <a:spLocks noGrp="1"/>
          </p:cNvSpPr>
          <p:nvPr>
            <p:ph type="title"/>
          </p:nvPr>
        </p:nvSpPr>
        <p:spPr>
          <a:xfrm>
            <a:off x="2540001" y="325438"/>
            <a:ext cx="6335713" cy="419100"/>
          </a:xfrm>
        </p:spPr>
        <p:txBody>
          <a:bodyPr>
            <a:normAutofit fontScale="90000"/>
          </a:bodyPr>
          <a:lstStyle/>
          <a:p>
            <a:r>
              <a:rPr lang="en-GB" altLang="fr-FR" sz="2400" dirty="0"/>
              <a:t>Colt IP Services Portfolio</a:t>
            </a:r>
            <a:endParaRPr lang="en-US" altLang="en-US" sz="2400" dirty="0"/>
          </a:p>
        </p:txBody>
      </p:sp>
      <p:sp>
        <p:nvSpPr>
          <p:cNvPr id="120846" name="TextBox 1"/>
          <p:cNvSpPr txBox="1">
            <a:spLocks noChangeArrowheads="1"/>
          </p:cNvSpPr>
          <p:nvPr/>
        </p:nvSpPr>
        <p:spPr bwMode="auto">
          <a:xfrm>
            <a:off x="8810626" y="1143001"/>
            <a:ext cx="1682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21" name="Oval 20"/>
          <p:cNvSpPr/>
          <p:nvPr/>
        </p:nvSpPr>
        <p:spPr>
          <a:xfrm>
            <a:off x="1592264" y="82550"/>
            <a:ext cx="846137" cy="850900"/>
          </a:xfrm>
          <a:prstGeom prst="ellipse">
            <a:avLst/>
          </a:prstGeom>
          <a:ln>
            <a:solidFill>
              <a:schemeClr val="accent5"/>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20848"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4" y="176214"/>
            <a:ext cx="4413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9" name="Rectangle 1"/>
          <p:cNvSpPr>
            <a:spLocks noChangeArrowheads="1"/>
          </p:cNvSpPr>
          <p:nvPr/>
        </p:nvSpPr>
        <p:spPr bwMode="auto">
          <a:xfrm>
            <a:off x="1490663" y="917576"/>
            <a:ext cx="91773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ct val="35000"/>
              </a:spcBef>
              <a:spcAft>
                <a:spcPts val="0"/>
              </a:spcAft>
              <a:buClr>
                <a:srgbClr val="00A59B"/>
              </a:buClr>
              <a:buSzTx/>
              <a:buFontTx/>
              <a:buNone/>
              <a:tabLst/>
              <a:defRPr/>
            </a:pPr>
            <a:r>
              <a:rPr kumimoji="0" lang="en-US" altLang="en-US" sz="1400" b="1" i="0" u="none" strike="noStrike" kern="0" cap="none" spc="0" normalizeH="0" baseline="0" noProof="0" dirty="0">
                <a:ln>
                  <a:noFill/>
                </a:ln>
                <a:solidFill>
                  <a:schemeClr val="tx2"/>
                </a:solidFill>
                <a:effectLst/>
                <a:uLnTx/>
                <a:uFillTx/>
                <a:latin typeface="+mj-lt"/>
                <a:cs typeface="Arial" panose="020B0604020202020204" pitchFamily="34" charset="0"/>
              </a:rPr>
              <a:t>A premium set of IP services to securely access to all customer sites, Internet, Cloud Service Providers...</a:t>
            </a:r>
            <a:endParaRPr kumimoji="0" lang="en-US" altLang="en-US" sz="1400" b="1"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92" name="Rectangle 91"/>
          <p:cNvSpPr/>
          <p:nvPr/>
        </p:nvSpPr>
        <p:spPr>
          <a:xfrm>
            <a:off x="6740385" y="5805489"/>
            <a:ext cx="3771900" cy="5984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latin typeface="+mj-lt"/>
              </a:rPr>
              <a:t>PrizmNet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mj-lt"/>
              </a:rPr>
              <a:t>Private global Extranet dedicated to Capital Markets to get access to a wide range of content providers</a:t>
            </a:r>
          </a:p>
        </p:txBody>
      </p:sp>
      <p:sp>
        <p:nvSpPr>
          <p:cNvPr id="94" name="Rounded Rectangle 93"/>
          <p:cNvSpPr/>
          <p:nvPr/>
        </p:nvSpPr>
        <p:spPr>
          <a:xfrm>
            <a:off x="6200776" y="1979614"/>
            <a:ext cx="2041525" cy="320198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96" name="Rounded Rectangle 95"/>
          <p:cNvSpPr/>
          <p:nvPr/>
        </p:nvSpPr>
        <p:spPr>
          <a:xfrm>
            <a:off x="8482014" y="1992314"/>
            <a:ext cx="2039937" cy="320198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rPr>
              <a:t>Always on, no service activation (monitor around the clock)</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rPr>
              <a:t>Active protection as part of the provider backbone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latin typeface="+mj-lt"/>
                <a:cs typeface="Arial" panose="020B0604020202020204" pitchFamily="34" charset="0"/>
              </a:rPr>
              <a:t>Security incident experts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grpSp>
        <p:nvGrpSpPr>
          <p:cNvPr id="97" name="Group 96"/>
          <p:cNvGrpSpPr/>
          <p:nvPr/>
        </p:nvGrpSpPr>
        <p:grpSpPr>
          <a:xfrm>
            <a:off x="8762885" y="1293633"/>
            <a:ext cx="1512000" cy="1260140"/>
            <a:chOff x="7238885" y="1681893"/>
            <a:chExt cx="1512000" cy="1260140"/>
          </a:xfrm>
          <a:solidFill>
            <a:schemeClr val="accent5"/>
          </a:solidFill>
        </p:grpSpPr>
        <p:sp>
          <p:nvSpPr>
            <p:cNvPr id="98" name="Oval 97"/>
            <p:cNvSpPr>
              <a:spLocks noChangeAspect="1"/>
            </p:cNvSpPr>
            <p:nvPr/>
          </p:nvSpPr>
          <p:spPr>
            <a:xfrm>
              <a:off x="7350743" y="1681893"/>
              <a:ext cx="1260140" cy="1260140"/>
            </a:xfrm>
            <a:prstGeom prst="ellipse">
              <a:avLst/>
            </a:prstGeom>
            <a:solidFill>
              <a:schemeClr val="tx1"/>
            </a:solid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99" name="TextBox 98"/>
            <p:cNvSpPr txBox="1"/>
            <p:nvPr/>
          </p:nvSpPr>
          <p:spPr>
            <a:xfrm>
              <a:off x="7238885" y="2342285"/>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mj-lt"/>
                </a:rPr>
                <a:t>DDOS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mj-lt"/>
                </a:rPr>
                <a:t>Mitigation</a:t>
              </a:r>
            </a:p>
          </p:txBody>
        </p:sp>
      </p:grpSp>
      <p:grpSp>
        <p:nvGrpSpPr>
          <p:cNvPr id="100" name="Group 99"/>
          <p:cNvGrpSpPr/>
          <p:nvPr/>
        </p:nvGrpSpPr>
        <p:grpSpPr>
          <a:xfrm>
            <a:off x="6511523" y="1293633"/>
            <a:ext cx="1512000" cy="1260140"/>
            <a:chOff x="7242122" y="1681893"/>
            <a:chExt cx="1512000" cy="1260140"/>
          </a:xfrm>
          <a:solidFill>
            <a:schemeClr val="accent3"/>
          </a:solidFill>
        </p:grpSpPr>
        <p:sp>
          <p:nvSpPr>
            <p:cNvPr id="101" name="Oval 100"/>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102" name="TextBox 101"/>
            <p:cNvSpPr txBox="1"/>
            <p:nvPr/>
          </p:nvSpPr>
          <p:spPr>
            <a:xfrm>
              <a:off x="7242122" y="2403014"/>
              <a:ext cx="1512000" cy="215444"/>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mj-lt"/>
                </a:rPr>
                <a:t>IP VPN</a:t>
              </a:r>
            </a:p>
          </p:txBody>
        </p:sp>
      </p:grpSp>
      <p:sp>
        <p:nvSpPr>
          <p:cNvPr id="113" name="Rectangle 112"/>
          <p:cNvSpPr/>
          <p:nvPr/>
        </p:nvSpPr>
        <p:spPr>
          <a:xfrm>
            <a:off x="1663700" y="5805489"/>
            <a:ext cx="3771900" cy="5984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latin typeface="+mj-lt"/>
              </a:rPr>
              <a:t>Dedicated Cloud 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mj-lt"/>
              </a:rPr>
              <a:t>Secure &amp; reliable access to the main Cloud Service Providers through IP VPN</a:t>
            </a:r>
          </a:p>
        </p:txBody>
      </p:sp>
      <p:sp>
        <p:nvSpPr>
          <p:cNvPr id="114" name="Rectangle 113"/>
          <p:cNvSpPr/>
          <p:nvPr/>
        </p:nvSpPr>
        <p:spPr>
          <a:xfrm>
            <a:off x="1639888" y="5307013"/>
            <a:ext cx="8882062" cy="2730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mj-lt"/>
              </a:rPr>
              <a:t>Key Propositions</a:t>
            </a:r>
          </a:p>
        </p:txBody>
      </p:sp>
      <p:sp>
        <p:nvSpPr>
          <p:cNvPr id="125" name="Rounded Rectangle 124"/>
          <p:cNvSpPr/>
          <p:nvPr/>
        </p:nvSpPr>
        <p:spPr>
          <a:xfrm>
            <a:off x="1639888" y="1979614"/>
            <a:ext cx="2100262" cy="320198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127" name="TextBox 126"/>
          <p:cNvSpPr txBox="1"/>
          <p:nvPr/>
        </p:nvSpPr>
        <p:spPr>
          <a:xfrm>
            <a:off x="6267451" y="2695575"/>
            <a:ext cx="1908175" cy="215900"/>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latin typeface="+mj-lt"/>
            </a:endParaRPr>
          </a:p>
        </p:txBody>
      </p:sp>
      <p:sp>
        <p:nvSpPr>
          <p:cNvPr id="128" name="Rounded Rectangle 127"/>
          <p:cNvSpPr/>
          <p:nvPr/>
        </p:nvSpPr>
        <p:spPr>
          <a:xfrm>
            <a:off x="3921125" y="1979614"/>
            <a:ext cx="2039938" cy="320198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120864" name="TextBox 128"/>
          <p:cNvSpPr txBox="1">
            <a:spLocks noChangeArrowheads="1"/>
          </p:cNvSpPr>
          <p:nvPr/>
        </p:nvSpPr>
        <p:spPr bwMode="auto">
          <a:xfrm>
            <a:off x="3987801" y="2695575"/>
            <a:ext cx="1908175" cy="2159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mj-lt"/>
              <a:cs typeface="Arial" panose="020B0604020202020204" pitchFamily="34" charset="0"/>
            </a:endParaRPr>
          </a:p>
        </p:txBody>
      </p:sp>
      <p:grpSp>
        <p:nvGrpSpPr>
          <p:cNvPr id="103" name="Group 102"/>
          <p:cNvGrpSpPr/>
          <p:nvPr/>
        </p:nvGrpSpPr>
        <p:grpSpPr>
          <a:xfrm>
            <a:off x="4219487" y="1293633"/>
            <a:ext cx="1512000" cy="1260140"/>
            <a:chOff x="7255977" y="1681893"/>
            <a:chExt cx="1512000" cy="1260140"/>
          </a:xfrm>
          <a:solidFill>
            <a:schemeClr val="accent2"/>
          </a:solidFill>
        </p:grpSpPr>
        <p:sp>
          <p:nvSpPr>
            <p:cNvPr id="104" name="Oval 103"/>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105" name="TextBox 104"/>
            <p:cNvSpPr txBox="1"/>
            <p:nvPr/>
          </p:nvSpPr>
          <p:spPr>
            <a:xfrm>
              <a:off x="7255977" y="2359342"/>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mj-lt"/>
                </a:rPr>
                <a:t>Internet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mj-lt"/>
                </a:rPr>
                <a:t>Access</a:t>
              </a:r>
            </a:p>
          </p:txBody>
        </p:sp>
      </p:grpSp>
      <p:grpSp>
        <p:nvGrpSpPr>
          <p:cNvPr id="120867" name="Group 24"/>
          <p:cNvGrpSpPr>
            <a:grpSpLocks/>
          </p:cNvGrpSpPr>
          <p:nvPr/>
        </p:nvGrpSpPr>
        <p:grpSpPr bwMode="auto">
          <a:xfrm>
            <a:off x="1847850" y="1293814"/>
            <a:ext cx="1512888" cy="1260475"/>
            <a:chOff x="7224813" y="1681893"/>
            <a:chExt cx="1512000" cy="1260140"/>
          </a:xfrm>
        </p:grpSpPr>
        <p:sp>
          <p:nvSpPr>
            <p:cNvPr id="107" name="Oval 106"/>
            <p:cNvSpPr>
              <a:spLocks noChangeAspect="1"/>
            </p:cNvSpPr>
            <p:nvPr/>
          </p:nvSpPr>
          <p:spPr>
            <a:xfrm>
              <a:off x="7350152" y="1681893"/>
              <a:ext cx="1261321" cy="1260140"/>
            </a:xfrm>
            <a:prstGeom prst="ellipse">
              <a:avLst/>
            </a:prstGeom>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sp>
          <p:nvSpPr>
            <p:cNvPr id="120880" name="TextBox 26"/>
            <p:cNvSpPr txBox="1">
              <a:spLocks noChangeArrowheads="1"/>
            </p:cNvSpPr>
            <p:nvPr/>
          </p:nvSpPr>
          <p:spPr bwMode="auto">
            <a:xfrm>
              <a:off x="7224813" y="2375161"/>
              <a:ext cx="1512000" cy="21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mj-lt"/>
                  <a:cs typeface="Arial" panose="020B0604020202020204" pitchFamily="34" charset="0"/>
                </a:rPr>
                <a:t>SD WAN</a:t>
              </a:r>
            </a:p>
          </p:txBody>
        </p:sp>
      </p:grpSp>
      <p:sp>
        <p:nvSpPr>
          <p:cNvPr id="58" name="Oval 57"/>
          <p:cNvSpPr/>
          <p:nvPr/>
        </p:nvSpPr>
        <p:spPr>
          <a:xfrm>
            <a:off x="9240839" y="1330326"/>
            <a:ext cx="549275" cy="5492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1"/>
                </a:solidFill>
                <a:effectLst/>
                <a:uLnTx/>
                <a:uFillTx/>
                <a:latin typeface="+mj-lt"/>
              </a:rPr>
              <a:t>DDoS</a:t>
            </a:r>
          </a:p>
        </p:txBody>
      </p:sp>
      <p:sp>
        <p:nvSpPr>
          <p:cNvPr id="120873" name="TextBox 7"/>
          <p:cNvSpPr txBox="1">
            <a:spLocks noChangeArrowheads="1"/>
          </p:cNvSpPr>
          <p:nvPr/>
        </p:nvSpPr>
        <p:spPr bwMode="auto">
          <a:xfrm>
            <a:off x="1706563" y="2708275"/>
            <a:ext cx="19748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rPr>
              <a:t>Hybrid MPLS/Internet WAN networking with virtualised application delivery</a:t>
            </a:r>
            <a:endParaRPr kumimoji="0" lang="en-US" altLang="en-US" sz="14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fr-FR" sz="1400" b="0" i="0" u="none" strike="noStrike" kern="0" cap="none" spc="0" normalizeH="0" baseline="0" noProof="0" dirty="0">
                <a:ln>
                  <a:noFill/>
                </a:ln>
                <a:solidFill>
                  <a:srgbClr val="FFFFFF"/>
                </a:solidFill>
                <a:effectLst/>
                <a:uLnTx/>
                <a:uFillTx/>
                <a:latin typeface="+mj-lt"/>
                <a:cs typeface="Arial" panose="020B0604020202020204" pitchFamily="34" charset="0"/>
              </a:rPr>
              <a:t>Multiple connection type support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fr-FR" sz="14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fr-FR" sz="1400" b="0" i="0" u="none" strike="noStrike" kern="0" cap="none" spc="0" normalizeH="0" baseline="0" noProof="0" dirty="0">
                <a:ln>
                  <a:noFill/>
                </a:ln>
                <a:solidFill>
                  <a:srgbClr val="FFFFFF"/>
                </a:solidFill>
                <a:effectLst/>
                <a:uLnTx/>
                <a:uFillTx/>
                <a:latin typeface="+mj-lt"/>
                <a:cs typeface="Arial" panose="020B0604020202020204" pitchFamily="34" charset="0"/>
              </a:rPr>
              <a:t>Dynamic path selection</a:t>
            </a:r>
            <a:endParaRPr kumimoji="0" lang="en-GB" altLang="fr-FR" sz="1400" b="0" i="0" u="none" strike="noStrike" kern="0" cap="none" spc="0" normalizeH="0" baseline="0" noProof="0" dirty="0">
              <a:ln>
                <a:noFill/>
              </a:ln>
              <a:solidFill>
                <a:srgbClr val="FFFFFF"/>
              </a:solidFill>
              <a:effectLst/>
              <a:uLnTx/>
              <a:uFillTx/>
              <a:latin typeface="+mj-lt"/>
              <a:cs typeface="Arial" panose="020B0604020202020204" pitchFamily="34" charset="0"/>
            </a:endParaRPr>
          </a:p>
        </p:txBody>
      </p:sp>
      <p:sp>
        <p:nvSpPr>
          <p:cNvPr id="120874" name="TextBox 55"/>
          <p:cNvSpPr txBox="1">
            <a:spLocks noChangeArrowheads="1"/>
          </p:cNvSpPr>
          <p:nvPr/>
        </p:nvSpPr>
        <p:spPr bwMode="auto">
          <a:xfrm>
            <a:off x="3987801" y="2708275"/>
            <a:ext cx="1908175" cy="2154436"/>
          </a:xfrm>
          <a:prstGeom prst="rect">
            <a:avLst/>
          </a:prstGeom>
          <a:noFill/>
          <a:ln>
            <a:noFill/>
          </a:ln>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rPr>
              <a:t>Dedicated permanent access to the public Internet: guaranteed &amp; uncontended</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rPr>
              <a:t>Quality Internet Transit services for Carriers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400" b="0" i="0" u="none" strike="noStrike" kern="0" cap="none" spc="0" normalizeH="0" baseline="0" noProof="0" dirty="0">
                <a:ln>
                  <a:noFill/>
                </a:ln>
                <a:solidFill>
                  <a:srgbClr val="FFFFFF"/>
                </a:solidFill>
                <a:effectLst/>
                <a:uLnTx/>
                <a:uFillTx/>
                <a:latin typeface="+mj-lt"/>
                <a:cs typeface="Arial" panose="020B0604020202020204" pitchFamily="34" charset="0"/>
              </a:rPr>
              <a:t>Security and high availability options</a:t>
            </a:r>
          </a:p>
        </p:txBody>
      </p:sp>
      <p:sp>
        <p:nvSpPr>
          <p:cNvPr id="57" name="TextBox 56"/>
          <p:cNvSpPr txBox="1"/>
          <p:nvPr/>
        </p:nvSpPr>
        <p:spPr>
          <a:xfrm>
            <a:off x="6267450" y="2708275"/>
            <a:ext cx="1974850" cy="2154436"/>
          </a:xfrm>
          <a:prstGeom prst="rect">
            <a:avLst/>
          </a:prstGeom>
          <a:solidFill>
            <a:schemeClr val="accent3"/>
          </a:solidFill>
        </p:spPr>
        <p:txBody>
          <a:bodyPr wrap="square"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latin typeface="+mj-lt"/>
              </a:rPr>
              <a:t>IP based </a:t>
            </a:r>
            <a:r>
              <a:rPr kumimoji="0" lang="en-GB" sz="1400" b="0" i="0" u="none" strike="noStrike" kern="0" cap="none" spc="0" normalizeH="0" baseline="0" noProof="0" dirty="0">
                <a:ln>
                  <a:noFill/>
                </a:ln>
                <a:solidFill>
                  <a:prstClr val="white"/>
                </a:solidFill>
                <a:effectLst/>
                <a:uLnTx/>
                <a:uFillTx/>
                <a:latin typeface="+mj-lt"/>
              </a:rPr>
              <a:t>virtual private network</a:t>
            </a:r>
            <a:endParaRPr kumimoji="0" lang="en-US" sz="14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400" b="0" i="0" u="none" strike="noStrike" kern="0" cap="none" spc="0" normalizeH="0" baseline="0" noProof="0" dirty="0">
                <a:ln>
                  <a:noFill/>
                </a:ln>
                <a:solidFill>
                  <a:prstClr val="white"/>
                </a:solidFill>
                <a:effectLst/>
                <a:uLnTx/>
                <a:uFillTx/>
                <a:latin typeface="+mj-lt"/>
              </a:rPr>
              <a:t>Interconnecting customer HQ &amp; branches with  managed IP VPN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prstClr val="white"/>
                </a:solidFill>
                <a:effectLst/>
                <a:uLnTx/>
                <a:uFillTx/>
                <a:latin typeface="+mj-lt"/>
              </a:rPr>
              <a:t>Any-to-any site connectivity, regardless of sizes</a:t>
            </a:r>
          </a:p>
        </p:txBody>
      </p:sp>
      <p:sp>
        <p:nvSpPr>
          <p:cNvPr id="63" name="Oval 62"/>
          <p:cNvSpPr>
            <a:spLocks noChangeAspect="1"/>
          </p:cNvSpPr>
          <p:nvPr/>
        </p:nvSpPr>
        <p:spPr bwMode="auto">
          <a:xfrm>
            <a:off x="1550374" y="5669937"/>
            <a:ext cx="385762" cy="38576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pic>
        <p:nvPicPr>
          <p:cNvPr id="13" name="Picture 12"/>
          <p:cNvPicPr>
            <a:picLocks noChangeAspect="1"/>
          </p:cNvPicPr>
          <p:nvPr/>
        </p:nvPicPr>
        <p:blipFill rotWithShape="1">
          <a:blip r:embed="rId6"/>
          <a:srcRect l="21221" t="25613" r="20142" b="26098"/>
          <a:stretch/>
        </p:blipFill>
        <p:spPr>
          <a:xfrm>
            <a:off x="1644036" y="5695278"/>
            <a:ext cx="221754" cy="182621"/>
          </a:xfrm>
          <a:prstGeom prst="rect">
            <a:avLst/>
          </a:prstGeom>
        </p:spPr>
      </p:pic>
      <p:pic>
        <p:nvPicPr>
          <p:cNvPr id="14" name="Picture 13"/>
          <p:cNvPicPr>
            <a:picLocks noChangeAspect="1"/>
          </p:cNvPicPr>
          <p:nvPr/>
        </p:nvPicPr>
        <p:blipFill rotWithShape="1">
          <a:blip r:embed="rId7"/>
          <a:srcRect l="950" t="10314" r="80992" b="22892"/>
          <a:stretch/>
        </p:blipFill>
        <p:spPr>
          <a:xfrm>
            <a:off x="1669381" y="5854327"/>
            <a:ext cx="177506" cy="184702"/>
          </a:xfrm>
          <a:prstGeom prst="rect">
            <a:avLst/>
          </a:prstGeom>
        </p:spPr>
      </p:pic>
      <p:sp>
        <p:nvSpPr>
          <p:cNvPr id="120" name="Oval 119"/>
          <p:cNvSpPr>
            <a:spLocks noChangeAspect="1"/>
          </p:cNvSpPr>
          <p:nvPr/>
        </p:nvSpPr>
        <p:spPr bwMode="auto">
          <a:xfrm>
            <a:off x="1559899" y="5676287"/>
            <a:ext cx="385762" cy="385763"/>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ndParaRP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7604" y="5626408"/>
            <a:ext cx="454027" cy="454027"/>
          </a:xfrm>
          <a:prstGeom prst="rect">
            <a:avLst/>
          </a:prstGeom>
        </p:spPr>
      </p:pic>
      <p:sp>
        <p:nvSpPr>
          <p:cNvPr id="55" name="Oval 54"/>
          <p:cNvSpPr/>
          <p:nvPr/>
        </p:nvSpPr>
        <p:spPr>
          <a:xfrm>
            <a:off x="6965176" y="1331337"/>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sp>
        <p:nvSpPr>
          <p:cNvPr id="56" name="Oval 55"/>
          <p:cNvSpPr/>
          <p:nvPr/>
        </p:nvSpPr>
        <p:spPr>
          <a:xfrm>
            <a:off x="4652602" y="1331238"/>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sp>
        <p:nvSpPr>
          <p:cNvPr id="59" name="Oval 58"/>
          <p:cNvSpPr/>
          <p:nvPr/>
        </p:nvSpPr>
        <p:spPr>
          <a:xfrm>
            <a:off x="2305845" y="1330128"/>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7316" y="1263365"/>
            <a:ext cx="685800" cy="685800"/>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3782" y="1265754"/>
            <a:ext cx="685800" cy="68580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8854" y="1247290"/>
            <a:ext cx="629058" cy="749528"/>
          </a:xfrm>
          <a:prstGeom prst="rect">
            <a:avLst/>
          </a:prstGeom>
        </p:spPr>
      </p:pic>
    </p:spTree>
    <p:extLst>
      <p:ext uri="{BB962C8B-B14F-4D97-AF65-F5344CB8AC3E}">
        <p14:creationId xmlns:p14="http://schemas.microsoft.com/office/powerpoint/2010/main" val="1221506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6263" y="1612900"/>
            <a:ext cx="1981200" cy="3314700"/>
          </a:xfrm>
          <a:prstGeom prst="rect">
            <a:avLst/>
          </a:prstGeom>
          <a:solidFill>
            <a:schemeClr val="bg1">
              <a:lumMod val="75000"/>
            </a:schemeClr>
          </a:solidFill>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1765301" y="1612900"/>
            <a:ext cx="2062163" cy="31496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1882775" y="1612900"/>
            <a:ext cx="1944688" cy="3149600"/>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 name="Rectangle 3"/>
          <p:cNvSpPr/>
          <p:nvPr/>
        </p:nvSpPr>
        <p:spPr>
          <a:xfrm>
            <a:off x="1909764" y="1612901"/>
            <a:ext cx="2001837" cy="2081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1524000" y="0"/>
            <a:ext cx="9144000" cy="6858000"/>
          </a:xfrm>
          <a:prstGeom prst="rect">
            <a:avLst/>
          </a:prstGeom>
        </p:spPr>
      </p:pic>
      <p:sp>
        <p:nvSpPr>
          <p:cNvPr id="16" name="Rectangle 15"/>
          <p:cNvSpPr/>
          <p:nvPr/>
        </p:nvSpPr>
        <p:spPr>
          <a:xfrm>
            <a:off x="1500188" y="-85725"/>
            <a:ext cx="9144001" cy="6858000"/>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endParaRPr>
          </a:p>
        </p:txBody>
      </p:sp>
      <p:sp>
        <p:nvSpPr>
          <p:cNvPr id="122888" name="Content Placeholder 2"/>
          <p:cNvSpPr>
            <a:spLocks noGrp="1"/>
          </p:cNvSpPr>
          <p:nvPr>
            <p:ph idx="1"/>
          </p:nvPr>
        </p:nvSpPr>
        <p:spPr>
          <a:xfrm>
            <a:off x="1753493" y="1016796"/>
            <a:ext cx="8759031" cy="210343"/>
          </a:xfrm>
        </p:spPr>
        <p:txBody>
          <a:bodyPr>
            <a:normAutofit fontScale="77500" lnSpcReduction="20000"/>
          </a:bodyPr>
          <a:lstStyle/>
          <a:p>
            <a:pPr marL="0" indent="0"/>
            <a:r>
              <a:rPr lang="en-US" altLang="en-US" sz="1400" b="1" dirty="0">
                <a:solidFill>
                  <a:schemeClr val="tx2"/>
                </a:solidFill>
              </a:rPr>
              <a:t>A comprehensive IP-based voice portfolio meeting high bandwidth demands in data-intensive markets.</a:t>
            </a:r>
          </a:p>
        </p:txBody>
      </p:sp>
      <p:sp>
        <p:nvSpPr>
          <p:cNvPr id="1228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2E5C1072-8DB6-4A3A-B094-AA0F25763566}" type="slidenum">
              <a:rPr kumimoji="0" lang="en-GB" altLang="en-US" sz="18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altLang="en-US"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122890"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4400" y="325439"/>
            <a:ext cx="5397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524000" y="6686550"/>
            <a:ext cx="9144000" cy="171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latin typeface="GothamLight" pitchFamily="50" charset="0"/>
            </a:endParaRPr>
          </a:p>
        </p:txBody>
      </p:sp>
      <p:sp>
        <p:nvSpPr>
          <p:cNvPr id="122892" name="TextBox 8"/>
          <p:cNvSpPr txBox="1">
            <a:spLocks noChangeArrowheads="1"/>
          </p:cNvSpPr>
          <p:nvPr/>
        </p:nvSpPr>
        <p:spPr bwMode="auto">
          <a:xfrm>
            <a:off x="4251325" y="2100263"/>
            <a:ext cx="58801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2893" name="Title 7"/>
          <p:cNvSpPr>
            <a:spLocks noGrp="1"/>
          </p:cNvSpPr>
          <p:nvPr>
            <p:ph type="title"/>
          </p:nvPr>
        </p:nvSpPr>
        <p:spPr>
          <a:xfrm>
            <a:off x="2540001" y="325438"/>
            <a:ext cx="6335713" cy="419100"/>
          </a:xfrm>
        </p:spPr>
        <p:txBody>
          <a:bodyPr>
            <a:normAutofit fontScale="90000"/>
          </a:bodyPr>
          <a:lstStyle/>
          <a:p>
            <a:r>
              <a:rPr lang="en-GB" altLang="fr-FR" sz="2400" dirty="0"/>
              <a:t>Colt Voice Services Portfolio</a:t>
            </a:r>
            <a:endParaRPr lang="en-US" altLang="en-US" sz="2400" dirty="0"/>
          </a:p>
        </p:txBody>
      </p:sp>
      <p:sp>
        <p:nvSpPr>
          <p:cNvPr id="122894" name="TextBox 1"/>
          <p:cNvSpPr txBox="1">
            <a:spLocks noChangeArrowheads="1"/>
          </p:cNvSpPr>
          <p:nvPr/>
        </p:nvSpPr>
        <p:spPr bwMode="auto">
          <a:xfrm>
            <a:off x="8810626" y="1143001"/>
            <a:ext cx="1682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1" name="Oval 20"/>
          <p:cNvSpPr/>
          <p:nvPr/>
        </p:nvSpPr>
        <p:spPr>
          <a:xfrm>
            <a:off x="1592264" y="82550"/>
            <a:ext cx="846137" cy="850900"/>
          </a:xfrm>
          <a:prstGeom prst="ellipse">
            <a:avLst/>
          </a:prstGeom>
          <a:ln>
            <a:solidFill>
              <a:schemeClr val="accent5"/>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22896"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4" y="176214"/>
            <a:ext cx="4413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Rectangle 91"/>
          <p:cNvSpPr/>
          <p:nvPr/>
        </p:nvSpPr>
        <p:spPr>
          <a:xfrm>
            <a:off x="3948113" y="5805489"/>
            <a:ext cx="2019300" cy="598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White Label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Billing and reporting</a:t>
            </a:r>
          </a:p>
        </p:txBody>
      </p:sp>
      <p:sp>
        <p:nvSpPr>
          <p:cNvPr id="94" name="Rounded Rectangle 93"/>
          <p:cNvSpPr/>
          <p:nvPr/>
        </p:nvSpPr>
        <p:spPr>
          <a:xfrm>
            <a:off x="6200776" y="1979614"/>
            <a:ext cx="2041525" cy="320198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6" name="Rounded Rectangle 95"/>
          <p:cNvSpPr/>
          <p:nvPr/>
        </p:nvSpPr>
        <p:spPr>
          <a:xfrm>
            <a:off x="8482014" y="1979614"/>
            <a:ext cx="2039937" cy="320198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grpSp>
        <p:nvGrpSpPr>
          <p:cNvPr id="97" name="Group 96"/>
          <p:cNvGrpSpPr/>
          <p:nvPr/>
        </p:nvGrpSpPr>
        <p:grpSpPr>
          <a:xfrm>
            <a:off x="8742307" y="1293633"/>
            <a:ext cx="1512000" cy="1260140"/>
            <a:chOff x="7218307" y="1681893"/>
            <a:chExt cx="1512000" cy="1260140"/>
          </a:xfrm>
          <a:solidFill>
            <a:schemeClr val="accent5"/>
          </a:solidFill>
        </p:grpSpPr>
        <p:sp>
          <p:nvSpPr>
            <p:cNvPr id="98" name="Oval 97"/>
            <p:cNvSpPr>
              <a:spLocks noChangeAspect="1"/>
            </p:cNvSpPr>
            <p:nvPr/>
          </p:nvSpPr>
          <p:spPr>
            <a:xfrm>
              <a:off x="7350743" y="1681893"/>
              <a:ext cx="1260140" cy="1260140"/>
            </a:xfrm>
            <a:prstGeom prst="ellipse">
              <a:avLst/>
            </a:prstGeom>
            <a:solidFill>
              <a:schemeClr val="tx1"/>
            </a:solid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99" name="TextBox 98"/>
            <p:cNvSpPr txBox="1"/>
            <p:nvPr/>
          </p:nvSpPr>
          <p:spPr>
            <a:xfrm>
              <a:off x="7218307" y="2346540"/>
              <a:ext cx="1512000" cy="430887"/>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120" normalizeH="0" baseline="0" noProof="0" dirty="0">
                  <a:ln>
                    <a:noFill/>
                  </a:ln>
                  <a:solidFill>
                    <a:prstClr val="white"/>
                  </a:solidFill>
                  <a:effectLst/>
                  <a:uLnTx/>
                  <a:uFillTx/>
                </a:rPr>
                <a:t>Service Provider</a:t>
              </a:r>
              <a:br>
                <a:rPr kumimoji="0" lang="en-GB" sz="1400" b="1" i="0" u="none" strike="noStrike" kern="0" cap="none" spc="-80" normalizeH="0" baseline="0" noProof="0" dirty="0">
                  <a:ln>
                    <a:noFill/>
                  </a:ln>
                  <a:solidFill>
                    <a:prstClr val="white"/>
                  </a:solidFill>
                  <a:effectLst/>
                  <a:uLnTx/>
                  <a:uFillTx/>
                </a:rPr>
              </a:br>
              <a:r>
                <a:rPr kumimoji="0" lang="en-GB" sz="1400" b="1" i="0" u="none" strike="noStrike" kern="0" cap="none" spc="0" normalizeH="0" baseline="0" noProof="0" dirty="0">
                  <a:ln>
                    <a:noFill/>
                  </a:ln>
                  <a:solidFill>
                    <a:prstClr val="white"/>
                  </a:solidFill>
                  <a:effectLst/>
                  <a:uLnTx/>
                  <a:uFillTx/>
                </a:rPr>
                <a:t>Solutions</a:t>
              </a:r>
            </a:p>
          </p:txBody>
        </p:sp>
      </p:grpSp>
      <p:grpSp>
        <p:nvGrpSpPr>
          <p:cNvPr id="100" name="Group 99"/>
          <p:cNvGrpSpPr/>
          <p:nvPr/>
        </p:nvGrpSpPr>
        <p:grpSpPr>
          <a:xfrm>
            <a:off x="6511523" y="1293633"/>
            <a:ext cx="1512000" cy="1260140"/>
            <a:chOff x="7242122" y="1681893"/>
            <a:chExt cx="1512000" cy="1260140"/>
          </a:xfrm>
          <a:solidFill>
            <a:schemeClr val="accent3"/>
          </a:solidFill>
        </p:grpSpPr>
        <p:sp>
          <p:nvSpPr>
            <p:cNvPr id="101" name="Oval 100"/>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7242122" y="2403014"/>
              <a:ext cx="1512000" cy="215444"/>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IN Services</a:t>
              </a:r>
            </a:p>
          </p:txBody>
        </p:sp>
      </p:grpSp>
      <p:sp>
        <p:nvSpPr>
          <p:cNvPr id="113" name="Rectangle 112"/>
          <p:cNvSpPr/>
          <p:nvPr/>
        </p:nvSpPr>
        <p:spPr>
          <a:xfrm>
            <a:off x="1663700" y="5805489"/>
            <a:ext cx="2019300" cy="5984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Contact Centres</a:t>
            </a:r>
          </a:p>
        </p:txBody>
      </p:sp>
      <p:sp>
        <p:nvSpPr>
          <p:cNvPr id="114" name="Rectangle 113"/>
          <p:cNvSpPr/>
          <p:nvPr/>
        </p:nvSpPr>
        <p:spPr>
          <a:xfrm>
            <a:off x="1639888" y="5307013"/>
            <a:ext cx="8882062" cy="2730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rPr>
              <a:t>Key Propositions</a:t>
            </a:r>
          </a:p>
        </p:txBody>
      </p:sp>
      <p:sp>
        <p:nvSpPr>
          <p:cNvPr id="115" name="Rectangle 114"/>
          <p:cNvSpPr/>
          <p:nvPr/>
        </p:nvSpPr>
        <p:spPr>
          <a:xfrm>
            <a:off x="6257925" y="5805489"/>
            <a:ext cx="2019300" cy="598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rPr>
              <a:t> End-customer invoicing</a:t>
            </a:r>
          </a:p>
        </p:txBody>
      </p:sp>
      <p:sp>
        <p:nvSpPr>
          <p:cNvPr id="117" name="Oval 116"/>
          <p:cNvSpPr>
            <a:spLocks noChangeAspect="1"/>
          </p:cNvSpPr>
          <p:nvPr/>
        </p:nvSpPr>
        <p:spPr bwMode="auto">
          <a:xfrm>
            <a:off x="3814504" y="5654676"/>
            <a:ext cx="366713" cy="38576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0" name="Oval 119"/>
          <p:cNvSpPr>
            <a:spLocks noChangeAspect="1"/>
          </p:cNvSpPr>
          <p:nvPr/>
        </p:nvSpPr>
        <p:spPr bwMode="auto">
          <a:xfrm>
            <a:off x="1579563" y="5695951"/>
            <a:ext cx="366712" cy="385763"/>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3" name="Oval 122"/>
          <p:cNvSpPr>
            <a:spLocks noChangeAspect="1"/>
          </p:cNvSpPr>
          <p:nvPr/>
        </p:nvSpPr>
        <p:spPr bwMode="auto">
          <a:xfrm>
            <a:off x="6097588" y="5680076"/>
            <a:ext cx="366712" cy="38576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5" name="Rounded Rectangle 124"/>
          <p:cNvSpPr/>
          <p:nvPr/>
        </p:nvSpPr>
        <p:spPr>
          <a:xfrm>
            <a:off x="1639888" y="1979614"/>
            <a:ext cx="2100262" cy="320198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7" name="TextBox 126"/>
          <p:cNvSpPr txBox="1"/>
          <p:nvPr/>
        </p:nvSpPr>
        <p:spPr>
          <a:xfrm>
            <a:off x="6267451" y="2695575"/>
            <a:ext cx="1908175" cy="215900"/>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400" b="0" i="0" u="none" strike="noStrike" kern="0" cap="none" spc="0" normalizeH="0" baseline="0" noProof="0" dirty="0">
              <a:ln>
                <a:noFill/>
              </a:ln>
              <a:solidFill>
                <a:prstClr val="white"/>
              </a:solidFill>
              <a:effectLst/>
              <a:uLnTx/>
              <a:uFillTx/>
            </a:endParaRPr>
          </a:p>
        </p:txBody>
      </p:sp>
      <p:sp>
        <p:nvSpPr>
          <p:cNvPr id="128" name="Rounded Rectangle 127"/>
          <p:cNvSpPr/>
          <p:nvPr/>
        </p:nvSpPr>
        <p:spPr>
          <a:xfrm>
            <a:off x="3921125" y="1979614"/>
            <a:ext cx="2039938" cy="320198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2911" name="TextBox 128"/>
          <p:cNvSpPr txBox="1">
            <a:spLocks noChangeArrowheads="1"/>
          </p:cNvSpPr>
          <p:nvPr/>
        </p:nvSpPr>
        <p:spPr bwMode="auto">
          <a:xfrm>
            <a:off x="3987801" y="2695575"/>
            <a:ext cx="1908175" cy="2159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2912" name="TextBox 129"/>
          <p:cNvSpPr txBox="1">
            <a:spLocks noChangeArrowheads="1"/>
          </p:cNvSpPr>
          <p:nvPr/>
        </p:nvSpPr>
        <p:spPr bwMode="auto">
          <a:xfrm>
            <a:off x="8547101" y="2695575"/>
            <a:ext cx="1908175" cy="215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103" name="Group 102"/>
          <p:cNvGrpSpPr/>
          <p:nvPr/>
        </p:nvGrpSpPr>
        <p:grpSpPr>
          <a:xfrm>
            <a:off x="4219487" y="1293633"/>
            <a:ext cx="1512000" cy="1260140"/>
            <a:chOff x="7255977" y="1681893"/>
            <a:chExt cx="1512000" cy="1260140"/>
          </a:xfrm>
          <a:solidFill>
            <a:schemeClr val="accent2"/>
          </a:solidFill>
        </p:grpSpPr>
        <p:sp>
          <p:nvSpPr>
            <p:cNvPr id="104" name="Oval 103"/>
            <p:cNvSpPr>
              <a:spLocks noChangeAspect="1"/>
            </p:cNvSpPr>
            <p:nvPr/>
          </p:nvSpPr>
          <p:spPr>
            <a:xfrm>
              <a:off x="7350743" y="1681893"/>
              <a:ext cx="1260140" cy="1260140"/>
            </a:xfrm>
            <a:prstGeom prst="ellipse">
              <a:avLst/>
            </a:prstGeom>
            <a:grpFill/>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05" name="TextBox 104"/>
            <p:cNvSpPr txBox="1"/>
            <p:nvPr/>
          </p:nvSpPr>
          <p:spPr>
            <a:xfrm>
              <a:off x="7255977" y="2442472"/>
              <a:ext cx="1512000" cy="215444"/>
            </a:xfrm>
            <a:prstGeom prst="rect">
              <a:avLst/>
            </a:prstGeom>
            <a:noFill/>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rPr>
                <a:t>Cloud UC</a:t>
              </a:r>
            </a:p>
          </p:txBody>
        </p:sp>
      </p:grpSp>
      <p:grpSp>
        <p:nvGrpSpPr>
          <p:cNvPr id="122914" name="Group 24"/>
          <p:cNvGrpSpPr>
            <a:grpSpLocks/>
          </p:cNvGrpSpPr>
          <p:nvPr/>
        </p:nvGrpSpPr>
        <p:grpSpPr bwMode="auto">
          <a:xfrm>
            <a:off x="1847850" y="1293814"/>
            <a:ext cx="1512888" cy="1260475"/>
            <a:chOff x="7224813" y="1681893"/>
            <a:chExt cx="1512000" cy="1260140"/>
          </a:xfrm>
        </p:grpSpPr>
        <p:sp>
          <p:nvSpPr>
            <p:cNvPr id="107" name="Oval 106"/>
            <p:cNvSpPr>
              <a:spLocks noChangeAspect="1"/>
            </p:cNvSpPr>
            <p:nvPr/>
          </p:nvSpPr>
          <p:spPr>
            <a:xfrm>
              <a:off x="7350152" y="1681893"/>
              <a:ext cx="1261321" cy="1260140"/>
            </a:xfrm>
            <a:prstGeom prst="ellipse">
              <a:avLst/>
            </a:prstGeom>
            <a:ln w="285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122932" name="TextBox 26"/>
            <p:cNvSpPr txBox="1">
              <a:spLocks noChangeArrowheads="1"/>
            </p:cNvSpPr>
            <p:nvPr/>
          </p:nvSpPr>
          <p:spPr bwMode="auto">
            <a:xfrm>
              <a:off x="7224813" y="2375161"/>
              <a:ext cx="1512000" cy="43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SIP Trunking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ISDN</a:t>
              </a:r>
            </a:p>
          </p:txBody>
        </p:sp>
      </p:grpSp>
      <p:sp>
        <p:nvSpPr>
          <p:cNvPr id="6" name="Oval 5"/>
          <p:cNvSpPr/>
          <p:nvPr/>
        </p:nvSpPr>
        <p:spPr>
          <a:xfrm>
            <a:off x="6969125" y="1317625"/>
            <a:ext cx="547688" cy="547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8" name="Oval 57"/>
          <p:cNvSpPr/>
          <p:nvPr/>
        </p:nvSpPr>
        <p:spPr>
          <a:xfrm>
            <a:off x="9240839" y="1330326"/>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9" name="Oval 58"/>
          <p:cNvSpPr/>
          <p:nvPr/>
        </p:nvSpPr>
        <p:spPr>
          <a:xfrm>
            <a:off x="4654551" y="1317625"/>
            <a:ext cx="549275" cy="547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60" name="Oval 59"/>
          <p:cNvSpPr/>
          <p:nvPr/>
        </p:nvSpPr>
        <p:spPr>
          <a:xfrm>
            <a:off x="2327276" y="1330326"/>
            <a:ext cx="549275" cy="549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22919" name="TextBox 55"/>
          <p:cNvSpPr txBox="1">
            <a:spLocks noChangeArrowheads="1"/>
          </p:cNvSpPr>
          <p:nvPr/>
        </p:nvSpPr>
        <p:spPr bwMode="auto">
          <a:xfrm>
            <a:off x="1716089" y="2695576"/>
            <a:ext cx="1908175" cy="1846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200" b="0" i="0" u="none" strike="noStrike" kern="0" cap="none" spc="0" normalizeH="0" baseline="0" noProof="0" dirty="0">
                <a:ln>
                  <a:noFill/>
                </a:ln>
                <a:solidFill>
                  <a:srgbClr val="FFFFFF"/>
                </a:solidFill>
                <a:effectLst/>
                <a:uLnTx/>
                <a:uFillTx/>
                <a:latin typeface="+mj-lt"/>
                <a:cs typeface="Arial" panose="020B0604020202020204" pitchFamily="34" charset="0"/>
              </a:rPr>
              <a:t>VOIP connection which consolidates voice Pan-European to resilient DCs -Enable centralised IP PBX &amp; UC deployments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nl-BE" altLang="en-US" sz="12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1200" b="0" i="0" u="none" strike="noStrike" kern="0" cap="none" spc="0" normalizeH="0" baseline="0" noProof="0" dirty="0">
                <a:ln>
                  <a:noFill/>
                </a:ln>
                <a:solidFill>
                  <a:srgbClr val="FFFFFF"/>
                </a:solidFill>
                <a:effectLst/>
                <a:uLnTx/>
                <a:uFillTx/>
                <a:latin typeface="+mj-lt"/>
                <a:cs typeface="Arial" panose="020B0604020202020204" pitchFamily="34" charset="0"/>
              </a:rPr>
              <a:t>Traditional ISDN interfaces to TDM PBXs - Site by site architecture for voice calling to PSTN</a:t>
            </a:r>
            <a:endParaRPr kumimoji="0" lang="en-GB" altLang="en-US" sz="1200" b="0" i="0" u="none" strike="noStrike" kern="0" cap="none" spc="0" normalizeH="0" baseline="0" noProof="0" dirty="0">
              <a:ln>
                <a:noFill/>
              </a:ln>
              <a:solidFill>
                <a:srgbClr val="FFFFFF"/>
              </a:solidFill>
              <a:effectLst/>
              <a:uLnTx/>
              <a:uFillTx/>
              <a:latin typeface="+mj-lt"/>
              <a:cs typeface="Arial" panose="020B0604020202020204" pitchFamily="34" charset="0"/>
            </a:endParaRPr>
          </a:p>
        </p:txBody>
      </p:sp>
      <p:sp>
        <p:nvSpPr>
          <p:cNvPr id="57" name="TextBox 56"/>
          <p:cNvSpPr txBox="1"/>
          <p:nvPr/>
        </p:nvSpPr>
        <p:spPr>
          <a:xfrm>
            <a:off x="6267451" y="2695575"/>
            <a:ext cx="1908175" cy="2400300"/>
          </a:xfrm>
          <a:prstGeom prst="rect">
            <a:avLst/>
          </a:prstGeom>
          <a:solidFill>
            <a:schemeClr val="accent3"/>
          </a:solid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200" b="0" i="0" u="none" strike="noStrike" kern="0" cap="none" spc="0" normalizeH="0" baseline="0" noProof="0" dirty="0">
                <a:ln>
                  <a:noFill/>
                </a:ln>
                <a:solidFill>
                  <a:prstClr val="white"/>
                </a:solidFill>
                <a:effectLst/>
                <a:uLnTx/>
                <a:uFillTx/>
                <a:latin typeface="+mj-lt"/>
              </a:rPr>
              <a:t>Inbound calls and non-geographic routing to anywhere in the world - Accessibility to markets, manage dispersed assets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prstClr val="white"/>
                </a:solidFill>
                <a:effectLst/>
                <a:uLnTx/>
                <a:uFillTx/>
                <a:latin typeface="+mj-lt"/>
              </a:rPr>
              <a:t>Advanced call routing features and cloud based contact center solution - Customer satisfaction, reduced waiting times, disaster recovery, cost per use model</a:t>
            </a:r>
            <a:endParaRPr kumimoji="0" lang="en-US" sz="1400" b="0" i="0" u="none" strike="noStrike" kern="0" cap="none" spc="0" normalizeH="0" baseline="0" noProof="0" dirty="0">
              <a:ln>
                <a:noFill/>
              </a:ln>
              <a:solidFill>
                <a:prstClr val="white"/>
              </a:solidFill>
              <a:effectLst/>
              <a:uLnTx/>
              <a:uFillTx/>
              <a:latin typeface="+mj-lt"/>
            </a:endParaRPr>
          </a:p>
        </p:txBody>
      </p:sp>
      <p:pic>
        <p:nvPicPr>
          <p:cNvPr id="122922" name="Picture 4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1392239"/>
            <a:ext cx="3556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66"/>
          <p:cNvSpPr/>
          <p:nvPr/>
        </p:nvSpPr>
        <p:spPr>
          <a:xfrm>
            <a:off x="8502650" y="5819775"/>
            <a:ext cx="2019300" cy="5984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White Label</a:t>
            </a:r>
            <a:br>
              <a:rPr kumimoji="0" lang="en-GB" sz="1200" b="0" i="0" u="none" strike="noStrike" kern="0" cap="none" spc="0" normalizeH="0" baseline="0" noProof="0" dirty="0">
                <a:ln>
                  <a:noFill/>
                </a:ln>
                <a:solidFill>
                  <a:prstClr val="white"/>
                </a:solidFill>
                <a:effectLst/>
                <a:uLnTx/>
                <a:uFillTx/>
              </a:rPr>
            </a:br>
            <a:r>
              <a:rPr kumimoji="0" lang="en-GB" sz="1200" b="0" i="0" u="none" strike="noStrike" kern="0" cap="none" spc="0" normalizeH="0" baseline="0" noProof="0" dirty="0">
                <a:ln>
                  <a:noFill/>
                </a:ln>
                <a:solidFill>
                  <a:prstClr val="white"/>
                </a:solidFill>
                <a:effectLst/>
                <a:uLnTx/>
                <a:uFillTx/>
              </a:rPr>
              <a:t>Helpdesk</a:t>
            </a:r>
          </a:p>
        </p:txBody>
      </p:sp>
      <p:sp>
        <p:nvSpPr>
          <p:cNvPr id="68" name="Oval 67"/>
          <p:cNvSpPr>
            <a:spLocks noChangeAspect="1"/>
          </p:cNvSpPr>
          <p:nvPr/>
        </p:nvSpPr>
        <p:spPr bwMode="auto">
          <a:xfrm>
            <a:off x="8342312" y="5694363"/>
            <a:ext cx="366712" cy="38576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69" name="Rectangle 68"/>
          <p:cNvSpPr/>
          <p:nvPr/>
        </p:nvSpPr>
        <p:spPr>
          <a:xfrm>
            <a:off x="6257926" y="5805489"/>
            <a:ext cx="2019300" cy="598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white"/>
                </a:solidFill>
                <a:effectLst/>
                <a:uLnTx/>
                <a:uFillTx/>
              </a:rPr>
              <a:t>White Label</a:t>
            </a:r>
            <a:br>
              <a:rPr kumimoji="0" lang="en-GB" sz="1200" b="1" i="0" u="none" strike="noStrike" kern="0" cap="none" spc="0" normalizeH="0" baseline="0" noProof="0" dirty="0">
                <a:ln>
                  <a:noFill/>
                </a:ln>
                <a:solidFill>
                  <a:prstClr val="white"/>
                </a:solidFill>
                <a:effectLst/>
                <a:uLnTx/>
                <a:uFillTx/>
              </a:rPr>
            </a:br>
            <a:r>
              <a:rPr kumimoji="0" lang="en-GB" sz="1200" b="0" i="0" u="none" strike="noStrike" kern="0" cap="none" spc="0" normalizeH="0" baseline="0" noProof="0" dirty="0">
                <a:ln>
                  <a:noFill/>
                </a:ln>
                <a:solidFill>
                  <a:prstClr val="white"/>
                </a:solidFill>
                <a:effectLst/>
                <a:uLnTx/>
                <a:uFillTx/>
              </a:rPr>
              <a:t>End-customer invoicing</a:t>
            </a:r>
          </a:p>
        </p:txBody>
      </p:sp>
      <p:sp>
        <p:nvSpPr>
          <p:cNvPr id="70" name="Oval 69"/>
          <p:cNvSpPr>
            <a:spLocks noChangeAspect="1"/>
          </p:cNvSpPr>
          <p:nvPr/>
        </p:nvSpPr>
        <p:spPr bwMode="auto">
          <a:xfrm>
            <a:off x="6097588" y="5680076"/>
            <a:ext cx="385762" cy="38576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pic>
        <p:nvPicPr>
          <p:cNvPr id="122929"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22813" y="1379538"/>
            <a:ext cx="42386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fik 1"/>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t="20381" b="18507"/>
          <a:stretch/>
        </p:blipFill>
        <p:spPr>
          <a:xfrm>
            <a:off x="9254259" y="1404192"/>
            <a:ext cx="518387" cy="316798"/>
          </a:xfrm>
          <a:prstGeom prst="rect">
            <a:avLst/>
          </a:prstGeom>
        </p:spPr>
      </p:pic>
      <p:sp>
        <p:nvSpPr>
          <p:cNvPr id="61" name="TextBox 56"/>
          <p:cNvSpPr txBox="1"/>
          <p:nvPr/>
        </p:nvSpPr>
        <p:spPr>
          <a:xfrm>
            <a:off x="8544220" y="2695576"/>
            <a:ext cx="1908175" cy="2400657"/>
          </a:xfrm>
          <a:prstGeom prst="rect">
            <a:avLst/>
          </a:prstGeom>
          <a:noFill/>
        </p:spPr>
        <p:txBody>
          <a:bodyPr lIns="0" tIns="0" rIns="0" bIns="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prstClr val="white"/>
                </a:solidFill>
                <a:effectLst/>
                <a:uLnTx/>
                <a:uFillTx/>
                <a:latin typeface="+mj-lt"/>
              </a:rPr>
              <a:t>Unique combination of technical, process and regulatory expertise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prstClr val="white"/>
                </a:solidFill>
                <a:effectLst/>
                <a:uLnTx/>
                <a:uFillTx/>
                <a:latin typeface="+mj-lt"/>
              </a:rPr>
              <a:t>API with near real-time number reservation and activation (&lt; 2hrs)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prstClr val="white"/>
                </a:solidFill>
                <a:effectLst/>
                <a:uLnTx/>
                <a:uFillTx/>
                <a:latin typeface="+mj-lt"/>
              </a:rPr>
              <a:t>White Label services incl. end-customer invoicing</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0" cap="none" spc="0" normalizeH="0" baseline="0" noProof="0" dirty="0">
              <a:ln>
                <a:noFill/>
              </a:ln>
              <a:solidFill>
                <a:prstClr val="white"/>
              </a:solidFill>
              <a:effectLst/>
              <a:uLnTx/>
              <a:uFillTx/>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solidFill>
                  <a:prstClr val="white"/>
                </a:solidFill>
                <a:effectLst/>
                <a:uLnTx/>
                <a:uFillTx/>
                <a:latin typeface="+mj-lt"/>
              </a:rPr>
              <a:t>Unrated CDRs delivered twice daily</a:t>
            </a:r>
            <a:endParaRPr kumimoji="0" lang="en-US" sz="1400" b="0" i="0" u="none" strike="noStrike" kern="0" cap="none" spc="0" normalizeH="0" baseline="0" noProof="0" dirty="0">
              <a:ln>
                <a:noFill/>
              </a:ln>
              <a:solidFill>
                <a:prstClr val="white"/>
              </a:solidFill>
              <a:effectLst/>
              <a:uLnTx/>
              <a:uFillTx/>
              <a:latin typeface="+mj-lt"/>
            </a:endParaRPr>
          </a:p>
        </p:txBody>
      </p:sp>
      <p:sp>
        <p:nvSpPr>
          <p:cNvPr id="62" name="TextBox 55"/>
          <p:cNvSpPr txBox="1">
            <a:spLocks noChangeArrowheads="1"/>
          </p:cNvSpPr>
          <p:nvPr/>
        </p:nvSpPr>
        <p:spPr bwMode="auto">
          <a:xfrm>
            <a:off x="3996532" y="2700459"/>
            <a:ext cx="1908175" cy="1661993"/>
          </a:xfrm>
          <a:prstGeom prst="rect">
            <a:avLst/>
          </a:prstGeom>
          <a:noFill/>
          <a:ln>
            <a:noFill/>
          </a:ln>
          <a:extLst/>
        </p:spPr>
        <p:txBody>
          <a:bodyPr lIns="0" tIns="0" rIns="0" bIns="0">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200" b="0" i="0" u="none" strike="noStrike" kern="0" cap="none" spc="0" normalizeH="0" baseline="0" noProof="0" dirty="0">
                <a:ln>
                  <a:noFill/>
                </a:ln>
                <a:solidFill>
                  <a:srgbClr val="FFFFFF"/>
                </a:solidFill>
                <a:effectLst/>
                <a:uLnTx/>
                <a:uFillTx/>
                <a:latin typeface="+mj-lt"/>
                <a:cs typeface="Arial" panose="020B0604020202020204" pitchFamily="34" charset="0"/>
              </a:rPr>
              <a:t>Flexible &amp; scalable fully managed end to end cloud-based UC solution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altLang="en-US" sz="1200" b="0" i="0" u="none" strike="noStrike" kern="0" cap="none" spc="0" normalizeH="0" baseline="0" noProof="0" dirty="0">
              <a:ln>
                <a:noFill/>
              </a:ln>
              <a:solidFill>
                <a:srgbClr val="FFFFFF"/>
              </a:solidFill>
              <a:effectLst/>
              <a:uLnTx/>
              <a:uFillTx/>
              <a:latin typeface="+mj-lt"/>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altLang="en-US" sz="1200" b="0" i="0" u="none" strike="noStrike" kern="0" cap="none" spc="0" normalizeH="0" baseline="0" noProof="0" dirty="0">
                <a:ln>
                  <a:noFill/>
                </a:ln>
                <a:solidFill>
                  <a:srgbClr val="FFFFFF"/>
                </a:solidFill>
                <a:effectLst/>
                <a:uLnTx/>
                <a:uFillTx/>
                <a:latin typeface="+mj-lt"/>
                <a:cs typeface="Arial" panose="020B0604020202020204" pitchFamily="34" charset="0"/>
              </a:rPr>
              <a:t>It includes: IP Telephony, Voice minutes (SIP Trunking), and Unified Communications and Collaboration (UC&amp;C)</a:t>
            </a:r>
          </a:p>
        </p:txBody>
      </p:sp>
      <p:pic>
        <p:nvPicPr>
          <p:cNvPr id="63" name="Grafik 63"/>
          <p:cNvPicPr>
            <a:picLocks noChangeAspect="1"/>
          </p:cNvPicPr>
          <p:nvPr/>
        </p:nvPicPr>
        <p:blipFill>
          <a:blip r:embed="rId9">
            <a:biLevel thresh="75000"/>
          </a:blip>
          <a:stretch>
            <a:fillRect/>
          </a:stretch>
        </p:blipFill>
        <p:spPr>
          <a:xfrm rot="726406">
            <a:off x="8361204" y="5803196"/>
            <a:ext cx="328931" cy="168096"/>
          </a:xfrm>
          <a:prstGeom prst="rect">
            <a:avLst/>
          </a:prstGeom>
        </p:spPr>
      </p:pic>
      <p:pic>
        <p:nvPicPr>
          <p:cNvPr id="64" name="Grafik 63"/>
          <p:cNvPicPr>
            <a:picLocks noChangeAspect="1"/>
          </p:cNvPicPr>
          <p:nvPr/>
        </p:nvPicPr>
        <p:blipFill>
          <a:blip r:embed="rId9">
            <a:biLevel thresh="75000"/>
          </a:blip>
          <a:stretch>
            <a:fillRect/>
          </a:stretch>
        </p:blipFill>
        <p:spPr>
          <a:xfrm rot="726406">
            <a:off x="6126005" y="5788908"/>
            <a:ext cx="328931" cy="168096"/>
          </a:xfrm>
          <a:prstGeom prst="rect">
            <a:avLst/>
          </a:prstGeom>
        </p:spPr>
      </p:pic>
      <p:pic>
        <p:nvPicPr>
          <p:cNvPr id="65" name="Grafik 63"/>
          <p:cNvPicPr>
            <a:picLocks noChangeAspect="1"/>
          </p:cNvPicPr>
          <p:nvPr/>
        </p:nvPicPr>
        <p:blipFill>
          <a:blip r:embed="rId9">
            <a:biLevel thresh="75000"/>
          </a:blip>
          <a:stretch>
            <a:fillRect/>
          </a:stretch>
        </p:blipFill>
        <p:spPr>
          <a:xfrm rot="726406">
            <a:off x="3833395" y="5763508"/>
            <a:ext cx="328931" cy="168096"/>
          </a:xfrm>
          <a:prstGeom prst="rect">
            <a:avLst/>
          </a:prstGeom>
        </p:spPr>
      </p:pic>
      <p:pic>
        <p:nvPicPr>
          <p:cNvPr id="66" name="Grafik 64"/>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645728" y="5740774"/>
            <a:ext cx="262159" cy="276998"/>
          </a:xfrm>
          <a:prstGeom prst="rect">
            <a:avLst/>
          </a:prstGeom>
        </p:spPr>
      </p:pic>
      <p:pic>
        <p:nvPicPr>
          <p:cNvPr id="9" name="Picture 8"/>
          <p:cNvPicPr>
            <a:picLocks noChangeAspect="1"/>
          </p:cNvPicPr>
          <p:nvPr/>
        </p:nvPicPr>
        <p:blipFill>
          <a:blip r:embed="rId11"/>
          <a:stretch>
            <a:fillRect/>
          </a:stretch>
        </p:blipFill>
        <p:spPr>
          <a:xfrm>
            <a:off x="7077550" y="1378373"/>
            <a:ext cx="334352" cy="438443"/>
          </a:xfrm>
          <a:prstGeom prst="rect">
            <a:avLst/>
          </a:prstGeom>
        </p:spPr>
      </p:pic>
    </p:spTree>
    <p:extLst>
      <p:ext uri="{BB962C8B-B14F-4D97-AF65-F5344CB8AC3E}">
        <p14:creationId xmlns:p14="http://schemas.microsoft.com/office/powerpoint/2010/main" val="766800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blank">
  <a:themeElements>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blank">
  <a:themeElements>
    <a:clrScheme name="Custom 1">
      <a:dk1>
        <a:srgbClr val="000000"/>
      </a:dk1>
      <a:lt1>
        <a:srgbClr val="FFFFFF"/>
      </a:lt1>
      <a:dk2>
        <a:srgbClr val="00A59B"/>
      </a:dk2>
      <a:lt2>
        <a:srgbClr val="F2F2F2"/>
      </a:lt2>
      <a:accent1>
        <a:srgbClr val="00A59B"/>
      </a:accent1>
      <a:accent2>
        <a:srgbClr val="AF7D5A"/>
      </a:accent2>
      <a:accent3>
        <a:srgbClr val="236491"/>
      </a:accent3>
      <a:accent4>
        <a:srgbClr val="C82D2D"/>
      </a:accent4>
      <a:accent5>
        <a:srgbClr val="FF642D"/>
      </a:accent5>
      <a:accent6>
        <a:srgbClr val="969696"/>
      </a:accent6>
      <a:hlink>
        <a:srgbClr val="0000FF"/>
      </a:hlink>
      <a:folHlink>
        <a:srgbClr val="8E005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headEnd/>
          <a:tailEnd/>
        </a:ln>
      </a:spPr>
      <a:bodyPr wrap="square" lIns="180000" tIns="180000" rIns="180000" bIns="180000" anchor="ctr">
        <a:spAutoFit/>
      </a:bodyPr>
      <a:lstStyle>
        <a:defPPr marL="285750" indent="-285750">
          <a:buClr>
            <a:schemeClr val="bg2">
              <a:lumMod val="50000"/>
            </a:schemeClr>
          </a:buClr>
          <a:buFont typeface="Wingdings" pitchFamily="2" charset="2"/>
          <a:buChar char="§"/>
          <a:defRPr sz="2000" dirty="0" smtClean="0">
            <a:solidFill>
              <a:schemeClr val="bg2">
                <a:lumMod val="50000"/>
              </a:schemeClr>
            </a:solidFill>
          </a:defRPr>
        </a:defPPr>
      </a:lstStyle>
      <a:style>
        <a:lnRef idx="3">
          <a:schemeClr val="lt1"/>
        </a:lnRef>
        <a:fillRef idx="1">
          <a:schemeClr val="accent5"/>
        </a:fillRef>
        <a:effectRef idx="1">
          <a:schemeClr val="accent5"/>
        </a:effectRef>
        <a:fontRef idx="minor">
          <a:schemeClr val="lt1"/>
        </a:fontRef>
      </a:style>
    </a:spDef>
    <a:lnDef>
      <a:spPr bwMode="auto">
        <a:solidFill>
          <a:srgbClr val="EAEAEA"/>
        </a:solid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ln>
          <a:noFill/>
        </a:ln>
      </a:spPr>
      <a:bodyPr wrap="square" lIns="180000" tIns="180000" rIns="180000" bIns="180000" rtlCol="0">
        <a:spAutoFit/>
      </a:bodyPr>
      <a:lstStyle>
        <a:defPPr marL="342900" indent="-342900">
          <a:buClr>
            <a:schemeClr val="tx2"/>
          </a:buClr>
          <a:buFont typeface="Wingdings" panose="05000000000000000000" pitchFamily="2" charset="2"/>
          <a:buChar char="§"/>
          <a:defRPr sz="2000" b="0" dirty="0" smtClean="0">
            <a:solidFill>
              <a:srgbClr val="000000"/>
            </a:solidFill>
            <a:latin typeface="Gotham Bold" panose="02000803030000020004" pitchFamily="2" charset="0"/>
          </a:defRPr>
        </a:defPPr>
      </a:lstStyle>
      <a:style>
        <a:lnRef idx="2">
          <a:schemeClr val="accent6"/>
        </a:lnRef>
        <a:fillRef idx="1">
          <a:schemeClr val="lt1"/>
        </a:fillRef>
        <a:effectRef idx="0">
          <a:schemeClr val="accent6"/>
        </a:effectRef>
        <a:fontRef idx="minor">
          <a:schemeClr val="dk1"/>
        </a:fontRef>
      </a:style>
    </a:tx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9DE0"/>
        </a:dk2>
        <a:lt2>
          <a:srgbClr val="CCEBF9"/>
        </a:lt2>
        <a:accent1>
          <a:srgbClr val="A1BF35"/>
        </a:accent1>
        <a:accent2>
          <a:srgbClr val="9F905D"/>
        </a:accent2>
        <a:accent3>
          <a:srgbClr val="FFFFFF"/>
        </a:accent3>
        <a:accent4>
          <a:srgbClr val="000000"/>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Colt for print Theme">
  <a:themeElements>
    <a:clrScheme name="Colt Colours">
      <a:dk1>
        <a:sysClr val="windowText" lastClr="000000"/>
      </a:dk1>
      <a:lt1>
        <a:sysClr val="window" lastClr="FFFFFF"/>
      </a:lt1>
      <a:dk2>
        <a:srgbClr val="00A59B"/>
      </a:dk2>
      <a:lt2>
        <a:srgbClr val="EEECE1"/>
      </a:lt2>
      <a:accent1>
        <a:srgbClr val="00A59B"/>
      </a:accent1>
      <a:accent2>
        <a:srgbClr val="AF7D5A"/>
      </a:accent2>
      <a:accent3>
        <a:srgbClr val="236491"/>
      </a:accent3>
      <a:accent4>
        <a:srgbClr val="C82D2D"/>
      </a:accent4>
      <a:accent5>
        <a:srgbClr val="FF8C2D"/>
      </a:accent5>
      <a:accent6>
        <a:srgbClr val="C855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defRPr sz="1400" dirty="0" smtClean="0"/>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t new template">
  <a:themeElements>
    <a:clrScheme name="Colt new template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Colt new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Colt new template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lt_PowerPoint template">
  <a:themeElements>
    <a:clrScheme name="Colt Colours">
      <a:dk1>
        <a:sysClr val="windowText" lastClr="000000"/>
      </a:dk1>
      <a:lt1>
        <a:sysClr val="window" lastClr="FFFFFF"/>
      </a:lt1>
      <a:dk2>
        <a:srgbClr val="00A59B"/>
      </a:dk2>
      <a:lt2>
        <a:srgbClr val="EEECE1"/>
      </a:lt2>
      <a:accent1>
        <a:srgbClr val="00A59B"/>
      </a:accent1>
      <a:accent2>
        <a:srgbClr val="AF7D5A"/>
      </a:accent2>
      <a:accent3>
        <a:srgbClr val="236491"/>
      </a:accent3>
      <a:accent4>
        <a:srgbClr val="C82D2D"/>
      </a:accent4>
      <a:accent5>
        <a:srgbClr val="FF8C2D"/>
      </a:accent5>
      <a:accent6>
        <a:srgbClr val="96969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t" anchorCtr="0"/>
      <a:lstStyle>
        <a:defPPr>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defRPr sz="1400" dirty="0" smtClean="0"/>
        </a:defPPr>
      </a:lstStyle>
    </a:txDef>
  </a:objectDefaults>
  <a:extraClrSchemeLst/>
</a:theme>
</file>

<file path=ppt/theme/theme4.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nk">
  <a:themeElements>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New Colt PPT template">
  <a:themeElements>
    <a:clrScheme name="New Colt">
      <a:dk1>
        <a:srgbClr val="515049"/>
      </a:dk1>
      <a:lt1>
        <a:srgbClr val="FFFFFF"/>
      </a:lt1>
      <a:dk2>
        <a:srgbClr val="00A5DB"/>
      </a:dk2>
      <a:lt2>
        <a:srgbClr val="CCEBF9"/>
      </a:lt2>
      <a:accent1>
        <a:srgbClr val="A1BF35"/>
      </a:accent1>
      <a:accent2>
        <a:srgbClr val="A58857"/>
      </a:accent2>
      <a:accent3>
        <a:srgbClr val="C80064"/>
      </a:accent3>
      <a:accent4>
        <a:srgbClr val="D54902"/>
      </a:accent4>
      <a:accent5>
        <a:srgbClr val="DBC400"/>
      </a:accent5>
      <a:accent6>
        <a:srgbClr val="5B5049"/>
      </a:accent6>
      <a:hlink>
        <a:srgbClr val="BE006B"/>
      </a:hlink>
      <a:folHlink>
        <a:srgbClr val="D54902"/>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blank">
  <a:themeElements>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blank">
  <a:themeElements>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515049"/>
        </a:dk1>
        <a:lt1>
          <a:srgbClr val="FFFFFF"/>
        </a:lt1>
        <a:dk2>
          <a:srgbClr val="009DE0"/>
        </a:dk2>
        <a:lt2>
          <a:srgbClr val="CCEBF9"/>
        </a:lt2>
        <a:accent1>
          <a:srgbClr val="A1BF35"/>
        </a:accent1>
        <a:accent2>
          <a:srgbClr val="9F905D"/>
        </a:accent2>
        <a:accent3>
          <a:srgbClr val="FFFFFF"/>
        </a:accent3>
        <a:accent4>
          <a:srgbClr val="44433D"/>
        </a:accent4>
        <a:accent5>
          <a:srgbClr val="CDDCAE"/>
        </a:accent5>
        <a:accent6>
          <a:srgbClr val="908253"/>
        </a:accent6>
        <a:hlink>
          <a:srgbClr val="BE006B"/>
        </a:hlink>
        <a:folHlink>
          <a:srgbClr val="B94A1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Words>6889</Words>
  <Application>Microsoft Office PowerPoint</Application>
  <PresentationFormat>Widescreen</PresentationFormat>
  <Paragraphs>1297</Paragraphs>
  <Slides>78</Slides>
  <Notes>46</Notes>
  <HiddenSlides>1</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4</vt:i4>
      </vt:variant>
      <vt:variant>
        <vt:lpstr>Slide Titles</vt:lpstr>
      </vt:variant>
      <vt:variant>
        <vt:i4>78</vt:i4>
      </vt:variant>
    </vt:vector>
  </HeadingPairs>
  <TitlesOfParts>
    <vt:vector size="107" baseType="lpstr">
      <vt:lpstr>Gotham Bold</vt:lpstr>
      <vt:lpstr>Gotham Light</vt:lpstr>
      <vt:lpstr>GothamLight</vt:lpstr>
      <vt:lpstr>MS Mincho</vt:lpstr>
      <vt:lpstr>MS PGothic</vt:lpstr>
      <vt:lpstr>MS PGothic</vt:lpstr>
      <vt:lpstr>Arial</vt:lpstr>
      <vt:lpstr>Calibri</vt:lpstr>
      <vt:lpstr>Calibri Light</vt:lpstr>
      <vt:lpstr>Courier New</vt:lpstr>
      <vt:lpstr>Tahoma</vt:lpstr>
      <vt:lpstr>Times New Roman</vt:lpstr>
      <vt:lpstr>Wingdings</vt:lpstr>
      <vt:lpstr>Office Theme</vt:lpstr>
      <vt:lpstr>Colt new template</vt:lpstr>
      <vt:lpstr>Colt_PowerPoint template</vt:lpstr>
      <vt:lpstr>1_Office Theme</vt:lpstr>
      <vt:lpstr>blank</vt:lpstr>
      <vt:lpstr>New Colt PPT template</vt:lpstr>
      <vt:lpstr>1_blank</vt:lpstr>
      <vt:lpstr>2_blank</vt:lpstr>
      <vt:lpstr>3_blank</vt:lpstr>
      <vt:lpstr>4_blank</vt:lpstr>
      <vt:lpstr>11_blank</vt:lpstr>
      <vt:lpstr>Colt for print Theme</vt:lpstr>
      <vt:lpstr>CorelDRAW</vt:lpstr>
      <vt:lpstr>VISIO</vt:lpstr>
      <vt:lpstr>Photo Editor Photo</vt:lpstr>
      <vt:lpstr>Document</vt:lpstr>
      <vt:lpstr>Break</vt:lpstr>
      <vt:lpstr>Product structure</vt:lpstr>
      <vt:lpstr>Product Structure</vt:lpstr>
      <vt:lpstr>PowerPoint Presentation</vt:lpstr>
      <vt:lpstr>PowerPoint Presentation</vt:lpstr>
      <vt:lpstr>Colt Optical Services Portfolio</vt:lpstr>
      <vt:lpstr>Colt Ethernet Services Portfolio</vt:lpstr>
      <vt:lpstr>Colt IP Services Portfolio</vt:lpstr>
      <vt:lpstr>Colt Voice Services Portfolio</vt:lpstr>
      <vt:lpstr>                 Colt products transition</vt:lpstr>
      <vt:lpstr>PowerPoint Presentation</vt:lpstr>
      <vt:lpstr>Product topologies</vt:lpstr>
      <vt:lpstr>PowerPoint Presentation</vt:lpstr>
      <vt:lpstr>Colt Access Technologies </vt:lpstr>
      <vt:lpstr>PowerPoint Presentation</vt:lpstr>
      <vt:lpstr>Access technologies</vt:lpstr>
      <vt:lpstr>Access Comparisons (Diagram)</vt:lpstr>
      <vt:lpstr>Colt Access technologies</vt:lpstr>
      <vt:lpstr>PowerPoint Presentation</vt:lpstr>
      <vt:lpstr>PowerPoint Presentation</vt:lpstr>
      <vt:lpstr>PowerPoint Presentation</vt:lpstr>
      <vt:lpstr>PowerPoint Presentation</vt:lpstr>
      <vt:lpstr>PowerPoint Presentation</vt:lpstr>
      <vt:lpstr>PowerPoint Presentation</vt:lpstr>
      <vt:lpstr>Unbundled Local Loop (ULL) – Colt DSL</vt:lpstr>
      <vt:lpstr>Summary  - what access technology to use</vt:lpstr>
      <vt:lpstr>OSI Model</vt:lpstr>
      <vt:lpstr>OSI Stack</vt:lpstr>
      <vt:lpstr>OSI Model (cont.)</vt:lpstr>
      <vt:lpstr>OSI/ISO vs. TCP/IP</vt:lpstr>
      <vt:lpstr>What is IP?</vt:lpstr>
      <vt:lpstr>The Internet Protocol</vt:lpstr>
      <vt:lpstr>PowerPoint Presentation</vt:lpstr>
      <vt:lpstr>PowerPoint Presentation</vt:lpstr>
      <vt:lpstr>PowerPoint Presentation</vt:lpstr>
      <vt:lpstr>IP Classes A,B and C</vt:lpstr>
      <vt:lpstr>IPv4</vt:lpstr>
      <vt:lpstr>IPv6</vt:lpstr>
      <vt:lpstr>What is IP Routing?</vt:lpstr>
      <vt:lpstr>Networking Devices</vt:lpstr>
      <vt:lpstr>Networking Devices (2)</vt:lpstr>
      <vt:lpstr>Networking Devices (3)</vt:lpstr>
      <vt:lpstr>Routing and the OSI Model</vt:lpstr>
      <vt:lpstr>PowerPoint Presentation</vt:lpstr>
      <vt:lpstr>                 Network Technologies</vt:lpstr>
      <vt:lpstr>Long Distance Network</vt:lpstr>
      <vt:lpstr>LDN</vt:lpstr>
      <vt:lpstr>SDH Network - Logical Network Topology</vt:lpstr>
      <vt:lpstr>COLT Multi Service Platform</vt:lpstr>
      <vt:lpstr>Modular MSP?</vt:lpstr>
      <vt:lpstr>Connecting a building On Net</vt:lpstr>
      <vt:lpstr>Dual Entry Building</vt:lpstr>
      <vt:lpstr>BFP and CTP</vt:lpstr>
      <vt:lpstr>Multi Tennant Building</vt:lpstr>
      <vt:lpstr>Connecting a building On Net</vt:lpstr>
      <vt:lpstr>What is in a Customer Cabinet?</vt:lpstr>
      <vt:lpstr>Comms Room at Customer Site</vt:lpstr>
      <vt:lpstr>Presentation Panel</vt:lpstr>
      <vt:lpstr>      RJ45</vt:lpstr>
      <vt:lpstr>      RJ11</vt:lpstr>
      <vt:lpstr>A possible scenario</vt:lpstr>
      <vt:lpstr>Resilience </vt:lpstr>
      <vt:lpstr>Definitions</vt:lpstr>
      <vt:lpstr>Enhanced availability – a matter of options</vt:lpstr>
      <vt:lpstr>Dual Entry vs Single Entry</vt:lpstr>
      <vt:lpstr>Resilience – Unprotected and Protected</vt:lpstr>
      <vt:lpstr>Resilience – Gold and Platinum</vt:lpstr>
      <vt:lpstr>Resilience options – Ethernet over MSP</vt:lpstr>
      <vt:lpstr>Presentations: Interfaces, connectors</vt:lpstr>
      <vt:lpstr>Interfaces &amp; Connectors </vt:lpstr>
      <vt:lpstr>Introduction to Ethernet</vt:lpstr>
      <vt:lpstr>What is Ethernet</vt:lpstr>
      <vt:lpstr>Ethernet History</vt:lpstr>
      <vt:lpstr>Ethernet today</vt:lpstr>
      <vt:lpstr>Ethernet – Addressing</vt:lpstr>
      <vt:lpstr>The Ethernet Frame</vt:lpstr>
      <vt:lpstr>The MAC Address</vt:lpstr>
      <vt:lpstr>Ethernet for Wide Area Networks (WAN)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Stanciulea, Flaviu</dc:creator>
  <cp:lastModifiedBy>Stanciulea, Flaviu</cp:lastModifiedBy>
  <cp:revision>26</cp:revision>
  <dcterms:created xsi:type="dcterms:W3CDTF">2018-01-01T13:54:11Z</dcterms:created>
  <dcterms:modified xsi:type="dcterms:W3CDTF">2020-07-29T08:41:55Z</dcterms:modified>
</cp:coreProperties>
</file>